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4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5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648" r:id="rId1"/>
    <p:sldMasterId id="2147483661" r:id="rId2"/>
    <p:sldMasterId id="2147483672" r:id="rId3"/>
    <p:sldMasterId id="2147483677" r:id="rId4"/>
    <p:sldMasterId id="2147483680" r:id="rId5"/>
    <p:sldMasterId id="2147483695" r:id="rId6"/>
  </p:sldMasterIdLst>
  <p:notesMasterIdLst>
    <p:notesMasterId r:id="rId104"/>
  </p:notesMasterIdLst>
  <p:handoutMasterIdLst>
    <p:handoutMasterId r:id="rId105"/>
  </p:handoutMasterIdLst>
  <p:sldIdLst>
    <p:sldId id="258" r:id="rId7"/>
    <p:sldId id="2330" r:id="rId8"/>
    <p:sldId id="2258" r:id="rId9"/>
    <p:sldId id="2259" r:id="rId10"/>
    <p:sldId id="2260" r:id="rId11"/>
    <p:sldId id="2263" r:id="rId12"/>
    <p:sldId id="2266" r:id="rId13"/>
    <p:sldId id="2264" r:id="rId14"/>
    <p:sldId id="2267" r:id="rId15"/>
    <p:sldId id="2261" r:id="rId16"/>
    <p:sldId id="2268" r:id="rId17"/>
    <p:sldId id="2269" r:id="rId18"/>
    <p:sldId id="2270" r:id="rId19"/>
    <p:sldId id="2271" r:id="rId20"/>
    <p:sldId id="2272" r:id="rId21"/>
    <p:sldId id="2262" r:id="rId22"/>
    <p:sldId id="2273" r:id="rId23"/>
    <p:sldId id="2274" r:id="rId24"/>
    <p:sldId id="2275" r:id="rId25"/>
    <p:sldId id="2301" r:id="rId26"/>
    <p:sldId id="2276" r:id="rId27"/>
    <p:sldId id="2280" r:id="rId28"/>
    <p:sldId id="2277" r:id="rId29"/>
    <p:sldId id="2278" r:id="rId30"/>
    <p:sldId id="2281" r:id="rId31"/>
    <p:sldId id="2282" r:id="rId32"/>
    <p:sldId id="2283" r:id="rId33"/>
    <p:sldId id="2284" r:id="rId34"/>
    <p:sldId id="2285" r:id="rId35"/>
    <p:sldId id="2287" r:id="rId36"/>
    <p:sldId id="2286" r:id="rId37"/>
    <p:sldId id="2335" r:id="rId38"/>
    <p:sldId id="2288" r:id="rId39"/>
    <p:sldId id="2289" r:id="rId40"/>
    <p:sldId id="2313" r:id="rId41"/>
    <p:sldId id="2314" r:id="rId42"/>
    <p:sldId id="2300" r:id="rId43"/>
    <p:sldId id="2292" r:id="rId44"/>
    <p:sldId id="2291" r:id="rId45"/>
    <p:sldId id="2290" r:id="rId46"/>
    <p:sldId id="2293" r:id="rId47"/>
    <p:sldId id="2299" r:id="rId48"/>
    <p:sldId id="2294" r:id="rId49"/>
    <p:sldId id="2295" r:id="rId50"/>
    <p:sldId id="2296" r:id="rId51"/>
    <p:sldId id="532" r:id="rId52"/>
    <p:sldId id="2305" r:id="rId53"/>
    <p:sldId id="2303" r:id="rId54"/>
    <p:sldId id="2306" r:id="rId55"/>
    <p:sldId id="2308" r:id="rId56"/>
    <p:sldId id="2307" r:id="rId57"/>
    <p:sldId id="2309" r:id="rId58"/>
    <p:sldId id="2310" r:id="rId59"/>
    <p:sldId id="2311" r:id="rId60"/>
    <p:sldId id="2312" r:id="rId61"/>
    <p:sldId id="2315" r:id="rId62"/>
    <p:sldId id="2316" r:id="rId63"/>
    <p:sldId id="2317" r:id="rId64"/>
    <p:sldId id="2318" r:id="rId65"/>
    <p:sldId id="540" r:id="rId66"/>
    <p:sldId id="2319" r:id="rId67"/>
    <p:sldId id="2320" r:id="rId68"/>
    <p:sldId id="2321" r:id="rId69"/>
    <p:sldId id="2322" r:id="rId70"/>
    <p:sldId id="2323" r:id="rId71"/>
    <p:sldId id="2324" r:id="rId72"/>
    <p:sldId id="2325" r:id="rId73"/>
    <p:sldId id="2332" r:id="rId74"/>
    <p:sldId id="2333" r:id="rId75"/>
    <p:sldId id="2326" r:id="rId76"/>
    <p:sldId id="2327" r:id="rId77"/>
    <p:sldId id="2329" r:id="rId78"/>
    <p:sldId id="2328" r:id="rId79"/>
    <p:sldId id="2331" r:id="rId80"/>
    <p:sldId id="2334" r:id="rId81"/>
    <p:sldId id="2351" r:id="rId82"/>
    <p:sldId id="2354" r:id="rId83"/>
    <p:sldId id="2355" r:id="rId84"/>
    <p:sldId id="2336" r:id="rId85"/>
    <p:sldId id="2337" r:id="rId86"/>
    <p:sldId id="2338" r:id="rId87"/>
    <p:sldId id="2339" r:id="rId88"/>
    <p:sldId id="2340" r:id="rId89"/>
    <p:sldId id="2341" r:id="rId90"/>
    <p:sldId id="2342" r:id="rId91"/>
    <p:sldId id="2343" r:id="rId92"/>
    <p:sldId id="2344" r:id="rId93"/>
    <p:sldId id="2346" r:id="rId94"/>
    <p:sldId id="2345" r:id="rId95"/>
    <p:sldId id="2347" r:id="rId96"/>
    <p:sldId id="2348" r:id="rId97"/>
    <p:sldId id="2349" r:id="rId98"/>
    <p:sldId id="2350" r:id="rId99"/>
    <p:sldId id="2357" r:id="rId100"/>
    <p:sldId id="2358" r:id="rId101"/>
    <p:sldId id="2257" r:id="rId102"/>
    <p:sldId id="2359" r:id="rId10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标题页" id="{90A3E9DD-9659-40D0-9E8A-A0130A85A9E8}">
          <p14:sldIdLst>
            <p14:sldId id="258"/>
          </p14:sldIdLst>
        </p14:section>
        <p14:section name="正文" id="{0C8ABCF6-1DA3-47E3-BDEE-D9333A1B7567}">
          <p14:sldIdLst>
            <p14:sldId id="2330"/>
            <p14:sldId id="2258"/>
            <p14:sldId id="2259"/>
            <p14:sldId id="2260"/>
            <p14:sldId id="2263"/>
            <p14:sldId id="2266"/>
            <p14:sldId id="2264"/>
            <p14:sldId id="2267"/>
            <p14:sldId id="2261"/>
            <p14:sldId id="2268"/>
            <p14:sldId id="2269"/>
            <p14:sldId id="2270"/>
            <p14:sldId id="2271"/>
            <p14:sldId id="2272"/>
            <p14:sldId id="2262"/>
            <p14:sldId id="2273"/>
            <p14:sldId id="2274"/>
            <p14:sldId id="2275"/>
            <p14:sldId id="2301"/>
            <p14:sldId id="2276"/>
            <p14:sldId id="2280"/>
            <p14:sldId id="2277"/>
            <p14:sldId id="2278"/>
            <p14:sldId id="2281"/>
            <p14:sldId id="2282"/>
            <p14:sldId id="2283"/>
            <p14:sldId id="2284"/>
            <p14:sldId id="2285"/>
            <p14:sldId id="2287"/>
            <p14:sldId id="2286"/>
            <p14:sldId id="2335"/>
            <p14:sldId id="2288"/>
            <p14:sldId id="2289"/>
            <p14:sldId id="2313"/>
            <p14:sldId id="2314"/>
            <p14:sldId id="2300"/>
            <p14:sldId id="2292"/>
            <p14:sldId id="2291"/>
            <p14:sldId id="2290"/>
            <p14:sldId id="2293"/>
            <p14:sldId id="2299"/>
            <p14:sldId id="2294"/>
            <p14:sldId id="2295"/>
            <p14:sldId id="2296"/>
            <p14:sldId id="532"/>
            <p14:sldId id="2305"/>
            <p14:sldId id="2303"/>
            <p14:sldId id="2306"/>
            <p14:sldId id="2308"/>
            <p14:sldId id="2307"/>
            <p14:sldId id="2309"/>
            <p14:sldId id="2310"/>
            <p14:sldId id="2311"/>
            <p14:sldId id="2312"/>
            <p14:sldId id="2315"/>
            <p14:sldId id="2316"/>
            <p14:sldId id="2317"/>
            <p14:sldId id="2318"/>
            <p14:sldId id="540"/>
            <p14:sldId id="2319"/>
            <p14:sldId id="2320"/>
            <p14:sldId id="2321"/>
            <p14:sldId id="2322"/>
            <p14:sldId id="2323"/>
            <p14:sldId id="2324"/>
            <p14:sldId id="2325"/>
            <p14:sldId id="2332"/>
            <p14:sldId id="2333"/>
            <p14:sldId id="2326"/>
            <p14:sldId id="2327"/>
            <p14:sldId id="2329"/>
            <p14:sldId id="2328"/>
            <p14:sldId id="2331"/>
            <p14:sldId id="2334"/>
            <p14:sldId id="2351"/>
            <p14:sldId id="2354"/>
            <p14:sldId id="2355"/>
            <p14:sldId id="2336"/>
            <p14:sldId id="2337"/>
            <p14:sldId id="2338"/>
            <p14:sldId id="2339"/>
            <p14:sldId id="2340"/>
            <p14:sldId id="2341"/>
            <p14:sldId id="2342"/>
            <p14:sldId id="2343"/>
            <p14:sldId id="2344"/>
            <p14:sldId id="2346"/>
            <p14:sldId id="2345"/>
            <p14:sldId id="2347"/>
            <p14:sldId id="2348"/>
            <p14:sldId id="2349"/>
            <p14:sldId id="2350"/>
            <p14:sldId id="2357"/>
            <p14:sldId id="2358"/>
            <p14:sldId id="2257"/>
            <p14:sldId id="2359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EAEFF7"/>
    <a:srgbClr val="60A6D8"/>
    <a:srgbClr val="FF8F8F"/>
    <a:srgbClr val="2E4E7E"/>
    <a:srgbClr val="D9149C"/>
    <a:srgbClr val="FCEFF8"/>
    <a:srgbClr val="FFFFFF"/>
    <a:srgbClr val="D2DEEF"/>
    <a:srgbClr val="ED7D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浅色样式 3 - 强调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2479" autoAdjust="0"/>
    <p:restoredTop sz="80729" autoAdjust="0"/>
  </p:normalViewPr>
  <p:slideViewPr>
    <p:cSldViewPr snapToGrid="0">
      <p:cViewPr varScale="1">
        <p:scale>
          <a:sx n="72" d="100"/>
          <a:sy n="72" d="100"/>
        </p:scale>
        <p:origin x="354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42516"/>
    </p:cViewPr>
  </p:sorterViewPr>
  <p:notesViewPr>
    <p:cSldViewPr snapToGrid="0">
      <p:cViewPr varScale="1">
        <p:scale>
          <a:sx n="84" d="100"/>
          <a:sy n="84" d="100"/>
        </p:scale>
        <p:origin x="3828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0.xml"/><Relationship Id="rId21" Type="http://schemas.openxmlformats.org/officeDocument/2006/relationships/slide" Target="slides/slide15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63" Type="http://schemas.openxmlformats.org/officeDocument/2006/relationships/slide" Target="slides/slide57.xml"/><Relationship Id="rId68" Type="http://schemas.openxmlformats.org/officeDocument/2006/relationships/slide" Target="slides/slide62.xml"/><Relationship Id="rId84" Type="http://schemas.openxmlformats.org/officeDocument/2006/relationships/slide" Target="slides/slide78.xml"/><Relationship Id="rId89" Type="http://schemas.openxmlformats.org/officeDocument/2006/relationships/slide" Target="slides/slide83.xml"/><Relationship Id="rId16" Type="http://schemas.openxmlformats.org/officeDocument/2006/relationships/slide" Target="slides/slide10.xml"/><Relationship Id="rId107" Type="http://schemas.openxmlformats.org/officeDocument/2006/relationships/viewProps" Target="viewProps.xml"/><Relationship Id="rId11" Type="http://schemas.openxmlformats.org/officeDocument/2006/relationships/slide" Target="slides/slide5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53" Type="http://schemas.openxmlformats.org/officeDocument/2006/relationships/slide" Target="slides/slide47.xml"/><Relationship Id="rId58" Type="http://schemas.openxmlformats.org/officeDocument/2006/relationships/slide" Target="slides/slide52.xml"/><Relationship Id="rId74" Type="http://schemas.openxmlformats.org/officeDocument/2006/relationships/slide" Target="slides/slide68.xml"/><Relationship Id="rId79" Type="http://schemas.openxmlformats.org/officeDocument/2006/relationships/slide" Target="slides/slide73.xml"/><Relationship Id="rId102" Type="http://schemas.openxmlformats.org/officeDocument/2006/relationships/slide" Target="slides/slide96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84.xml"/><Relationship Id="rId95" Type="http://schemas.openxmlformats.org/officeDocument/2006/relationships/slide" Target="slides/slide89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64" Type="http://schemas.openxmlformats.org/officeDocument/2006/relationships/slide" Target="slides/slide58.xml"/><Relationship Id="rId69" Type="http://schemas.openxmlformats.org/officeDocument/2006/relationships/slide" Target="slides/slide63.xml"/><Relationship Id="rId80" Type="http://schemas.openxmlformats.org/officeDocument/2006/relationships/slide" Target="slides/slide74.xml"/><Relationship Id="rId85" Type="http://schemas.openxmlformats.org/officeDocument/2006/relationships/slide" Target="slides/slide79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59" Type="http://schemas.openxmlformats.org/officeDocument/2006/relationships/slide" Target="slides/slide53.xml"/><Relationship Id="rId103" Type="http://schemas.openxmlformats.org/officeDocument/2006/relationships/slide" Target="slides/slide97.xml"/><Relationship Id="rId108" Type="http://schemas.openxmlformats.org/officeDocument/2006/relationships/theme" Target="theme/theme1.xml"/><Relationship Id="rId54" Type="http://schemas.openxmlformats.org/officeDocument/2006/relationships/slide" Target="slides/slide48.xml"/><Relationship Id="rId70" Type="http://schemas.openxmlformats.org/officeDocument/2006/relationships/slide" Target="slides/slide64.xml"/><Relationship Id="rId75" Type="http://schemas.openxmlformats.org/officeDocument/2006/relationships/slide" Target="slides/slide69.xml"/><Relationship Id="rId91" Type="http://schemas.openxmlformats.org/officeDocument/2006/relationships/slide" Target="slides/slide85.xml"/><Relationship Id="rId96" Type="http://schemas.openxmlformats.org/officeDocument/2006/relationships/slide" Target="slides/slide90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slide" Target="slides/slide51.xml"/><Relationship Id="rId106" Type="http://schemas.openxmlformats.org/officeDocument/2006/relationships/presProps" Target="presProps.xml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Relationship Id="rId60" Type="http://schemas.openxmlformats.org/officeDocument/2006/relationships/slide" Target="slides/slide54.xml"/><Relationship Id="rId65" Type="http://schemas.openxmlformats.org/officeDocument/2006/relationships/slide" Target="slides/slide59.xml"/><Relationship Id="rId73" Type="http://schemas.openxmlformats.org/officeDocument/2006/relationships/slide" Target="slides/slide67.xml"/><Relationship Id="rId78" Type="http://schemas.openxmlformats.org/officeDocument/2006/relationships/slide" Target="slides/slide72.xml"/><Relationship Id="rId81" Type="http://schemas.openxmlformats.org/officeDocument/2006/relationships/slide" Target="slides/slide75.xml"/><Relationship Id="rId86" Type="http://schemas.openxmlformats.org/officeDocument/2006/relationships/slide" Target="slides/slide80.xml"/><Relationship Id="rId94" Type="http://schemas.openxmlformats.org/officeDocument/2006/relationships/slide" Target="slides/slide88.xml"/><Relationship Id="rId99" Type="http://schemas.openxmlformats.org/officeDocument/2006/relationships/slide" Target="slides/slide93.xml"/><Relationship Id="rId101" Type="http://schemas.openxmlformats.org/officeDocument/2006/relationships/slide" Target="slides/slide9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9" Type="http://schemas.openxmlformats.org/officeDocument/2006/relationships/slide" Target="slides/slide33.xml"/><Relationship Id="rId109" Type="http://schemas.openxmlformats.org/officeDocument/2006/relationships/tableStyles" Target="tableStyles.xml"/><Relationship Id="rId34" Type="http://schemas.openxmlformats.org/officeDocument/2006/relationships/slide" Target="slides/slide28.xml"/><Relationship Id="rId50" Type="http://schemas.openxmlformats.org/officeDocument/2006/relationships/slide" Target="slides/slide44.xml"/><Relationship Id="rId55" Type="http://schemas.openxmlformats.org/officeDocument/2006/relationships/slide" Target="slides/slide49.xml"/><Relationship Id="rId76" Type="http://schemas.openxmlformats.org/officeDocument/2006/relationships/slide" Target="slides/slide70.xml"/><Relationship Id="rId97" Type="http://schemas.openxmlformats.org/officeDocument/2006/relationships/slide" Target="slides/slide91.xml"/><Relationship Id="rId104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71" Type="http://schemas.openxmlformats.org/officeDocument/2006/relationships/slide" Target="slides/slide65.xml"/><Relationship Id="rId92" Type="http://schemas.openxmlformats.org/officeDocument/2006/relationships/slide" Target="slides/slide86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3.xml"/><Relationship Id="rId24" Type="http://schemas.openxmlformats.org/officeDocument/2006/relationships/slide" Target="slides/slide18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66" Type="http://schemas.openxmlformats.org/officeDocument/2006/relationships/slide" Target="slides/slide60.xml"/><Relationship Id="rId87" Type="http://schemas.openxmlformats.org/officeDocument/2006/relationships/slide" Target="slides/slide81.xml"/><Relationship Id="rId61" Type="http://schemas.openxmlformats.org/officeDocument/2006/relationships/slide" Target="slides/slide55.xml"/><Relationship Id="rId82" Type="http://schemas.openxmlformats.org/officeDocument/2006/relationships/slide" Target="slides/slide76.xml"/><Relationship Id="rId19" Type="http://schemas.openxmlformats.org/officeDocument/2006/relationships/slide" Target="slides/slide13.xml"/><Relationship Id="rId14" Type="http://schemas.openxmlformats.org/officeDocument/2006/relationships/slide" Target="slides/slide8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56" Type="http://schemas.openxmlformats.org/officeDocument/2006/relationships/slide" Target="slides/slide50.xml"/><Relationship Id="rId77" Type="http://schemas.openxmlformats.org/officeDocument/2006/relationships/slide" Target="slides/slide71.xml"/><Relationship Id="rId100" Type="http://schemas.openxmlformats.org/officeDocument/2006/relationships/slide" Target="slides/slide94.xml"/><Relationship Id="rId105" Type="http://schemas.openxmlformats.org/officeDocument/2006/relationships/handoutMaster" Target="handoutMasters/handoutMaster1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72" Type="http://schemas.openxmlformats.org/officeDocument/2006/relationships/slide" Target="slides/slide66.xml"/><Relationship Id="rId93" Type="http://schemas.openxmlformats.org/officeDocument/2006/relationships/slide" Target="slides/slide87.xml"/><Relationship Id="rId98" Type="http://schemas.openxmlformats.org/officeDocument/2006/relationships/slide" Target="slides/slide92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19.xml"/><Relationship Id="rId46" Type="http://schemas.openxmlformats.org/officeDocument/2006/relationships/slide" Target="slides/slide40.xml"/><Relationship Id="rId67" Type="http://schemas.openxmlformats.org/officeDocument/2006/relationships/slide" Target="slides/slide61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62" Type="http://schemas.openxmlformats.org/officeDocument/2006/relationships/slide" Target="slides/slide56.xml"/><Relationship Id="rId83" Type="http://schemas.openxmlformats.org/officeDocument/2006/relationships/slide" Target="slides/slide77.xml"/><Relationship Id="rId88" Type="http://schemas.openxmlformats.org/officeDocument/2006/relationships/slide" Target="slides/slide8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5A9D10-00A1-4316-9DBF-1CFF2F39C327}" type="datetimeFigureOut">
              <a:rPr lang="zh-CN" altLang="en-US" smtClean="0"/>
              <a:t>2022/4/13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21E0D4-31D8-4080-A573-64BBB9E87E7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17FD3C-5E99-4122-A1EC-C8FBF6B0781B}" type="datetimeFigureOut">
              <a:rPr lang="zh-CN" altLang="en-US" smtClean="0"/>
              <a:t>2022/4/13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CE584D-DA30-42E6-B6AB-C9D2BEA4D81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43766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8.pn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63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13DE4D-D86C-4C52-8DAB-5E486795A431}" type="datetime1">
              <a:rPr lang="zh-CN" altLang="en-US" smtClean="0"/>
              <a:t>2022/4/13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62AB4-57FE-4153-AB8E-57A8A4542D33}" type="datetime1">
              <a:rPr lang="zh-CN" altLang="en-US" smtClean="0"/>
              <a:t>2022/4/13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1E520-5A7D-49CB-987B-DBAB929B773B}" type="datetime1">
              <a:rPr lang="zh-CN" altLang="en-US" smtClean="0"/>
              <a:t>2022/4/13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B504D-74F3-442C-BEA0-A4B04CBF962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88103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3">
            <a:extLst>
              <a:ext uri="{FF2B5EF4-FFF2-40B4-BE49-F238E27FC236}">
                <a16:creationId xmlns:a16="http://schemas.microsoft.com/office/drawing/2014/main" id="{BA02DC91-FA2B-1343-9109-95CEE3ED239D}"/>
              </a:ext>
            </a:extLst>
          </p:cNvPr>
          <p:cNvSpPr/>
          <p:nvPr userDrawn="1"/>
        </p:nvSpPr>
        <p:spPr>
          <a:xfrm>
            <a:off x="0" y="6656053"/>
            <a:ext cx="12192000" cy="201946"/>
          </a:xfrm>
          <a:prstGeom prst="rect">
            <a:avLst/>
          </a:prstGeom>
          <a:gradFill>
            <a:gsLst>
              <a:gs pos="0">
                <a:srgbClr val="FF0000">
                  <a:lumMod val="9000"/>
                  <a:lumOff val="91000"/>
                </a:srgbClr>
              </a:gs>
              <a:gs pos="100000">
                <a:schemeClr val="bg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B20F7B-95BE-1C47-B045-4D1BBA0408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4434" y="1"/>
            <a:ext cx="10515600" cy="1077122"/>
          </a:xfrm>
        </p:spPr>
        <p:txBody>
          <a:bodyPr/>
          <a:lstStyle>
            <a:lvl1pPr>
              <a:defRPr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10000"/>
                    </a:srgbClr>
                  </a:outerShdw>
                </a:effectLst>
                <a:latin typeface="FZZhunYuan-M02" panose="03000509000000000000" pitchFamily="66" charset="-122"/>
                <a:ea typeface="FZZhunYuan-M02" panose="03000509000000000000" pitchFamily="66" charset="-122"/>
              </a:defRPr>
            </a:lvl1pPr>
          </a:lstStyle>
          <a:p>
            <a:r>
              <a:rPr lang="en-US" dirty="0" err="1"/>
              <a:t>页标题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20C926-866F-6346-B679-B93B8618527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4434" y="1351725"/>
            <a:ext cx="10983132" cy="4825238"/>
          </a:xfrm>
        </p:spPr>
        <p:txBody>
          <a:bodyPr/>
          <a:lstStyle>
            <a:lvl1pPr marL="228600" indent="-228600">
              <a:lnSpc>
                <a:spcPct val="100000"/>
              </a:lnSpc>
              <a:buFont typeface="Wingdings" pitchFamily="2" charset="2"/>
              <a:buChar char="q"/>
              <a:defRPr b="0" i="0"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latin typeface="Linux Biolinum O" panose="02000503000000000000" pitchFamily="2" charset="0"/>
                <a:ea typeface="SimHei" panose="02010609060101010101" pitchFamily="49" charset="-122"/>
              </a:defRPr>
            </a:lvl1pPr>
            <a:lvl2pPr marL="685800" indent="-228600">
              <a:lnSpc>
                <a:spcPct val="100000"/>
              </a:lnSpc>
              <a:buFont typeface="Wingdings" pitchFamily="2" charset="2"/>
              <a:buChar char="q"/>
              <a:defRPr b="0" i="0"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latin typeface="Linux Biolinum O" panose="02000503000000000000" pitchFamily="2" charset="0"/>
                <a:ea typeface="SimSun" panose="02010600030101010101" pitchFamily="2" charset="-122"/>
              </a:defRPr>
            </a:lvl2pPr>
            <a:lvl3pPr marL="1143000" indent="-228600">
              <a:lnSpc>
                <a:spcPct val="100000"/>
              </a:lnSpc>
              <a:buFont typeface="Wingdings" pitchFamily="2" charset="2"/>
              <a:buChar char="q"/>
              <a:defRPr b="0" i="0"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latin typeface="Linux Biolinum O" panose="02000503000000000000" pitchFamily="2" charset="0"/>
                <a:ea typeface="SimSun" panose="02010600030101010101" pitchFamily="2" charset="-122"/>
              </a:defRPr>
            </a:lvl3pPr>
            <a:lvl4pPr marL="1600200" indent="-228600">
              <a:lnSpc>
                <a:spcPct val="100000"/>
              </a:lnSpc>
              <a:buFont typeface="Wingdings" pitchFamily="2" charset="2"/>
              <a:buChar char="q"/>
              <a:defRPr b="0" i="0"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latin typeface="Linux Biolinum O" panose="02000503000000000000" pitchFamily="2" charset="0"/>
                <a:ea typeface="SimSun" panose="02010600030101010101" pitchFamily="2" charset="-122"/>
              </a:defRPr>
            </a:lvl4pPr>
            <a:lvl5pPr marL="2057400" indent="-228600">
              <a:buFont typeface="Wingdings" pitchFamily="2" charset="2"/>
              <a:buChar char="q"/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5pPr>
          </a:lstStyle>
          <a:p>
            <a:pPr lvl="0"/>
            <a:r>
              <a:rPr lang="en-US" dirty="0" err="1"/>
              <a:t>一级子标题</a:t>
            </a:r>
            <a:endParaRPr lang="en-US" dirty="0"/>
          </a:p>
          <a:p>
            <a:pPr lvl="1"/>
            <a:r>
              <a:rPr lang="en-US" dirty="0" err="1"/>
              <a:t>二级子标题</a:t>
            </a:r>
            <a:endParaRPr lang="en-US" dirty="0"/>
          </a:p>
          <a:p>
            <a:pPr lvl="2"/>
            <a:r>
              <a:rPr lang="en-US" dirty="0" err="1"/>
              <a:t>三级子标题</a:t>
            </a:r>
            <a:endParaRPr lang="en-US" dirty="0"/>
          </a:p>
          <a:p>
            <a:pPr lvl="3"/>
            <a:r>
              <a:rPr lang="en-US" dirty="0" err="1"/>
              <a:t>四级子标题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FABA83-E4B1-E443-8B3C-3D1547FDB0E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960" y="6638461"/>
            <a:ext cx="3081240" cy="201946"/>
          </a:xfrm>
        </p:spPr>
        <p:txBody>
          <a:bodyPr/>
          <a:lstStyle/>
          <a:p>
            <a:fld id="{31DE7620-B10D-480B-AC35-20A1BB7879B4}" type="datetime1">
              <a:rPr lang="zh-CN" altLang="en-US" smtClean="0"/>
              <a:t>2022/4/13</a:t>
            </a:fld>
            <a:endParaRPr lang="en-C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80CDAE-18AA-8E4A-AE66-5A838387A4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640144"/>
            <a:ext cx="6184900" cy="201946"/>
          </a:xfrm>
        </p:spPr>
        <p:txBody>
          <a:bodyPr/>
          <a:lstStyle/>
          <a:p>
            <a:endParaRPr lang="en-C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51585B-95AA-B247-A257-904D433105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9100" y="6636669"/>
            <a:ext cx="2882900" cy="201946"/>
          </a:xfrm>
        </p:spPr>
        <p:txBody>
          <a:bodyPr/>
          <a:lstStyle/>
          <a:p>
            <a:fld id="{08A53482-69AC-C044-9115-D1F88F3EDDF4}" type="slidenum">
              <a:rPr lang="en-CN" smtClean="0"/>
              <a:t>‹#›</a:t>
            </a:fld>
            <a:endParaRPr lang="en-CN"/>
          </a:p>
        </p:txBody>
      </p:sp>
      <p:cxnSp>
        <p:nvCxnSpPr>
          <p:cNvPr id="7" name="直接连接符 7">
            <a:extLst>
              <a:ext uri="{FF2B5EF4-FFF2-40B4-BE49-F238E27FC236}">
                <a16:creationId xmlns:a16="http://schemas.microsoft.com/office/drawing/2014/main" id="{9BA7F044-7F3E-D645-A959-9DF72A5846E6}"/>
              </a:ext>
            </a:extLst>
          </p:cNvPr>
          <p:cNvCxnSpPr/>
          <p:nvPr userDrawn="1"/>
        </p:nvCxnSpPr>
        <p:spPr>
          <a:xfrm>
            <a:off x="604434" y="1077122"/>
            <a:ext cx="10983132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2">
            <a:extLst>
              <a:ext uri="{FF2B5EF4-FFF2-40B4-BE49-F238E27FC236}">
                <a16:creationId xmlns:a16="http://schemas.microsoft.com/office/drawing/2014/main" id="{511702C7-8249-244F-BFC8-64CC202A8EF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0639" y="0"/>
            <a:ext cx="1431361" cy="1088129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1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7934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-</a:t>
            </a:r>
            <a:fld id="{ADB768AF-D19D-4B19-B140-7DF97929A9A1}" type="slidenum">
              <a:rPr lang="en-US" altLang="zh-CN"/>
              <a:t>‹#›</a:t>
            </a:fld>
            <a:r>
              <a:rPr lang="en-US" altLang="zh-CN"/>
              <a:t>- 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27381" y="980728"/>
            <a:ext cx="10957984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US" altLang="zh-CN"/>
              <a:t> -</a:t>
            </a:r>
            <a:fld id="{7DB7D154-6577-432F-8144-43C687260925}" type="slidenum">
              <a:rPr lang="en-US" altLang="zh-CN" smtClean="0"/>
              <a:t>‹#›</a:t>
            </a:fld>
            <a:r>
              <a:rPr lang="en-US" altLang="zh-CN"/>
              <a:t>- 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</a:t>
            </a:r>
            <a:r>
              <a:rPr lang="zh-CN" altLang="en-US" dirty="0"/>
              <a:t>此处编辑母版标题样式</a:t>
            </a:r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527381" y="1052984"/>
            <a:ext cx="5472608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8" name="内容占位符 2"/>
          <p:cNvSpPr>
            <a:spLocks noGrp="1"/>
          </p:cNvSpPr>
          <p:nvPr>
            <p:ph idx="11"/>
          </p:nvPr>
        </p:nvSpPr>
        <p:spPr>
          <a:xfrm>
            <a:off x="6288021" y="1052984"/>
            <a:ext cx="5472608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US" altLang="zh-CN"/>
              <a:t> -</a:t>
            </a:r>
            <a:fld id="{5F521C08-B429-4574-BE91-8CD5A8D82BBE}" type="slidenum">
              <a:rPr lang="en-US" altLang="zh-CN" smtClean="0"/>
              <a:t>‹#›</a:t>
            </a:fld>
            <a:r>
              <a:rPr lang="en-US" altLang="zh-CN"/>
              <a:t>- 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"/>
          <p:cNvGrpSpPr/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4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5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6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3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4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5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3951" y="6023137"/>
            <a:ext cx="12192000" cy="836613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  <a:effectLst>
            <a:glow rad="127000">
              <a:schemeClr val="bg1">
                <a:alpha val="38000"/>
              </a:schemeClr>
            </a:glow>
          </a:effectLst>
        </p:spPr>
      </p:pic>
      <p:sp>
        <p:nvSpPr>
          <p:cNvPr id="9" name="灯片编号占位符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10223500" y="6237288"/>
            <a:ext cx="1354667" cy="476250"/>
          </a:xfrm>
          <a:noFill/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807A58F-92FA-4C20-BF32-9E303ED892C9}" type="slidenum">
              <a:rPr lang="en-US" altLang="zh-CN" smtClean="0">
                <a:latin typeface="Arial" panose="020B0604020202020204" pitchFamily="34" charset="0"/>
              </a:rPr>
              <a:t>‹#›</a:t>
            </a:fld>
            <a:endParaRPr lang="en-US" altLang="zh-CN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"/>
          <p:cNvGrpSpPr/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4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5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6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609600" y="214313"/>
            <a:ext cx="10972800" cy="587851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矩形 15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24417" y="6524625"/>
            <a:ext cx="1919816" cy="196850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ADB7D70D-7DF3-4918-ACB7-161C21D1246F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7822" y="257614"/>
            <a:ext cx="10515600" cy="617641"/>
          </a:xfrm>
        </p:spPr>
        <p:txBody>
          <a:bodyPr>
            <a:normAutofit/>
          </a:bodyPr>
          <a:lstStyle>
            <a:lvl1pPr>
              <a:defRPr sz="2800" b="1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7" name="灯片编号占位符 3"/>
          <p:cNvSpPr txBox="1"/>
          <p:nvPr userDrawn="1"/>
        </p:nvSpPr>
        <p:spPr>
          <a:xfrm>
            <a:off x="11748790" y="6589899"/>
            <a:ext cx="292061" cy="283147"/>
          </a:xfrm>
          <a:prstGeom prst="rect">
            <a:avLst/>
          </a:prstGeom>
        </p:spPr>
        <p:txBody>
          <a:bodyPr vert="horz" wrap="square" lIns="0" tIns="0" rIns="0" bIns="0" rtlCol="0" anchor="ctr" anchorCtr="1"/>
          <a:lstStyle>
            <a:defPPr>
              <a:defRPr lang="zh-CN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5183D58-648D-4475-BEF8-624F48514A30}" type="slidenum">
              <a:rPr lang="zh-CN" altLang="en-US" smtClean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  <a:cs typeface="Segoe UI" panose="020B0502040204020203" pitchFamily="34" charset="0"/>
              </a:rPr>
              <a:t>‹#›</a:t>
            </a:fld>
            <a:endParaRPr lang="zh-CN" altLang="en-US" dirty="0">
              <a:solidFill>
                <a:schemeClr val="bg1"/>
              </a:solidFill>
              <a:latin typeface="Impact" panose="020B0806030902050204" pitchFamily="34" charset="0"/>
              <a:ea typeface="微软雅黑" panose="020B0503020204020204" pitchFamily="34" charset="-122"/>
              <a:cs typeface="Segoe UI" panose="020B0502040204020203" pitchFamily="34" charset="0"/>
            </a:endParaRPr>
          </a:p>
        </p:txBody>
      </p:sp>
      <p:sp>
        <p:nvSpPr>
          <p:cNvPr id="13" name="内容占位符 2"/>
          <p:cNvSpPr>
            <a:spLocks noGrp="1"/>
          </p:cNvSpPr>
          <p:nvPr>
            <p:ph idx="1"/>
          </p:nvPr>
        </p:nvSpPr>
        <p:spPr>
          <a:xfrm>
            <a:off x="487822" y="942764"/>
            <a:ext cx="10515599" cy="5637024"/>
          </a:xfrm>
          <a:prstGeom prst="rect">
            <a:avLst/>
          </a:prstGeom>
        </p:spPr>
        <p:txBody>
          <a:bodyPr/>
          <a:lstStyle>
            <a:lvl1pPr marL="342900" indent="-342900" algn="just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812800" indent="-355600" algn="just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 algn="just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algn="just">
              <a:lnSpc>
                <a:spcPct val="120000"/>
              </a:lnSpc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algn="just">
              <a:lnSpc>
                <a:spcPct val="120000"/>
              </a:lnSpc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pic>
        <p:nvPicPr>
          <p:cNvPr id="11" name="图片 10" descr="徽标&#10;&#10;描述已自动生成">
            <a:extLst>
              <a:ext uri="{FF2B5EF4-FFF2-40B4-BE49-F238E27FC236}">
                <a16:creationId xmlns:a16="http://schemas.microsoft.com/office/drawing/2014/main" id="{907285A6-C3C5-4B0D-B6BC-146B6CE9ED4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0181" y="84409"/>
            <a:ext cx="1323996" cy="1005857"/>
          </a:xfrm>
          <a:prstGeom prst="rect">
            <a:avLst/>
          </a:prstGeom>
        </p:spPr>
      </p:pic>
      <p:sp>
        <p:nvSpPr>
          <p:cNvPr id="14" name="日期占位符 3">
            <a:extLst>
              <a:ext uri="{FF2B5EF4-FFF2-40B4-BE49-F238E27FC236}">
                <a16:creationId xmlns:a16="http://schemas.microsoft.com/office/drawing/2014/main" id="{445D2E9D-A468-4DCC-A3E0-F8276AEC0B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29536" y="6488734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243C069B-F285-4B6A-82DC-B1B091F96B7F}" type="datetime1">
              <a:rPr lang="zh-CN" altLang="en-US" smtClean="0"/>
              <a:t>2022/4/13</a:t>
            </a:fld>
            <a:endParaRPr lang="en-US" dirty="0"/>
          </a:p>
        </p:txBody>
      </p:sp>
      <p:sp>
        <p:nvSpPr>
          <p:cNvPr id="16" name="页脚占位符 4">
            <a:extLst>
              <a:ext uri="{FF2B5EF4-FFF2-40B4-BE49-F238E27FC236}">
                <a16:creationId xmlns:a16="http://schemas.microsoft.com/office/drawing/2014/main" id="{97805172-4C1A-4C10-8D6D-04DB5595B5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48200" y="6488734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noProof="0" dirty="0"/>
          </a:p>
        </p:txBody>
      </p:sp>
      <p:sp>
        <p:nvSpPr>
          <p:cNvPr id="17" name="幻灯片编号占位符 5">
            <a:extLst>
              <a:ext uri="{FF2B5EF4-FFF2-40B4-BE49-F238E27FC236}">
                <a16:creationId xmlns:a16="http://schemas.microsoft.com/office/drawing/2014/main" id="{64F9B465-1FF2-4436-BE63-D71F65C0A1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71925" y="6488734"/>
            <a:ext cx="35581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E3A857A3-1012-4184-86F6-41658C62E65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userDrawn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1"/>
          <p:cNvGrpSpPr/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6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7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8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1"/>
            <a:ext cx="10668000" cy="1216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1251" y="1752600"/>
            <a:ext cx="5232400" cy="4267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0" y="6248400"/>
            <a:ext cx="2641600" cy="476250"/>
          </a:xfrm>
          <a:prstGeom prst="rect">
            <a:avLst/>
          </a:prstGeom>
        </p:spPr>
        <p:txBody>
          <a:bodyPr/>
          <a:lstStyle>
            <a:lvl1pPr algn="r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69170750-1480-4816-9F7C-95F7D04A5E41}" type="datetime1">
              <a:rPr lang="zh-CN" altLang="en-US" smtClean="0"/>
              <a:t>2022/4/13</a:t>
            </a:fld>
            <a:endParaRPr lang="en-US" altLang="zh-CN"/>
          </a:p>
        </p:txBody>
      </p:sp>
      <p:sp>
        <p:nvSpPr>
          <p:cNvPr id="10" name="Rectangle 7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711200" y="6153150"/>
            <a:ext cx="3657600" cy="476250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zh-CN" altLang="en-US"/>
              <a:t>计算机组成原理  </a:t>
            </a:r>
            <a:r>
              <a:rPr lang="en-US" altLang="zh-CN"/>
              <a:t>Slide</a:t>
            </a:r>
            <a:r>
              <a:rPr lang="en-US" altLang="zh-CN" sz="1200"/>
              <a:t> </a:t>
            </a:r>
            <a:fld id="{FD3FAE62-0744-4188-868F-C5ADF094D286}" type="slidenum">
              <a:rPr lang="en-US" altLang="zh-CN" sz="1200">
                <a:solidFill>
                  <a:schemeClr val="accent2"/>
                </a:solidFill>
              </a:rPr>
              <a:t>‹#›</a:t>
            </a:fld>
            <a:r>
              <a:rPr lang="en-US" altLang="zh-CN" sz="1200"/>
              <a:t> 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xAndClipArt">
  <p:cSld name="标题，文本与剪贴画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1"/>
          <p:cNvGrpSpPr/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6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7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8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1"/>
            <a:ext cx="10668000" cy="1216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755651" y="1752600"/>
            <a:ext cx="5232400" cy="4267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剪贴画占位符 3"/>
          <p:cNvSpPr>
            <a:spLocks noGrp="1"/>
          </p:cNvSpPr>
          <p:nvPr>
            <p:ph type="clipArt" sz="half" idx="2"/>
          </p:nvPr>
        </p:nvSpPr>
        <p:spPr>
          <a:xfrm>
            <a:off x="6191251" y="1752600"/>
            <a:ext cx="5232400" cy="4267200"/>
          </a:xfrm>
        </p:spPr>
        <p:txBody>
          <a:bodyPr/>
          <a:lstStyle/>
          <a:p>
            <a:pPr lvl="0"/>
            <a:endParaRPr lang="zh-CN" altLang="en-US" noProof="0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0" y="6248400"/>
            <a:ext cx="2641600" cy="476250"/>
          </a:xfrm>
          <a:prstGeom prst="rect">
            <a:avLst/>
          </a:prstGeom>
        </p:spPr>
        <p:txBody>
          <a:bodyPr/>
          <a:lstStyle>
            <a:lvl1pPr algn="r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7F6D18DE-2186-4C3D-8691-8DF8B33B7AA4}" type="datetime1">
              <a:rPr lang="zh-CN" altLang="en-US" smtClean="0"/>
              <a:t>2022/4/13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xOverObj">
  <p:cSld name="标题和文本在内容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1"/>
          <p:cNvGrpSpPr/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6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7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8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1"/>
            <a:ext cx="10668000" cy="1216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755651" y="1752600"/>
            <a:ext cx="10668000" cy="20574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755651" y="3962400"/>
            <a:ext cx="10668000" cy="20574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0" y="6248400"/>
            <a:ext cx="2641600" cy="476250"/>
          </a:xfrm>
          <a:prstGeom prst="rect">
            <a:avLst/>
          </a:prstGeom>
        </p:spPr>
        <p:txBody>
          <a:bodyPr/>
          <a:lstStyle>
            <a:lvl1pPr algn="r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C4D427C4-2E33-47DF-84DE-9E91146776FC}" type="datetime1">
              <a:rPr lang="zh-CN" altLang="en-US" smtClean="0"/>
              <a:t>2022/4/13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chart">
  <p:cSld name="标题和图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1"/>
          <p:cNvGrpSpPr/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5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6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7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1"/>
            <a:ext cx="10668000" cy="1216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表占位符 2"/>
          <p:cNvSpPr>
            <a:spLocks noGrp="1"/>
          </p:cNvSpPr>
          <p:nvPr>
            <p:ph type="chart" idx="1"/>
          </p:nvPr>
        </p:nvSpPr>
        <p:spPr>
          <a:xfrm>
            <a:off x="755651" y="1752600"/>
            <a:ext cx="10668000" cy="4267200"/>
          </a:xfrm>
        </p:spPr>
        <p:txBody>
          <a:bodyPr/>
          <a:lstStyle/>
          <a:p>
            <a:pPr lvl="0"/>
            <a:endParaRPr lang="zh-CN" altLang="en-US" noProof="0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0" y="6248400"/>
            <a:ext cx="2641600" cy="476250"/>
          </a:xfrm>
          <a:prstGeom prst="rect">
            <a:avLst/>
          </a:prstGeom>
        </p:spPr>
        <p:txBody>
          <a:bodyPr/>
          <a:lstStyle>
            <a:lvl1pPr algn="r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CA427A4B-B44E-49CC-8966-EE328DAF0A40}" type="datetime1">
              <a:rPr lang="zh-CN" altLang="en-US" smtClean="0"/>
              <a:t>2022/4/13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10416480" y="6337126"/>
            <a:ext cx="1353344" cy="476250"/>
          </a:xfrm>
        </p:spPr>
        <p:txBody>
          <a:bodyPr/>
          <a:lstStyle/>
          <a:p>
            <a:pPr>
              <a:defRPr/>
            </a:pPr>
            <a:r>
              <a:rPr lang="en-US" altLang="zh-CN" sz="140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  <a:t>‹#›</a:t>
            </a:fld>
            <a:r>
              <a:rPr lang="en-US" altLang="zh-CN" sz="140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27381" y="214313"/>
            <a:ext cx="10972800" cy="582612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27381" y="980728"/>
            <a:ext cx="10957984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10416480" y="6337126"/>
            <a:ext cx="1353344" cy="476250"/>
          </a:xfrm>
        </p:spPr>
        <p:txBody>
          <a:bodyPr/>
          <a:lstStyle/>
          <a:p>
            <a:pPr>
              <a:defRPr/>
            </a:pPr>
            <a:r>
              <a:rPr lang="en-US" altLang="zh-CN" sz="140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  <a:t>‹#›</a:t>
            </a:fld>
            <a:r>
              <a:rPr lang="en-US" altLang="zh-CN" sz="140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</a:t>
            </a:r>
            <a:r>
              <a:rPr lang="zh-CN" altLang="en-US" dirty="0"/>
              <a:t>此处编辑母版标题样式</a:t>
            </a:r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527381" y="1052984"/>
            <a:ext cx="5472608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8" name="内容占位符 2"/>
          <p:cNvSpPr>
            <a:spLocks noGrp="1"/>
          </p:cNvSpPr>
          <p:nvPr>
            <p:ph idx="11"/>
          </p:nvPr>
        </p:nvSpPr>
        <p:spPr>
          <a:xfrm>
            <a:off x="6288021" y="1052984"/>
            <a:ext cx="5472608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10224459" y="6237312"/>
            <a:ext cx="1353344" cy="4762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zh-CN" sz="1400" dirty="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dirty="0" smtClean="0">
                <a:solidFill>
                  <a:srgbClr val="0D7157"/>
                </a:solidFill>
              </a:rPr>
              <a:t>‹#›</a:t>
            </a:fld>
            <a:r>
              <a:rPr lang="en-US" altLang="zh-CN" sz="1400" dirty="0">
                <a:solidFill>
                  <a:srgbClr val="0D7157"/>
                </a:solidFill>
              </a:rPr>
              <a:t>-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文本在内容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16565" y="116632"/>
            <a:ext cx="10668000" cy="64807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527381" y="980728"/>
            <a:ext cx="10957984" cy="2232248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内容占位符 2"/>
          <p:cNvSpPr>
            <a:spLocks noGrp="1"/>
          </p:cNvSpPr>
          <p:nvPr>
            <p:ph idx="10"/>
          </p:nvPr>
        </p:nvSpPr>
        <p:spPr>
          <a:xfrm>
            <a:off x="527381" y="3429000"/>
            <a:ext cx="10957984" cy="2232248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8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10416480" y="6337126"/>
            <a:ext cx="1353344" cy="4762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zh-CN" sz="140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  <a:t>‹#›</a:t>
            </a:fld>
            <a:r>
              <a:rPr lang="en-US" altLang="zh-CN" sz="140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形 2"/>
          <p:cNvPicPr>
            <a:picLocks noChangeAspect="1"/>
          </p:cNvPicPr>
          <p:nvPr userDrawn="1"/>
        </p:nvPicPr>
        <p:blipFill rotWithShape="1">
          <a:blip r:embed="rId2"/>
          <a:srcRect l="2404" t="-5367" r="14962" b="24558"/>
          <a:stretch>
            <a:fillRect/>
          </a:stretch>
        </p:blipFill>
        <p:spPr>
          <a:xfrm rot="16200000" flipH="1">
            <a:off x="7369494" y="2035492"/>
            <a:ext cx="6857998" cy="2787017"/>
          </a:xfrm>
          <a:prstGeom prst="rect">
            <a:avLst/>
          </a:prstGeom>
        </p:spPr>
      </p:pic>
      <p:pic>
        <p:nvPicPr>
          <p:cNvPr id="4" name="图形 3"/>
          <p:cNvPicPr>
            <a:picLocks noChangeAspect="1"/>
          </p:cNvPicPr>
          <p:nvPr userDrawn="1"/>
        </p:nvPicPr>
        <p:blipFill rotWithShape="1">
          <a:blip r:embed="rId2"/>
          <a:srcRect l="2404" r="33315" b="46267"/>
          <a:stretch>
            <a:fillRect/>
          </a:stretch>
        </p:blipFill>
        <p:spPr>
          <a:xfrm rot="5400000" flipH="1">
            <a:off x="-1108285" y="1108283"/>
            <a:ext cx="3396401" cy="1179833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0"/>
            <a:ext cx="12192000" cy="6857841"/>
          </a:xfrm>
          <a:prstGeom prst="rect">
            <a:avLst/>
          </a:prstGeom>
        </p:spPr>
      </p:pic>
      <p:pic>
        <p:nvPicPr>
          <p:cNvPr id="10" name="图片 9" descr="图片包含 屏幕截图&#10;&#10;已生成高可信度的说明"/>
          <p:cNvPicPr>
            <a:picLocks noChangeAspect="1"/>
          </p:cNvPicPr>
          <p:nvPr userDrawn="1"/>
        </p:nvPicPr>
        <p:blipFill rotWithShape="1"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146"/>
          <a:stretch>
            <a:fillRect/>
          </a:stretch>
        </p:blipFill>
        <p:spPr>
          <a:xfrm rot="5400000" flipH="1">
            <a:off x="6586760" y="1273196"/>
            <a:ext cx="6857999" cy="4352484"/>
          </a:xfrm>
          <a:prstGeom prst="rect">
            <a:avLst/>
          </a:prstGeom>
        </p:spPr>
      </p:pic>
      <p:pic>
        <p:nvPicPr>
          <p:cNvPr id="11" name="图片 10" descr="图片包含 屏幕截图&#10;&#10;已生成高可信度的说明"/>
          <p:cNvPicPr>
            <a:picLocks noChangeAspect="1"/>
          </p:cNvPicPr>
          <p:nvPr userDrawn="1"/>
        </p:nvPicPr>
        <p:blipFill rotWithShape="1"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42" r="26146" b="66609"/>
          <a:stretch>
            <a:fillRect/>
          </a:stretch>
        </p:blipFill>
        <p:spPr>
          <a:xfrm rot="16200000" flipH="1">
            <a:off x="-2770703" y="2770706"/>
            <a:ext cx="6857999" cy="13165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CD367-6449-4735-A653-5BD85BD140C5}" type="datetime1">
              <a:rPr lang="zh-CN" altLang="en-US" smtClean="0"/>
              <a:t>2022/4/13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-847" y="6774"/>
            <a:ext cx="12203853" cy="6852073"/>
          </a:xfrm>
          <a:prstGeom prst="rect">
            <a:avLst/>
          </a:prstGeom>
          <a:gradFill>
            <a:gsLst>
              <a:gs pos="0">
                <a:srgbClr val="2E4E7E"/>
              </a:gs>
              <a:gs pos="100000">
                <a:srgbClr val="1387B7"/>
              </a:gs>
            </a:gsLst>
            <a:lin ang="195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1" name="矩形 10"/>
          <p:cNvSpPr/>
          <p:nvPr userDrawn="1"/>
        </p:nvSpPr>
        <p:spPr>
          <a:xfrm>
            <a:off x="6969651" y="-177967"/>
            <a:ext cx="8488680" cy="8392993"/>
          </a:xfrm>
          <a:prstGeom prst="rect">
            <a:avLst/>
          </a:prstGeom>
          <a:blipFill rotWithShape="1">
            <a:blip r:embed="rId2">
              <a:alphaModFix amt="40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/>
              <a:t>  </a:t>
            </a:r>
          </a:p>
        </p:txBody>
      </p:sp>
      <p:sp>
        <p:nvSpPr>
          <p:cNvPr id="12" name="矩形 11"/>
          <p:cNvSpPr/>
          <p:nvPr userDrawn="1"/>
        </p:nvSpPr>
        <p:spPr>
          <a:xfrm>
            <a:off x="-3967229" y="-5606898"/>
            <a:ext cx="8488863" cy="8393131"/>
          </a:xfrm>
          <a:prstGeom prst="rect">
            <a:avLst/>
          </a:prstGeom>
          <a:blipFill rotWithShape="1">
            <a:blip r:embed="rId2">
              <a:alphaModFix amt="20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-1693" y="-7620"/>
            <a:ext cx="12187767" cy="686646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1" name="矩形 10"/>
          <p:cNvSpPr/>
          <p:nvPr userDrawn="1"/>
        </p:nvSpPr>
        <p:spPr>
          <a:xfrm>
            <a:off x="6969651" y="-177967"/>
            <a:ext cx="8488680" cy="8392993"/>
          </a:xfrm>
          <a:prstGeom prst="rect">
            <a:avLst/>
          </a:prstGeom>
          <a:blipFill rotWithShape="1">
            <a:blip r:embed="rId2">
              <a:alphaModFix amt="40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/>
              <a:t>  </a:t>
            </a:r>
          </a:p>
        </p:txBody>
      </p:sp>
      <p:sp>
        <p:nvSpPr>
          <p:cNvPr id="12" name="矩形 11"/>
          <p:cNvSpPr/>
          <p:nvPr userDrawn="1"/>
        </p:nvSpPr>
        <p:spPr>
          <a:xfrm>
            <a:off x="-3967229" y="-5606898"/>
            <a:ext cx="8488863" cy="8393131"/>
          </a:xfrm>
          <a:prstGeom prst="rect">
            <a:avLst/>
          </a:prstGeom>
          <a:blipFill rotWithShape="1">
            <a:blip r:embed="rId2">
              <a:alphaModFix amt="20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9" name="矩形 8"/>
          <p:cNvSpPr/>
          <p:nvPr userDrawn="1"/>
        </p:nvSpPr>
        <p:spPr>
          <a:xfrm>
            <a:off x="15241" y="6689514"/>
            <a:ext cx="12170833" cy="169333"/>
          </a:xfrm>
          <a:prstGeom prst="rect">
            <a:avLst/>
          </a:prstGeom>
          <a:solidFill>
            <a:srgbClr val="138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0" name="矩形 9"/>
          <p:cNvSpPr/>
          <p:nvPr userDrawn="1"/>
        </p:nvSpPr>
        <p:spPr>
          <a:xfrm>
            <a:off x="-1693" y="6689514"/>
            <a:ext cx="758613" cy="169333"/>
          </a:xfrm>
          <a:prstGeom prst="rect">
            <a:avLst/>
          </a:prstGeom>
          <a:solidFill>
            <a:srgbClr val="2E4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/>
        </p:nvSpPr>
        <p:spPr>
          <a:xfrm>
            <a:off x="6969651" y="-177967"/>
            <a:ext cx="8488680" cy="8392993"/>
          </a:xfrm>
          <a:prstGeom prst="rect">
            <a:avLst/>
          </a:prstGeom>
          <a:blipFill rotWithShape="1">
            <a:blip r:embed="rId2">
              <a:alphaModFix amt="40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/>
              <a:t>  </a:t>
            </a:r>
          </a:p>
        </p:txBody>
      </p:sp>
      <p:sp>
        <p:nvSpPr>
          <p:cNvPr id="12" name="矩形 11"/>
          <p:cNvSpPr/>
          <p:nvPr userDrawn="1"/>
        </p:nvSpPr>
        <p:spPr>
          <a:xfrm>
            <a:off x="-3967229" y="-5606898"/>
            <a:ext cx="8488863" cy="8393131"/>
          </a:xfrm>
          <a:prstGeom prst="rect">
            <a:avLst/>
          </a:prstGeom>
          <a:blipFill rotWithShape="1">
            <a:blip r:embed="rId2">
              <a:alphaModFix amt="20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6" name="矩形 5"/>
          <p:cNvSpPr/>
          <p:nvPr userDrawn="1"/>
        </p:nvSpPr>
        <p:spPr>
          <a:xfrm>
            <a:off x="15241" y="6689514"/>
            <a:ext cx="12170833" cy="169333"/>
          </a:xfrm>
          <a:prstGeom prst="rect">
            <a:avLst/>
          </a:prstGeom>
          <a:solidFill>
            <a:srgbClr val="138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8" name="矩形 7"/>
          <p:cNvSpPr/>
          <p:nvPr userDrawn="1"/>
        </p:nvSpPr>
        <p:spPr>
          <a:xfrm>
            <a:off x="-1693" y="6689514"/>
            <a:ext cx="758613" cy="169333"/>
          </a:xfrm>
          <a:prstGeom prst="rect">
            <a:avLst/>
          </a:prstGeom>
          <a:solidFill>
            <a:srgbClr val="2E4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15241" y="6689514"/>
            <a:ext cx="12170833" cy="169333"/>
          </a:xfrm>
          <a:prstGeom prst="rect">
            <a:avLst/>
          </a:prstGeom>
          <a:solidFill>
            <a:srgbClr val="138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8" name="矩形 7"/>
          <p:cNvSpPr/>
          <p:nvPr userDrawn="1"/>
        </p:nvSpPr>
        <p:spPr>
          <a:xfrm>
            <a:off x="-1693" y="6689514"/>
            <a:ext cx="758613" cy="169333"/>
          </a:xfrm>
          <a:prstGeom prst="rect">
            <a:avLst/>
          </a:prstGeom>
          <a:solidFill>
            <a:srgbClr val="2E4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2C5FB-BFDB-4DCF-94C4-E544AB5EF91E}" type="datetime1">
              <a:rPr lang="zh-CN" altLang="en-US" smtClean="0"/>
              <a:t>2022/4/13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10038"/>
            <a:ext cx="10515600" cy="2853236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90266"/>
            <a:ext cx="10515600" cy="1500449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83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103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823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E3A8-E1FC-41A7-8845-8678D31D0E47}" type="datetime1">
              <a:rPr lang="zh-CN" altLang="en-US" smtClean="0"/>
              <a:t>2022/4/13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C2A10-E97F-46DF-9873-696D05EB38D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944"/>
            <a:ext cx="5181600" cy="4352099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944"/>
            <a:ext cx="5181600" cy="4352099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A8FA0-17F0-4055-AD7B-2724700C9EE2}" type="datetime1">
              <a:rPr lang="zh-CN" altLang="en-US" smtClean="0"/>
              <a:t>2022/4/13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89"/>
            <a:ext cx="10515600" cy="1325795"/>
          </a:xfrm>
        </p:spPr>
        <p:txBody>
          <a:bodyPr anchor="ctr" anchorCtr="0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5267"/>
            <a:ext cx="5157787" cy="82405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835" indent="0">
              <a:buNone/>
              <a:defRPr sz="1600" b="1"/>
            </a:lvl7pPr>
            <a:lvl8pPr marL="3201035" indent="0">
              <a:buNone/>
              <a:defRPr sz="1600" b="1"/>
            </a:lvl8pPr>
            <a:lvl9pPr marL="3658235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6067"/>
            <a:ext cx="5157787" cy="3574679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1" y="1745267"/>
            <a:ext cx="5183188" cy="82405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835" indent="0">
              <a:buNone/>
              <a:defRPr sz="1600" b="1"/>
            </a:lvl7pPr>
            <a:lvl8pPr marL="3201035" indent="0">
              <a:buNone/>
              <a:defRPr sz="1600" b="1"/>
            </a:lvl8pPr>
            <a:lvl9pPr marL="3658235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1" y="2616067"/>
            <a:ext cx="5183188" cy="3574679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5E11FF-EF4F-4965-B46B-BE60C2C2ECAC}" type="datetime1">
              <a:rPr lang="zh-CN" altLang="en-US" smtClean="0"/>
              <a:t>2022/4/13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1DB8F-CE14-4C8C-963C-D93CD50B7946}" type="datetime1">
              <a:rPr lang="zh-CN" altLang="en-US" smtClean="0"/>
              <a:t>2022/4/13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C2A10-E97F-46DF-9873-696D05EB38D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701E19-B0D0-4B48-B9D3-F40C2F4780B7}" type="datetime1">
              <a:rPr lang="zh-CN" altLang="en-US" smtClean="0"/>
              <a:t>2022/4/13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7E20C7-63E2-450D-B86B-436B87040283}" type="datetime1">
              <a:rPr lang="zh-CN" altLang="en-US" smtClean="0"/>
              <a:t>2022/4/13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38201" y="713797"/>
            <a:ext cx="4681655" cy="1428411"/>
          </a:xfrm>
        </p:spPr>
        <p:txBody>
          <a:bodyPr anchor="t" anchorCtr="0">
            <a:normAutofit/>
          </a:bodyPr>
          <a:lstStyle>
            <a:lvl1pPr>
              <a:defRPr sz="3600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642517" y="713798"/>
            <a:ext cx="5711883" cy="540454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835" indent="0">
              <a:buNone/>
              <a:defRPr sz="2000"/>
            </a:lvl7pPr>
            <a:lvl8pPr marL="3201035" indent="0">
              <a:buNone/>
              <a:defRPr sz="2000"/>
            </a:lvl8pPr>
            <a:lvl9pPr marL="3658235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8201" y="2314278"/>
            <a:ext cx="4681655" cy="3812255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835" indent="0">
              <a:buNone/>
              <a:defRPr sz="1000"/>
            </a:lvl7pPr>
            <a:lvl8pPr marL="3201035" indent="0">
              <a:buNone/>
              <a:defRPr sz="1000"/>
            </a:lvl8pPr>
            <a:lvl9pPr marL="3658235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C62C5-1B9C-4FB4-ACBD-32E800690656}" type="datetime1">
              <a:rPr lang="zh-CN" altLang="en-US" smtClean="0"/>
              <a:t>2022/4/13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</p:nvPr>
        </p:nvSpPr>
        <p:spPr>
          <a:xfrm>
            <a:off x="10444899" y="365190"/>
            <a:ext cx="908901" cy="5812855"/>
          </a:xfrm>
        </p:spPr>
        <p:txBody>
          <a:bodyPr vert="eaVert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199" y="365190"/>
            <a:ext cx="9446443" cy="5812855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AB4AB-A060-4B0A-9DE5-D0A99BE42BFB}" type="datetime1">
              <a:rPr lang="zh-CN" altLang="en-US" smtClean="0"/>
              <a:t>2022/4/13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8F0C5-5E28-4851-A7BC-E36C90FA7143}" type="datetime1">
              <a:rPr lang="zh-CN" altLang="en-US" smtClean="0"/>
              <a:t>2022/4/13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640"/>
            <a:ext cx="10515600" cy="555994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矩形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15332486-88F3-4A48-9EC2-66646CFA1BC0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6549221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p"/>
              <a:defRPr sz="2000"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矩形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73571F94-E5E5-4A54-8A06-F305846661DE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4575687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矩形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A5C251E5-7CCA-4DA3-AA80-A42DA27621BE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0022208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052513"/>
            <a:ext cx="5376333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89133" y="1052513"/>
            <a:ext cx="5378451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矩形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F4039E46-F4C7-49A4-9367-76E34A81F6C1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8316458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矩形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7B85E15E-130D-48C6-81EB-CEA992FB9F7C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7570252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矩形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DBD5A7A5-A845-4344-86D1-29C7FA977B68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9436376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7D1B44A1-4939-4887-84BB-7FB130EEC19B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936325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03F62-72CB-4525-B88D-ABC2A35C0DA6}" type="datetime1">
              <a:rPr lang="zh-CN" altLang="en-US" smtClean="0"/>
              <a:t>2022/4/13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矩形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29373BB8-A121-4608-AD20-8BEECCC372C4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949201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矩形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AFB61761-3FF1-4F59-B9D7-6E756298F231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4038284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矩形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196BC17B-A293-4B9D-B715-8101B30D6396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2900997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14313"/>
            <a:ext cx="2743200" cy="5878512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14313"/>
            <a:ext cx="8026400" cy="5878512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矩形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E860031F-1906-46A1-B9A0-5E9CA84BEE18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3907595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609600" y="214313"/>
            <a:ext cx="10972800" cy="587851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" name="矩形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3A14CFCF-D29E-4EF7-BE8F-F195BB74B9B0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458088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59B9E-7CCF-4364-9161-C6255F4EAD32}" type="datetime1">
              <a:rPr lang="zh-CN" altLang="en-US" smtClean="0"/>
              <a:t>2022/4/13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63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F8AAC-4253-487D-9FA3-DC89FAC9692B}" type="datetime1">
              <a:rPr lang="zh-CN" altLang="en-US" smtClean="0"/>
              <a:t>2022/4/13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4FA7B-D60F-46A1-84DB-C575D7C2AB69}" type="datetime1">
              <a:rPr lang="zh-CN" altLang="en-US" smtClean="0"/>
              <a:t>2022/4/13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image" Target="../media/image3.png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6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3.png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27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.xml"/><Relationship Id="rId13" Type="http://schemas.openxmlformats.org/officeDocument/2006/relationships/slideLayout" Target="../slideLayouts/slideLayout42.xml"/><Relationship Id="rId3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6.xml"/><Relationship Id="rId12" Type="http://schemas.openxmlformats.org/officeDocument/2006/relationships/slideLayout" Target="../slideLayouts/slideLayout41.xml"/><Relationship Id="rId17" Type="http://schemas.openxmlformats.org/officeDocument/2006/relationships/tags" Target="../tags/tag3.xml"/><Relationship Id="rId2" Type="http://schemas.openxmlformats.org/officeDocument/2006/relationships/slideLayout" Target="../slideLayouts/slideLayout31.xml"/><Relationship Id="rId16" Type="http://schemas.openxmlformats.org/officeDocument/2006/relationships/tags" Target="../tags/tag2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11" Type="http://schemas.openxmlformats.org/officeDocument/2006/relationships/slideLayout" Target="../slideLayouts/slideLayout40.xml"/><Relationship Id="rId5" Type="http://schemas.openxmlformats.org/officeDocument/2006/relationships/slideLayout" Target="../slideLayouts/slideLayout34.xml"/><Relationship Id="rId15" Type="http://schemas.openxmlformats.org/officeDocument/2006/relationships/tags" Target="../tags/tag1.xml"/><Relationship Id="rId10" Type="http://schemas.openxmlformats.org/officeDocument/2006/relationships/slideLayout" Target="../slideLayouts/slideLayout39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Relationship Id="rId14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0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45.xml"/><Relationship Id="rId7" Type="http://schemas.openxmlformats.org/officeDocument/2006/relationships/slideLayout" Target="../slideLayouts/slideLayout49.xml"/><Relationship Id="rId12" Type="http://schemas.openxmlformats.org/officeDocument/2006/relationships/slideLayout" Target="../slideLayouts/slideLayout54.xml"/><Relationship Id="rId2" Type="http://schemas.openxmlformats.org/officeDocument/2006/relationships/slideLayout" Target="../slideLayouts/slideLayout44.xml"/><Relationship Id="rId1" Type="http://schemas.openxmlformats.org/officeDocument/2006/relationships/slideLayout" Target="../slideLayouts/slideLayout43.xml"/><Relationship Id="rId6" Type="http://schemas.openxmlformats.org/officeDocument/2006/relationships/slideLayout" Target="../slideLayouts/slideLayout48.xml"/><Relationship Id="rId11" Type="http://schemas.openxmlformats.org/officeDocument/2006/relationships/slideLayout" Target="../slideLayouts/slideLayout53.xml"/><Relationship Id="rId5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6.xml"/><Relationship Id="rId9" Type="http://schemas.openxmlformats.org/officeDocument/2006/relationships/slideLayout" Target="../slideLayouts/slideLayout51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928FD80D-DC81-4089-B799-25356381E336}" type="datetime1">
              <a:rPr lang="zh-CN" altLang="en-US" smtClean="0"/>
              <a:t>2022/4/13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A2F030DD-4EA3-4D16-8C1C-D1952208EE9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94" r:id="rId12"/>
    <p:sldLayoutId id="2147483708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14" name="组合 1"/>
          <p:cNvGrpSpPr/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2050" name="Picture 2"/>
            <p:cNvPicPr>
              <a:picLocks noChangeAspect="1" noChangeArrowheads="1"/>
            </p:cNvPicPr>
            <p:nvPr userDrawn="1"/>
          </p:nvPicPr>
          <p:blipFill>
            <a:blip r:embed="rId1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13320" name="Picture 8"/>
            <p:cNvPicPr>
              <a:picLocks noChangeAspect="1" noChangeArrowheads="1"/>
            </p:cNvPicPr>
            <p:nvPr userDrawn="1"/>
          </p:nvPicPr>
          <p:blipFill>
            <a:blip r:embed="rId1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3315" name="标题占位符 1"/>
          <p:cNvSpPr>
            <a:spLocks noGrp="1"/>
          </p:cNvSpPr>
          <p:nvPr>
            <p:ph type="title"/>
          </p:nvPr>
        </p:nvSpPr>
        <p:spPr bwMode="auto">
          <a:xfrm>
            <a:off x="609600" y="214313"/>
            <a:ext cx="10972800" cy="5826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3316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609600" y="1052513"/>
            <a:ext cx="10957984" cy="50403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2053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10223500" y="6237288"/>
            <a:ext cx="1354667" cy="476250"/>
          </a:xfrm>
          <a:prstGeom prst="rect">
            <a:avLst/>
          </a:prstGeom>
        </p:spPr>
        <p:txBody>
          <a:bodyPr/>
          <a:lstStyle>
            <a:lvl1pPr algn="r">
              <a:defRPr sz="1400" dirty="0">
                <a:solidFill>
                  <a:srgbClr val="0D7157"/>
                </a:solidFill>
                <a:latin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altLang="zh-CN"/>
              <a:t> -</a:t>
            </a:r>
            <a:fld id="{CAE7922D-FD5F-4BE1-993F-FD194E04727B}" type="slidenum">
              <a:rPr lang="en-US" altLang="zh-CN"/>
              <a:t>‹#›</a:t>
            </a:fld>
            <a:r>
              <a:rPr lang="en-US" altLang="zh-CN"/>
              <a:t>- 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3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3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3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3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3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3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3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3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3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3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6" grpId="0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lang="zh-CN" altLang="en-US" sz="2400" dirty="0">
          <a:solidFill>
            <a:schemeClr val="tx1"/>
          </a:solidFill>
          <a:latin typeface="+mn-ea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lang="zh-CN" altLang="en-US" sz="2000" dirty="0">
          <a:solidFill>
            <a:srgbClr val="C00000"/>
          </a:solidFill>
          <a:latin typeface="+mn-ea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lang="zh-CN" altLang="en-US" sz="2000" dirty="0">
          <a:solidFill>
            <a:schemeClr val="tx1"/>
          </a:solidFill>
          <a:latin typeface="+mn-ea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2050" name="Picture 2"/>
            <p:cNvPicPr>
              <a:picLocks noChangeAspect="1" noChangeArrowheads="1"/>
            </p:cNvPicPr>
            <p:nvPr userDrawn="1"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7" name="Picture 8"/>
            <p:cNvPicPr>
              <a:picLocks noChangeAspect="1" noChangeArrowheads="1"/>
            </p:cNvPicPr>
            <p:nvPr userDrawn="1"/>
          </p:nvPicPr>
          <p:blipFill>
            <a:blip r:embed="rId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051" name="标题占位符 1"/>
          <p:cNvSpPr>
            <a:spLocks noGrp="1"/>
          </p:cNvSpPr>
          <p:nvPr>
            <p:ph type="title"/>
          </p:nvPr>
        </p:nvSpPr>
        <p:spPr bwMode="auto">
          <a:xfrm>
            <a:off x="609600" y="214313"/>
            <a:ext cx="10972800" cy="5826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2052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609600" y="1052513"/>
            <a:ext cx="10957984" cy="50403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342900" lvl="0" indent="-3429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anose="05000000000000000000" pitchFamily="2" charset="2"/>
              <a:buChar char="n"/>
            </a:pPr>
            <a:r>
              <a:rPr lang="zh-CN" altLang="en-US" dirty="0"/>
              <a:t>单击此处编辑母版文本样式</a:t>
            </a:r>
          </a:p>
          <a:p>
            <a:pPr marL="812800" lvl="1" indent="-355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anose="05000000000000000000" pitchFamily="2" charset="2"/>
              <a:buChar char="p"/>
            </a:pPr>
            <a:r>
              <a:rPr lang="zh-CN" altLang="en-US" dirty="0"/>
              <a:t>第二级</a:t>
            </a:r>
          </a:p>
          <a:p>
            <a:pPr marL="1143000" lvl="2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anose="05000000000000000000" pitchFamily="2" charset="2"/>
              <a:buChar char="u"/>
            </a:pPr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2053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 algn="l"/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10416480" y="6337126"/>
            <a:ext cx="1353344" cy="4762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zh-CN" sz="140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  <a:t>‹#›</a:t>
            </a:fld>
            <a:r>
              <a:rPr lang="en-US" altLang="zh-CN" sz="140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 baseline="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lang="zh-CN" altLang="en-US" sz="2400" dirty="0" smtClean="0">
          <a:solidFill>
            <a:schemeClr val="tx1"/>
          </a:solidFill>
          <a:latin typeface="+mn-ea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lang="zh-CN" altLang="en-US" sz="2000" dirty="0" smtClean="0">
          <a:solidFill>
            <a:srgbClr val="C00000"/>
          </a:solidFill>
          <a:latin typeface="+mn-ea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lang="zh-CN" altLang="en-US" sz="2000" dirty="0" smtClean="0">
          <a:solidFill>
            <a:schemeClr val="tx1"/>
          </a:solidFill>
          <a:latin typeface="+mn-ea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866775" rtl="0" eaLnBrk="1" latinLnBrk="0" hangingPunct="1">
        <a:lnSpc>
          <a:spcPct val="90000"/>
        </a:lnSpc>
        <a:spcBef>
          <a:spcPct val="0"/>
        </a:spcBef>
        <a:buNone/>
        <a:defRPr sz="417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6535" indent="-216535" algn="l" defTabSz="866775" rtl="0" eaLnBrk="1" latinLnBrk="0" hangingPunct="1">
        <a:lnSpc>
          <a:spcPct val="90000"/>
        </a:lnSpc>
        <a:spcBef>
          <a:spcPts val="950"/>
        </a:spcBef>
        <a:buFont typeface="Arial" panose="020B0604020202020204" pitchFamily="34" charset="0"/>
        <a:buChar char="•"/>
        <a:defRPr sz="2655" kern="1200">
          <a:solidFill>
            <a:schemeClr val="tx1"/>
          </a:solidFill>
          <a:latin typeface="+mn-lt"/>
          <a:ea typeface="+mn-ea"/>
          <a:cs typeface="+mn-cs"/>
        </a:defRPr>
      </a:lvl1pPr>
      <a:lvl2pPr marL="65024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2275" kern="1200">
          <a:solidFill>
            <a:schemeClr val="tx1"/>
          </a:solidFill>
          <a:latin typeface="+mn-lt"/>
          <a:ea typeface="+mn-ea"/>
          <a:cs typeface="+mn-cs"/>
        </a:defRPr>
      </a:lvl2pPr>
      <a:lvl3pPr marL="108394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895" kern="1200">
          <a:solidFill>
            <a:schemeClr val="tx1"/>
          </a:solidFill>
          <a:latin typeface="+mn-lt"/>
          <a:ea typeface="+mn-ea"/>
          <a:cs typeface="+mn-cs"/>
        </a:defRPr>
      </a:lvl3pPr>
      <a:lvl4pPr marL="151701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4pPr>
      <a:lvl5pPr marL="195072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5pPr>
      <a:lvl6pPr marL="238379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6pPr>
      <a:lvl7pPr marL="281749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7pPr>
      <a:lvl8pPr marL="325120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8pPr>
      <a:lvl9pPr marL="368427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1pPr>
      <a:lvl2pPr marL="43370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2pPr>
      <a:lvl3pPr marL="86677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3pPr>
      <a:lvl4pPr marL="130048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4pPr>
      <a:lvl5pPr marL="173418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5pPr>
      <a:lvl6pPr marL="216725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6pPr>
      <a:lvl7pPr marL="260096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7pPr>
      <a:lvl8pPr marL="303403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8pPr>
      <a:lvl9pPr marL="346773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占位符 1"/>
          <p:cNvSpPr>
            <a:spLocks noGrp="1"/>
          </p:cNvSpPr>
          <p:nvPr>
            <p:ph type="title"/>
            <p:custDataLst>
              <p:tags r:id="rId15"/>
            </p:custDataLst>
          </p:nvPr>
        </p:nvSpPr>
        <p:spPr>
          <a:xfrm>
            <a:off x="838200" y="365189"/>
            <a:ext cx="10515600" cy="13257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8" name="文本占位符 2"/>
          <p:cNvSpPr>
            <a:spLocks noGrp="1"/>
          </p:cNvSpPr>
          <p:nvPr>
            <p:ph type="body" idx="1"/>
            <p:custDataLst>
              <p:tags r:id="rId16"/>
            </p:custDataLst>
          </p:nvPr>
        </p:nvSpPr>
        <p:spPr>
          <a:xfrm>
            <a:off x="838200" y="1825944"/>
            <a:ext cx="10515600" cy="43520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7462"/>
            <a:ext cx="2743200" cy="365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fld id="{F5637E17-0378-40FB-80B9-C19721A27AC5}" type="datetime1">
              <a:rPr lang="zh-CN" altLang="en-US" smtClean="0"/>
              <a:t>2022/4/13</a:t>
            </a:fld>
            <a:endParaRPr lang="zh-CN" altLang="en-US" dirty="0"/>
          </a:p>
        </p:txBody>
      </p:sp>
      <p:sp>
        <p:nvSpPr>
          <p:cNvPr id="10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7462"/>
            <a:ext cx="4114800" cy="365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endParaRPr lang="zh-CN" altLang="en-US"/>
          </a:p>
        </p:txBody>
      </p:sp>
      <p:sp>
        <p:nvSpPr>
          <p:cNvPr id="11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7462"/>
            <a:ext cx="2743200" cy="365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KSO_TEMPLATE" hidden="1"/>
          <p:cNvSpPr/>
          <p:nvPr userDrawn="1">
            <p:custDataLst>
              <p:tags r:id="rId17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</p:sldLayoutIdLst>
  <p:hf hdr="0" ftr="0" dt="0"/>
  <p:txStyles>
    <p:titleStyle>
      <a:lvl1pPr algn="l" defTabSz="913765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3765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235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435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635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835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83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03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23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836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1" name="标题占位符 1"/>
          <p:cNvSpPr>
            <a:spLocks noGrp="1"/>
          </p:cNvSpPr>
          <p:nvPr>
            <p:ph type="title"/>
          </p:nvPr>
        </p:nvSpPr>
        <p:spPr bwMode="auto">
          <a:xfrm>
            <a:off x="609600" y="214313"/>
            <a:ext cx="10972800" cy="582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2052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609600" y="1052513"/>
            <a:ext cx="10957984" cy="5040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2053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r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 algn="r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 algn="r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3pPr>
            <a:lvl4pPr marL="1600200" indent="-228600" algn="r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4pPr>
            <a:lvl5pPr marL="2057400" indent="-228600" algn="r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9pPr>
          </a:lstStyle>
          <a:p>
            <a:pPr algn="l" eaLnBrk="1" hangingPunct="1"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81679" name="矩形 1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24417" y="6524625"/>
            <a:ext cx="1919816" cy="1968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defRPr sz="1000" b="1"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7E5DDCFB-3ACE-4311-B546-53507CE1A8DE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809504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  <p:sldLayoutId id="2147483707" r:id="rId12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6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0.png"/><Relationship Id="rId7" Type="http://schemas.openxmlformats.org/officeDocument/2006/relationships/image" Target="../media/image34.png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10" Type="http://schemas.openxmlformats.org/officeDocument/2006/relationships/image" Target="../media/image280.png"/><Relationship Id="rId4" Type="http://schemas.openxmlformats.org/officeDocument/2006/relationships/image" Target="../media/image31.png"/><Relationship Id="rId9" Type="http://schemas.openxmlformats.org/officeDocument/2006/relationships/image" Target="../media/image27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13" Type="http://schemas.openxmlformats.org/officeDocument/2006/relationships/image" Target="../media/image41.png"/><Relationship Id="rId7" Type="http://schemas.openxmlformats.org/officeDocument/2006/relationships/image" Target="../media/image110.png"/><Relationship Id="rId12" Type="http://schemas.openxmlformats.org/officeDocument/2006/relationships/image" Target="../media/image40.png"/><Relationship Id="rId2" Type="http://schemas.openxmlformats.org/officeDocument/2006/relationships/image" Target="../media/image38.png"/><Relationship Id="rId16" Type="http://schemas.openxmlformats.org/officeDocument/2006/relationships/image" Target="../media/image2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11" Type="http://schemas.openxmlformats.org/officeDocument/2006/relationships/image" Target="../media/image39.png"/><Relationship Id="rId5" Type="http://schemas.openxmlformats.org/officeDocument/2006/relationships/image" Target="../media/image90.png"/><Relationship Id="rId15" Type="http://schemas.openxmlformats.org/officeDocument/2006/relationships/image" Target="../media/image43.png"/><Relationship Id="rId10" Type="http://schemas.openxmlformats.org/officeDocument/2006/relationships/image" Target="../media/image140.png"/><Relationship Id="rId4" Type="http://schemas.openxmlformats.org/officeDocument/2006/relationships/image" Target="../media/image80.png"/><Relationship Id="rId9" Type="http://schemas.openxmlformats.org/officeDocument/2006/relationships/image" Target="../media/image130.png"/><Relationship Id="rId14" Type="http://schemas.openxmlformats.org/officeDocument/2006/relationships/image" Target="../media/image42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13" Type="http://schemas.openxmlformats.org/officeDocument/2006/relationships/image" Target="../media/image47.png"/><Relationship Id="rId3" Type="http://schemas.openxmlformats.org/officeDocument/2006/relationships/image" Target="../media/image44.png"/><Relationship Id="rId7" Type="http://schemas.openxmlformats.org/officeDocument/2006/relationships/image" Target="../media/image110.png"/><Relationship Id="rId12" Type="http://schemas.openxmlformats.org/officeDocument/2006/relationships/image" Target="../media/image46.png"/><Relationship Id="rId2" Type="http://schemas.openxmlformats.org/officeDocument/2006/relationships/image" Target="../media/image390.png"/><Relationship Id="rId16" Type="http://schemas.openxmlformats.org/officeDocument/2006/relationships/image" Target="../media/image2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11" Type="http://schemas.openxmlformats.org/officeDocument/2006/relationships/image" Target="../media/image45.png"/><Relationship Id="rId5" Type="http://schemas.openxmlformats.org/officeDocument/2006/relationships/image" Target="../media/image90.png"/><Relationship Id="rId15" Type="http://schemas.openxmlformats.org/officeDocument/2006/relationships/image" Target="../media/image49.png"/><Relationship Id="rId10" Type="http://schemas.openxmlformats.org/officeDocument/2006/relationships/image" Target="../media/image140.png"/><Relationship Id="rId4" Type="http://schemas.openxmlformats.org/officeDocument/2006/relationships/image" Target="../media/image80.png"/><Relationship Id="rId9" Type="http://schemas.openxmlformats.org/officeDocument/2006/relationships/image" Target="../media/image130.png"/><Relationship Id="rId14" Type="http://schemas.openxmlformats.org/officeDocument/2006/relationships/image" Target="../media/image48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13" Type="http://schemas.openxmlformats.org/officeDocument/2006/relationships/image" Target="../media/image53.png"/><Relationship Id="rId7" Type="http://schemas.openxmlformats.org/officeDocument/2006/relationships/image" Target="../media/image110.png"/><Relationship Id="rId12" Type="http://schemas.openxmlformats.org/officeDocument/2006/relationships/image" Target="../media/image52.png"/><Relationship Id="rId2" Type="http://schemas.openxmlformats.org/officeDocument/2006/relationships/image" Target="../media/image50.png"/><Relationship Id="rId16" Type="http://schemas.openxmlformats.org/officeDocument/2006/relationships/image" Target="../media/image2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11" Type="http://schemas.openxmlformats.org/officeDocument/2006/relationships/image" Target="../media/image51.png"/><Relationship Id="rId5" Type="http://schemas.openxmlformats.org/officeDocument/2006/relationships/image" Target="../media/image90.png"/><Relationship Id="rId15" Type="http://schemas.openxmlformats.org/officeDocument/2006/relationships/image" Target="../media/image55.png"/><Relationship Id="rId10" Type="http://schemas.openxmlformats.org/officeDocument/2006/relationships/image" Target="../media/image140.png"/><Relationship Id="rId4" Type="http://schemas.openxmlformats.org/officeDocument/2006/relationships/image" Target="../media/image80.png"/><Relationship Id="rId9" Type="http://schemas.openxmlformats.org/officeDocument/2006/relationships/image" Target="../media/image130.png"/><Relationship Id="rId14" Type="http://schemas.openxmlformats.org/officeDocument/2006/relationships/image" Target="../media/image54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13" Type="http://schemas.openxmlformats.org/officeDocument/2006/relationships/image" Target="../media/image53.png"/><Relationship Id="rId7" Type="http://schemas.openxmlformats.org/officeDocument/2006/relationships/image" Target="../media/image110.png"/><Relationship Id="rId12" Type="http://schemas.openxmlformats.org/officeDocument/2006/relationships/image" Target="../media/image52.png"/><Relationship Id="rId16" Type="http://schemas.openxmlformats.org/officeDocument/2006/relationships/image" Target="../media/image2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11" Type="http://schemas.openxmlformats.org/officeDocument/2006/relationships/image" Target="../media/image51.png"/><Relationship Id="rId5" Type="http://schemas.openxmlformats.org/officeDocument/2006/relationships/image" Target="../media/image90.png"/><Relationship Id="rId15" Type="http://schemas.openxmlformats.org/officeDocument/2006/relationships/image" Target="../media/image55.png"/><Relationship Id="rId10" Type="http://schemas.openxmlformats.org/officeDocument/2006/relationships/image" Target="../media/image140.png"/><Relationship Id="rId4" Type="http://schemas.openxmlformats.org/officeDocument/2006/relationships/image" Target="../media/image80.png"/><Relationship Id="rId9" Type="http://schemas.openxmlformats.org/officeDocument/2006/relationships/image" Target="../media/image130.png"/><Relationship Id="rId14" Type="http://schemas.openxmlformats.org/officeDocument/2006/relationships/image" Target="../media/image54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13" Type="http://schemas.openxmlformats.org/officeDocument/2006/relationships/image" Target="../media/image53.png"/><Relationship Id="rId7" Type="http://schemas.openxmlformats.org/officeDocument/2006/relationships/image" Target="../media/image110.png"/><Relationship Id="rId12" Type="http://schemas.openxmlformats.org/officeDocument/2006/relationships/image" Target="../media/image52.png"/><Relationship Id="rId16" Type="http://schemas.openxmlformats.org/officeDocument/2006/relationships/image" Target="../media/image2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11" Type="http://schemas.openxmlformats.org/officeDocument/2006/relationships/image" Target="../media/image51.png"/><Relationship Id="rId5" Type="http://schemas.openxmlformats.org/officeDocument/2006/relationships/image" Target="../media/image90.png"/><Relationship Id="rId15" Type="http://schemas.openxmlformats.org/officeDocument/2006/relationships/image" Target="../media/image55.png"/><Relationship Id="rId10" Type="http://schemas.openxmlformats.org/officeDocument/2006/relationships/image" Target="../media/image140.png"/><Relationship Id="rId4" Type="http://schemas.openxmlformats.org/officeDocument/2006/relationships/image" Target="../media/image80.png"/><Relationship Id="rId9" Type="http://schemas.openxmlformats.org/officeDocument/2006/relationships/image" Target="../media/image130.png"/><Relationship Id="rId14" Type="http://schemas.openxmlformats.org/officeDocument/2006/relationships/image" Target="../media/image5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11" Type="http://schemas.openxmlformats.org/officeDocument/2006/relationships/image" Target="../media/image74.png"/><Relationship Id="rId5" Type="http://schemas.openxmlformats.org/officeDocument/2006/relationships/image" Target="../media/image68.png"/><Relationship Id="rId10" Type="http://schemas.openxmlformats.org/officeDocument/2006/relationships/image" Target="../media/image73.png"/><Relationship Id="rId4" Type="http://schemas.openxmlformats.org/officeDocument/2006/relationships/image" Target="../media/image67.png"/><Relationship Id="rId9" Type="http://schemas.openxmlformats.org/officeDocument/2006/relationships/image" Target="../media/image72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13" Type="http://schemas.openxmlformats.org/officeDocument/2006/relationships/image" Target="../media/image87.png"/><Relationship Id="rId18" Type="http://schemas.openxmlformats.org/officeDocument/2006/relationships/image" Target="../media/image93.png"/><Relationship Id="rId3" Type="http://schemas.openxmlformats.org/officeDocument/2006/relationships/image" Target="../media/image76.png"/><Relationship Id="rId21" Type="http://schemas.openxmlformats.org/officeDocument/2006/relationships/image" Target="../media/image96.png"/><Relationship Id="rId7" Type="http://schemas.openxmlformats.org/officeDocument/2006/relationships/image" Target="../media/image81.png"/><Relationship Id="rId12" Type="http://schemas.openxmlformats.org/officeDocument/2006/relationships/image" Target="../media/image86.png"/><Relationship Id="rId17" Type="http://schemas.openxmlformats.org/officeDocument/2006/relationships/image" Target="../media/image92.png"/><Relationship Id="rId2" Type="http://schemas.openxmlformats.org/officeDocument/2006/relationships/image" Target="../media/image75.png"/><Relationship Id="rId16" Type="http://schemas.openxmlformats.org/officeDocument/2006/relationships/image" Target="../media/image91.png"/><Relationship Id="rId20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11" Type="http://schemas.openxmlformats.org/officeDocument/2006/relationships/image" Target="../media/image85.png"/><Relationship Id="rId5" Type="http://schemas.openxmlformats.org/officeDocument/2006/relationships/image" Target="../media/image78.png"/><Relationship Id="rId15" Type="http://schemas.openxmlformats.org/officeDocument/2006/relationships/image" Target="../media/image89.png"/><Relationship Id="rId10" Type="http://schemas.openxmlformats.org/officeDocument/2006/relationships/image" Target="../media/image84.png"/><Relationship Id="rId19" Type="http://schemas.openxmlformats.org/officeDocument/2006/relationships/image" Target="../media/image94.png"/><Relationship Id="rId4" Type="http://schemas.openxmlformats.org/officeDocument/2006/relationships/image" Target="../media/image77.png"/><Relationship Id="rId9" Type="http://schemas.openxmlformats.org/officeDocument/2006/relationships/image" Target="../media/image83.png"/><Relationship Id="rId14" Type="http://schemas.openxmlformats.org/officeDocument/2006/relationships/image" Target="../media/image88.png"/><Relationship Id="rId22" Type="http://schemas.openxmlformats.org/officeDocument/2006/relationships/image" Target="../media/image97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99.png"/><Relationship Id="rId7" Type="http://schemas.openxmlformats.org/officeDocument/2006/relationships/image" Target="../media/image104.png"/><Relationship Id="rId12" Type="http://schemas.openxmlformats.org/officeDocument/2006/relationships/image" Target="../media/image10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png"/><Relationship Id="rId11" Type="http://schemas.openxmlformats.org/officeDocument/2006/relationships/image" Target="../media/image108.png"/><Relationship Id="rId5" Type="http://schemas.openxmlformats.org/officeDocument/2006/relationships/image" Target="../media/image102.png"/><Relationship Id="rId10" Type="http://schemas.openxmlformats.org/officeDocument/2006/relationships/image" Target="../media/image107.png"/><Relationship Id="rId4" Type="http://schemas.openxmlformats.org/officeDocument/2006/relationships/image" Target="../media/image101.png"/><Relationship Id="rId9" Type="http://schemas.openxmlformats.org/officeDocument/2006/relationships/image" Target="../media/image106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7" Type="http://schemas.openxmlformats.org/officeDocument/2006/relationships/image" Target="../media/image116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5.png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0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nu.org/software/bison/" TargetMode="External"/><Relationship Id="rId2" Type="http://schemas.openxmlformats.org/officeDocument/2006/relationships/hyperlink" Target="https://github.com/westes/flex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antlr.org/" TargetMode="Externa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5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educoder.net/tasks/2nw5hbq3vl8p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文本&#10;&#10;描述已自动生成">
            <a:extLst>
              <a:ext uri="{FF2B5EF4-FFF2-40B4-BE49-F238E27FC236}">
                <a16:creationId xmlns:a16="http://schemas.microsoft.com/office/drawing/2014/main" id="{6FE84327-5913-4FEC-9F9D-C23CD94BD46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17557"/>
            <a:ext cx="12192000" cy="2933700"/>
          </a:xfrm>
          <a:prstGeom prst="rect">
            <a:avLst/>
          </a:prstGeom>
        </p:spPr>
      </p:pic>
      <p:pic>
        <p:nvPicPr>
          <p:cNvPr id="12" name="图片 11" descr="徽标&#10;&#10;描述已自动生成">
            <a:extLst>
              <a:ext uri="{FF2B5EF4-FFF2-40B4-BE49-F238E27FC236}">
                <a16:creationId xmlns:a16="http://schemas.microsoft.com/office/drawing/2014/main" id="{A160F0C9-4020-426A-BD06-EA15AAFF53A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8213" y="84409"/>
            <a:ext cx="1323996" cy="1005857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4E99CB3A-B35E-4265-9482-46FFD1B57B69}"/>
              </a:ext>
            </a:extLst>
          </p:cNvPr>
          <p:cNvSpPr txBox="1"/>
          <p:nvPr/>
        </p:nvSpPr>
        <p:spPr>
          <a:xfrm>
            <a:off x="964276" y="5092019"/>
            <a:ext cx="74382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主讲人：杨茂林    </a:t>
            </a:r>
            <a:r>
              <a:rPr lang="en-US" altLang="zh-CN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kylin@hust.edu.cn</a:t>
            </a:r>
            <a:endParaRPr lang="zh-CN" altLang="en-US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D2D59439-70B4-4444-82E3-BF8C5ABD75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896" y="84409"/>
            <a:ext cx="9559583" cy="4228851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en-CN" altLang="zh-CN" b="1" dirty="0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en-US" altLang="zh-CN" b="1" dirty="0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en-CN" altLang="zh-CN" b="1" dirty="0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章</a:t>
            </a:r>
            <a:br>
              <a:rPr lang="en-CN" altLang="zh-CN" b="1" dirty="0">
                <a:latin typeface="Centaur" panose="02030504050205020304" pitchFamily="18" charset="77"/>
              </a:rPr>
            </a:br>
            <a:r>
              <a:rPr lang="zh-CN" altLang="en-US" sz="6000" b="1" dirty="0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词法分析</a:t>
            </a:r>
            <a:br>
              <a:rPr lang="en-US" altLang="zh-CN" b="1" dirty="0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b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Chapter 3  Lexical Analysis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982475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F6D426-B77D-4B04-BF19-52A0D13B4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3.1</a:t>
            </a:r>
            <a:r>
              <a:rPr lang="zh-CN" altLang="en-US" dirty="0"/>
              <a:t>　词法分析程序设计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4CDB8E2-6B96-4150-BA66-B7FB8ACA7E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2" y="942764"/>
            <a:ext cx="11213848" cy="683421"/>
          </a:xfrm>
        </p:spPr>
        <p:txBody>
          <a:bodyPr/>
          <a:lstStyle/>
          <a:p>
            <a:r>
              <a:rPr lang="zh-CN" altLang="en-US" sz="3200" dirty="0"/>
              <a:t>与语法分析程序的接口</a:t>
            </a:r>
            <a:endParaRPr lang="en-US" altLang="zh-CN" sz="32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4AC2A9A-8582-49DB-9B84-C6DC860EDE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3A857A3-1012-4184-86F6-41658C62E65F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Rectangle 38">
            <a:extLst>
              <a:ext uri="{FF2B5EF4-FFF2-40B4-BE49-F238E27FC236}">
                <a16:creationId xmlns:a16="http://schemas.microsoft.com/office/drawing/2014/main" id="{725FDF76-69B2-4F99-B74C-34B35EF678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5397" y="1858815"/>
            <a:ext cx="10259878" cy="4371503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1" hangingPunct="1"/>
            <a:endParaRPr lang="en-CA" altLang="zh-CN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9" name="Text Box 34">
            <a:extLst>
              <a:ext uri="{FF2B5EF4-FFF2-40B4-BE49-F238E27FC236}">
                <a16:creationId xmlns:a16="http://schemas.microsoft.com/office/drawing/2014/main" id="{F39BD2FC-3A8E-441B-9A28-BC3995CB29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3314" y="2267141"/>
            <a:ext cx="1638012" cy="461665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zh-CN" altLang="en-US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</a:rPr>
              <a:t>方式</a:t>
            </a:r>
            <a:r>
              <a:rPr lang="en-US" altLang="zh-CN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</a:rPr>
              <a:t>(1):</a:t>
            </a:r>
          </a:p>
        </p:txBody>
      </p:sp>
      <p:sp>
        <p:nvSpPr>
          <p:cNvPr id="10" name="Text Box 35">
            <a:extLst>
              <a:ext uri="{FF2B5EF4-FFF2-40B4-BE49-F238E27FC236}">
                <a16:creationId xmlns:a16="http://schemas.microsoft.com/office/drawing/2014/main" id="{DC6D2977-0366-4862-BFCF-E864905D89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83985" y="2267141"/>
            <a:ext cx="1638012" cy="461665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zh-CN" altLang="en-US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</a:rPr>
              <a:t>方式</a:t>
            </a:r>
            <a:r>
              <a:rPr lang="en-US" altLang="zh-CN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</a:rPr>
              <a:t>(2):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D6C6435E-0E14-49BA-BD2F-C6E932E82F2C}"/>
              </a:ext>
            </a:extLst>
          </p:cNvPr>
          <p:cNvSpPr txBox="1"/>
          <p:nvPr/>
        </p:nvSpPr>
        <p:spPr>
          <a:xfrm>
            <a:off x="3402664" y="2194847"/>
            <a:ext cx="13596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rgbClr val="C00000"/>
                </a:solidFill>
              </a:rPr>
              <a:t>源程序</a:t>
            </a:r>
            <a:r>
              <a:rPr lang="zh-CN" altLang="en-US" sz="2800" dirty="0"/>
              <a:t> 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05615565-A6B9-4518-BC46-2F7E78140C66}"/>
              </a:ext>
            </a:extLst>
          </p:cNvPr>
          <p:cNvSpPr txBox="1"/>
          <p:nvPr/>
        </p:nvSpPr>
        <p:spPr>
          <a:xfrm>
            <a:off x="2911074" y="3079589"/>
            <a:ext cx="2339102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sz="2800" dirty="0"/>
              <a:t>词法分析程序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E15CCE34-ABC8-43C6-84AC-42CEDB16BBBB}"/>
              </a:ext>
            </a:extLst>
          </p:cNvPr>
          <p:cNvSpPr txBox="1"/>
          <p:nvPr/>
        </p:nvSpPr>
        <p:spPr>
          <a:xfrm>
            <a:off x="3223128" y="4017028"/>
            <a:ext cx="17187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rgbClr val="C00000"/>
                </a:solidFill>
              </a:rPr>
              <a:t>单词序列</a:t>
            </a:r>
            <a:r>
              <a:rPr lang="zh-CN" altLang="en-US" sz="2800" dirty="0"/>
              <a:t> 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B7A8AF3A-32A0-4DC1-8940-B6DD4941886E}"/>
              </a:ext>
            </a:extLst>
          </p:cNvPr>
          <p:cNvSpPr txBox="1"/>
          <p:nvPr/>
        </p:nvSpPr>
        <p:spPr>
          <a:xfrm>
            <a:off x="2911074" y="5016540"/>
            <a:ext cx="2339102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sz="2800" dirty="0"/>
              <a:t>语法分析程序</a:t>
            </a:r>
          </a:p>
        </p:txBody>
      </p: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81462F58-FC90-4DA1-899B-1C4CF0709420}"/>
              </a:ext>
            </a:extLst>
          </p:cNvPr>
          <p:cNvCxnSpPr>
            <a:stCxn id="32" idx="2"/>
            <a:endCxn id="33" idx="0"/>
          </p:cNvCxnSpPr>
          <p:nvPr/>
        </p:nvCxnSpPr>
        <p:spPr>
          <a:xfrm flipH="1">
            <a:off x="4080625" y="2718067"/>
            <a:ext cx="1873" cy="36152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079C991B-506F-4415-9FE8-BDF252D31C4A}"/>
              </a:ext>
            </a:extLst>
          </p:cNvPr>
          <p:cNvCxnSpPr>
            <a:cxnSpLocks/>
            <a:stCxn id="33" idx="2"/>
            <a:endCxn id="34" idx="0"/>
          </p:cNvCxnSpPr>
          <p:nvPr/>
        </p:nvCxnSpPr>
        <p:spPr>
          <a:xfrm>
            <a:off x="4080625" y="3602809"/>
            <a:ext cx="1873" cy="41421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箭头连接符 40">
            <a:extLst>
              <a:ext uri="{FF2B5EF4-FFF2-40B4-BE49-F238E27FC236}">
                <a16:creationId xmlns:a16="http://schemas.microsoft.com/office/drawing/2014/main" id="{E26792A7-92A5-4DC6-9B53-099CE916C147}"/>
              </a:ext>
            </a:extLst>
          </p:cNvPr>
          <p:cNvCxnSpPr>
            <a:cxnSpLocks/>
            <a:stCxn id="34" idx="2"/>
            <a:endCxn id="35" idx="0"/>
          </p:cNvCxnSpPr>
          <p:nvPr/>
        </p:nvCxnSpPr>
        <p:spPr>
          <a:xfrm flipH="1">
            <a:off x="4080625" y="4540248"/>
            <a:ext cx="1873" cy="47629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文本框 43">
            <a:extLst>
              <a:ext uri="{FF2B5EF4-FFF2-40B4-BE49-F238E27FC236}">
                <a16:creationId xmlns:a16="http://schemas.microsoft.com/office/drawing/2014/main" id="{E4447572-A642-45DE-B09F-6A1073C0BC7E}"/>
              </a:ext>
            </a:extLst>
          </p:cNvPr>
          <p:cNvSpPr txBox="1"/>
          <p:nvPr/>
        </p:nvSpPr>
        <p:spPr>
          <a:xfrm>
            <a:off x="7924014" y="4087539"/>
            <a:ext cx="2339102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sz="2800" dirty="0"/>
              <a:t>词法分析程序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164CDE9C-7EF7-4729-A824-5664F192677C}"/>
              </a:ext>
            </a:extLst>
          </p:cNvPr>
          <p:cNvSpPr txBox="1"/>
          <p:nvPr/>
        </p:nvSpPr>
        <p:spPr>
          <a:xfrm>
            <a:off x="7924014" y="2497974"/>
            <a:ext cx="2339102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sz="2800" dirty="0"/>
              <a:t>语法分析程序</a:t>
            </a: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99C474F3-FF00-49C7-B4A3-790FEEF1DEAE}"/>
              </a:ext>
            </a:extLst>
          </p:cNvPr>
          <p:cNvSpPr txBox="1"/>
          <p:nvPr/>
        </p:nvSpPr>
        <p:spPr>
          <a:xfrm>
            <a:off x="7621997" y="3253870"/>
            <a:ext cx="10005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rgbClr val="C00000"/>
                </a:solidFill>
              </a:rPr>
              <a:t>调用</a:t>
            </a:r>
            <a:r>
              <a:rPr lang="zh-CN" altLang="en-US" sz="2800" dirty="0"/>
              <a:t> </a:t>
            </a: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6DB48431-66A0-4FA2-BC79-8EDDE731218F}"/>
              </a:ext>
            </a:extLst>
          </p:cNvPr>
          <p:cNvSpPr txBox="1"/>
          <p:nvPr/>
        </p:nvSpPr>
        <p:spPr>
          <a:xfrm>
            <a:off x="9567213" y="3270426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rgbClr val="C00000"/>
                </a:solidFill>
              </a:rPr>
              <a:t>单词</a:t>
            </a:r>
            <a:endParaRPr lang="zh-CN" altLang="en-US" sz="2800" dirty="0"/>
          </a:p>
        </p:txBody>
      </p:sp>
      <p:cxnSp>
        <p:nvCxnSpPr>
          <p:cNvPr id="48" name="直接箭头连接符 47">
            <a:extLst>
              <a:ext uri="{FF2B5EF4-FFF2-40B4-BE49-F238E27FC236}">
                <a16:creationId xmlns:a16="http://schemas.microsoft.com/office/drawing/2014/main" id="{A574A431-07A2-465E-A2BE-9BE37D6EE5C2}"/>
              </a:ext>
            </a:extLst>
          </p:cNvPr>
          <p:cNvCxnSpPr>
            <a:cxnSpLocks/>
          </p:cNvCxnSpPr>
          <p:nvPr/>
        </p:nvCxnSpPr>
        <p:spPr>
          <a:xfrm>
            <a:off x="8566618" y="3021194"/>
            <a:ext cx="0" cy="106634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箭头连接符 50">
            <a:extLst>
              <a:ext uri="{FF2B5EF4-FFF2-40B4-BE49-F238E27FC236}">
                <a16:creationId xmlns:a16="http://schemas.microsoft.com/office/drawing/2014/main" id="{BB179823-8446-440B-B513-6911FFF2B916}"/>
              </a:ext>
            </a:extLst>
          </p:cNvPr>
          <p:cNvCxnSpPr>
            <a:cxnSpLocks/>
          </p:cNvCxnSpPr>
          <p:nvPr/>
        </p:nvCxnSpPr>
        <p:spPr>
          <a:xfrm flipV="1">
            <a:off x="9558508" y="3021194"/>
            <a:ext cx="0" cy="106634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文本框 54">
            <a:extLst>
              <a:ext uri="{FF2B5EF4-FFF2-40B4-BE49-F238E27FC236}">
                <a16:creationId xmlns:a16="http://schemas.microsoft.com/office/drawing/2014/main" id="{B59CD2AA-C426-4275-8936-10239C037D08}"/>
              </a:ext>
            </a:extLst>
          </p:cNvPr>
          <p:cNvSpPr txBox="1"/>
          <p:nvPr/>
        </p:nvSpPr>
        <p:spPr>
          <a:xfrm>
            <a:off x="8413731" y="5117922"/>
            <a:ext cx="13596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rgbClr val="C00000"/>
                </a:solidFill>
              </a:rPr>
              <a:t>源程序</a:t>
            </a:r>
            <a:r>
              <a:rPr lang="zh-CN" altLang="en-US" sz="2800" dirty="0"/>
              <a:t> </a:t>
            </a:r>
          </a:p>
        </p:txBody>
      </p:sp>
      <p:cxnSp>
        <p:nvCxnSpPr>
          <p:cNvPr id="56" name="直接箭头连接符 55">
            <a:extLst>
              <a:ext uri="{FF2B5EF4-FFF2-40B4-BE49-F238E27FC236}">
                <a16:creationId xmlns:a16="http://schemas.microsoft.com/office/drawing/2014/main" id="{3AAE6153-891A-4464-8BA2-AFEE271AFC0A}"/>
              </a:ext>
            </a:extLst>
          </p:cNvPr>
          <p:cNvCxnSpPr>
            <a:cxnSpLocks/>
            <a:stCxn id="55" idx="0"/>
            <a:endCxn id="44" idx="2"/>
          </p:cNvCxnSpPr>
          <p:nvPr/>
        </p:nvCxnSpPr>
        <p:spPr>
          <a:xfrm flipV="1">
            <a:off x="9093565" y="4610759"/>
            <a:ext cx="0" cy="50716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75121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77A57D-CACB-4196-BA11-BFD5D1414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3.1</a:t>
            </a:r>
            <a:r>
              <a:rPr lang="zh-CN" altLang="en-US" dirty="0"/>
              <a:t>　词法分析程序设计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D66AF64-981D-4B1F-89D1-F4B56E9341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2" y="942764"/>
            <a:ext cx="10515599" cy="3567243"/>
          </a:xfrm>
        </p:spPr>
        <p:txBody>
          <a:bodyPr/>
          <a:lstStyle/>
          <a:p>
            <a:r>
              <a:rPr lang="zh-CN" altLang="en-US" sz="3200" dirty="0"/>
              <a:t>为什么将词法分析作为一个独立的阶段？</a:t>
            </a:r>
          </a:p>
          <a:p>
            <a:pPr lvl="1"/>
            <a:r>
              <a:rPr lang="zh-CN" altLang="en-US" sz="2800" dirty="0">
                <a:solidFill>
                  <a:schemeClr val="tx1"/>
                </a:solidFill>
              </a:rPr>
              <a:t>结构简洁、清晰和条理化，有利于集中考虑词法分析一些枝节问题</a:t>
            </a:r>
          </a:p>
          <a:p>
            <a:pPr lvl="1"/>
            <a:r>
              <a:rPr lang="zh-CN" altLang="en-US" sz="2800" dirty="0">
                <a:solidFill>
                  <a:schemeClr val="tx1"/>
                </a:solidFill>
              </a:rPr>
              <a:t>编译程序的效率会改进</a:t>
            </a:r>
          </a:p>
          <a:p>
            <a:pPr lvl="1"/>
            <a:r>
              <a:rPr lang="zh-CN" altLang="en-US" sz="2800" dirty="0">
                <a:solidFill>
                  <a:schemeClr val="tx1"/>
                </a:solidFill>
              </a:rPr>
              <a:t>增强编译程序的可移植性</a:t>
            </a:r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CEA0435-B3D3-4891-A90E-8D73696EFE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3A857A3-1012-4184-86F6-41658C62E65F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Text Box 4">
            <a:extLst>
              <a:ext uri="{FF2B5EF4-FFF2-40B4-BE49-F238E27FC236}">
                <a16:creationId xmlns:a16="http://schemas.microsoft.com/office/drawing/2014/main" id="{152409C0-1794-483F-9C6D-DEFC5C3895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03083" y="4977434"/>
            <a:ext cx="2700338" cy="1511300"/>
          </a:xfrm>
          <a:prstGeom prst="rect">
            <a:avLst/>
          </a:prstGeom>
          <a:solidFill>
            <a:srgbClr val="FFFF99"/>
          </a:solidFill>
          <a:ln w="12700" algn="ctr">
            <a:solidFill>
              <a:srgbClr val="FF0000"/>
            </a:solidFill>
            <a:miter lim="800000"/>
            <a:headEnd/>
            <a:tailEnd type="none" w="lg" len="lg"/>
          </a:ln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ts val="12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</a:pPr>
            <a:r>
              <a:rPr lang="zh-CN" altLang="en-GB" sz="3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计算思维</a:t>
            </a:r>
          </a:p>
          <a:p>
            <a:pPr lvl="1" eaLnBrk="1" hangingPunct="1">
              <a:lnSpc>
                <a:spcPct val="80000"/>
              </a:lnSpc>
              <a:spcBef>
                <a:spcPts val="12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</a:pPr>
            <a:r>
              <a:rPr lang="zh-CN" altLang="en-GB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分解</a:t>
            </a:r>
          </a:p>
          <a:p>
            <a:pPr lvl="1" eaLnBrk="1" hangingPunct="1">
              <a:lnSpc>
                <a:spcPct val="80000"/>
              </a:lnSpc>
              <a:spcBef>
                <a:spcPts val="12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</a:pPr>
            <a:r>
              <a:rPr lang="zh-CN" altLang="en-GB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权衡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F04D86A-E7B2-4DE5-8558-A2D22F121AD2}"/>
              </a:ext>
            </a:extLst>
          </p:cNvPr>
          <p:cNvSpPr txBox="1"/>
          <p:nvPr/>
        </p:nvSpPr>
        <p:spPr>
          <a:xfrm>
            <a:off x="985166" y="4048342"/>
            <a:ext cx="1001825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+mn-ea"/>
              </a:rPr>
              <a:t>Comparison of parser generators - Wikipedia.pdf  (</a:t>
            </a:r>
            <a:r>
              <a:rPr lang="zh-CN" altLang="en-US" sz="2400" dirty="0">
                <a:latin typeface="+mn-ea"/>
              </a:rPr>
              <a:t>超星平台</a:t>
            </a:r>
            <a:r>
              <a:rPr lang="en-US" altLang="zh-CN" sz="2400" dirty="0">
                <a:latin typeface="+mn-ea"/>
              </a:rPr>
              <a:t>-</a:t>
            </a:r>
            <a:r>
              <a:rPr lang="zh-CN" altLang="en-US" sz="2400" dirty="0">
                <a:latin typeface="+mn-ea"/>
              </a:rPr>
              <a:t>资料</a:t>
            </a:r>
            <a:r>
              <a:rPr lang="en-US" altLang="zh-CN" sz="2400" dirty="0">
                <a:latin typeface="+mn-ea"/>
              </a:rPr>
              <a:t>)</a:t>
            </a:r>
            <a:endParaRPr lang="zh-CN" altLang="en-US" sz="2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011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F5F1C1-EB50-4D6F-BB67-E0517F5FE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3.1</a:t>
            </a:r>
            <a:r>
              <a:rPr lang="zh-CN" altLang="en-US" dirty="0"/>
              <a:t>　词法分析程序设计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2FDE895-5A15-4218-861F-D5E26A094B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2" y="942764"/>
            <a:ext cx="10515599" cy="617641"/>
          </a:xfrm>
        </p:spPr>
        <p:txBody>
          <a:bodyPr>
            <a:normAutofit lnSpcReduction="10000"/>
          </a:bodyPr>
          <a:lstStyle/>
          <a:p>
            <a:r>
              <a:rPr lang="zh-CN" altLang="en-US" sz="3200" dirty="0"/>
              <a:t>词法分析程序如何识别单词</a:t>
            </a:r>
            <a:r>
              <a:rPr lang="en-US" altLang="zh-CN" sz="3200" dirty="0"/>
              <a:t>(</a:t>
            </a:r>
            <a:r>
              <a:rPr lang="zh-CN" altLang="en-US" sz="3200" dirty="0"/>
              <a:t>手写</a:t>
            </a:r>
            <a:r>
              <a:rPr lang="en-US" altLang="zh-CN" sz="3200" dirty="0"/>
              <a:t>)</a:t>
            </a:r>
            <a:endParaRPr lang="zh-CN" altLang="en-US" sz="32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E6CD4DD-9ED7-4775-A0DB-899297DB8E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3A857A3-1012-4184-86F6-41658C62E65F}" type="slidenum">
              <a:rPr lang="en-US" smtClean="0"/>
              <a:pPr/>
              <a:t>11</a:t>
            </a:fld>
            <a:endParaRPr lang="en-US" dirty="0"/>
          </a:p>
        </p:txBody>
      </p:sp>
      <p:graphicFrame>
        <p:nvGraphicFramePr>
          <p:cNvPr id="5" name="Object 12">
            <a:extLst>
              <a:ext uri="{FF2B5EF4-FFF2-40B4-BE49-F238E27FC236}">
                <a16:creationId xmlns:a16="http://schemas.microsoft.com/office/drawing/2014/main" id="{B4396060-A68B-4CA0-B316-A02117AB1F6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00423048"/>
              </p:ext>
            </p:extLst>
          </p:nvPr>
        </p:nvGraphicFramePr>
        <p:xfrm>
          <a:off x="2621513" y="1606867"/>
          <a:ext cx="5402262" cy="4878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6277123" imgH="5476924" progId="Visio.Drawing.11">
                  <p:embed/>
                </p:oleObj>
              </mc:Choice>
              <mc:Fallback>
                <p:oleObj name="Visio" r:id="rId2" imgW="6277123" imgH="5476924" progId="Visio.Drawing.11">
                  <p:embed/>
                  <p:pic>
                    <p:nvPicPr>
                      <p:cNvPr id="3" name="Object 12">
                        <a:extLst>
                          <a:ext uri="{FF2B5EF4-FFF2-40B4-BE49-F238E27FC236}">
                            <a16:creationId xmlns:a16="http://schemas.microsoft.com/office/drawing/2014/main" id="{D80642FC-3B83-4E3F-888C-B20432D5343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21513" y="1606867"/>
                        <a:ext cx="5402262" cy="4878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文本框 5">
            <a:extLst>
              <a:ext uri="{FF2B5EF4-FFF2-40B4-BE49-F238E27FC236}">
                <a16:creationId xmlns:a16="http://schemas.microsoft.com/office/drawing/2014/main" id="{5B75B163-C0BC-4FC5-9128-67F648E12F98}"/>
              </a:ext>
            </a:extLst>
          </p:cNvPr>
          <p:cNvSpPr txBox="1"/>
          <p:nvPr/>
        </p:nvSpPr>
        <p:spPr>
          <a:xfrm>
            <a:off x="2802770" y="6224879"/>
            <a:ext cx="370315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2400" b="1" dirty="0">
                <a:solidFill>
                  <a:srgbClr val="008000"/>
                </a:solidFill>
                <a:latin typeface="+mn-ea"/>
              </a:rPr>
              <a:t>( ) , ;  .    + - * /    = # </a:t>
            </a:r>
            <a:endParaRPr lang="zh-CN" altLang="en-US" sz="2400" b="1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9FAC91F-227C-49F2-905F-3C39981DF261}"/>
              </a:ext>
            </a:extLst>
          </p:cNvPr>
          <p:cNvSpPr txBox="1"/>
          <p:nvPr/>
        </p:nvSpPr>
        <p:spPr>
          <a:xfrm>
            <a:off x="8343080" y="2067619"/>
            <a:ext cx="20824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0066FF"/>
                </a:solidFill>
                <a:latin typeface="+mn-ea"/>
              </a:rPr>
              <a:t>13+1=14</a:t>
            </a:r>
            <a:endParaRPr lang="zh-CN" altLang="en-US" sz="2400" b="1" dirty="0">
              <a:solidFill>
                <a:srgbClr val="0066FF"/>
              </a:solidFill>
              <a:latin typeface="+mn-ea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C395CB5-D282-41F0-A494-9724AA6F88DA}"/>
              </a:ext>
            </a:extLst>
          </p:cNvPr>
          <p:cNvSpPr txBox="1"/>
          <p:nvPr/>
        </p:nvSpPr>
        <p:spPr>
          <a:xfrm>
            <a:off x="8343080" y="6023589"/>
            <a:ext cx="24415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0066FF"/>
                </a:solidFill>
                <a:latin typeface="+mn-ea"/>
              </a:rPr>
              <a:t>5+4+2=11</a:t>
            </a:r>
            <a:endParaRPr lang="zh-CN" altLang="en-US" sz="2400" b="1" dirty="0">
              <a:solidFill>
                <a:srgbClr val="0066FF"/>
              </a:solidFill>
              <a:latin typeface="+mn-ea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CDF9F42-53AC-43BB-B523-0A88BF34F66B}"/>
              </a:ext>
            </a:extLst>
          </p:cNvPr>
          <p:cNvSpPr txBox="1"/>
          <p:nvPr/>
        </p:nvSpPr>
        <p:spPr>
          <a:xfrm>
            <a:off x="487822" y="2816199"/>
            <a:ext cx="245685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rgbClr val="C00000"/>
                </a:solidFill>
              </a:rPr>
              <a:t>PL/0</a:t>
            </a:r>
            <a:r>
              <a:rPr lang="zh-CN" altLang="en-US" sz="2800" dirty="0">
                <a:solidFill>
                  <a:srgbClr val="C00000"/>
                </a:solidFill>
              </a:rPr>
              <a:t>词法分析</a:t>
            </a:r>
            <a:r>
              <a:rPr lang="en-US" altLang="zh-CN" sz="2800" dirty="0">
                <a:solidFill>
                  <a:srgbClr val="C00000"/>
                </a:solidFill>
              </a:rPr>
              <a:t>:</a:t>
            </a:r>
          </a:p>
          <a:p>
            <a:r>
              <a:rPr lang="zh-CN" altLang="en-US" sz="2800" dirty="0">
                <a:solidFill>
                  <a:srgbClr val="C00000"/>
                </a:solidFill>
              </a:rPr>
              <a:t>状态转换图</a:t>
            </a:r>
          </a:p>
        </p:txBody>
      </p:sp>
    </p:spTree>
    <p:extLst>
      <p:ext uri="{BB962C8B-B14F-4D97-AF65-F5344CB8AC3E}">
        <p14:creationId xmlns:p14="http://schemas.microsoft.com/office/powerpoint/2010/main" val="39609650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F5F1C1-EB50-4D6F-BB67-E0517F5FE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3.1</a:t>
            </a:r>
            <a:r>
              <a:rPr lang="zh-CN" altLang="en-US" dirty="0"/>
              <a:t>　词法分析程序设计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2FDE895-5A15-4218-861F-D5E26A094B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6461" y="942765"/>
            <a:ext cx="11422251" cy="2501770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zh-CN" altLang="en-US" sz="3200" dirty="0"/>
              <a:t>基本思想：</a:t>
            </a:r>
            <a:endParaRPr lang="en-US" altLang="zh-CN" sz="3200" dirty="0"/>
          </a:p>
          <a:p>
            <a:pPr lvl="1">
              <a:lnSpc>
                <a:spcPct val="100000"/>
              </a:lnSpc>
            </a:pPr>
            <a:r>
              <a:rPr lang="zh-CN" altLang="en-US" sz="2600" dirty="0">
                <a:solidFill>
                  <a:schemeClr val="tx1"/>
                </a:solidFill>
              </a:rPr>
              <a:t>每个状态结点对应一小段程序</a:t>
            </a:r>
            <a:endParaRPr lang="en-US" altLang="zh-CN" sz="2600" dirty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</a:pPr>
            <a:r>
              <a:rPr lang="zh-CN" altLang="en-US" sz="3200" dirty="0"/>
              <a:t>具体方法</a:t>
            </a:r>
          </a:p>
          <a:p>
            <a:pPr lvl="1">
              <a:lnSpc>
                <a:spcPct val="100000"/>
              </a:lnSpc>
            </a:pPr>
            <a:r>
              <a:rPr lang="zh-CN" altLang="en-US" sz="2600" dirty="0">
                <a:solidFill>
                  <a:schemeClr val="tx1"/>
                </a:solidFill>
              </a:rPr>
              <a:t>对不含回路的分叉结点 ，可用一个</a:t>
            </a:r>
            <a:r>
              <a:rPr lang="en-US" altLang="zh-CN" sz="2600" dirty="0">
                <a:solidFill>
                  <a:srgbClr val="0066FF"/>
                </a:solidFill>
              </a:rPr>
              <a:t>CASE</a:t>
            </a:r>
            <a:r>
              <a:rPr lang="zh-CN" altLang="en-US" sz="2600" dirty="0">
                <a:solidFill>
                  <a:schemeClr val="tx1"/>
                </a:solidFill>
              </a:rPr>
              <a:t>语句或一组</a:t>
            </a:r>
            <a:r>
              <a:rPr lang="en-US" altLang="zh-CN" sz="2600" dirty="0">
                <a:solidFill>
                  <a:srgbClr val="0066FF"/>
                </a:solidFill>
              </a:rPr>
              <a:t>IF-THEN-ELSE</a:t>
            </a:r>
            <a:r>
              <a:rPr lang="zh-CN" altLang="en-US" sz="2600" dirty="0">
                <a:solidFill>
                  <a:schemeClr val="tx1"/>
                </a:solidFill>
              </a:rPr>
              <a:t>语句实现</a:t>
            </a:r>
            <a:endParaRPr lang="zh-CN" altLang="en-US" sz="26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E6CD4DD-9ED7-4775-A0DB-899297DB8E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3A857A3-1012-4184-86F6-41658C62E65F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61CBAB88-3502-48C6-B7D8-456B7FAE14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2055" y="3341810"/>
            <a:ext cx="5400675" cy="3083921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25400">
            <a:noFill/>
            <a:miter lim="800000"/>
            <a:headEnd/>
            <a:tailEnd type="none" w="lg" len="lg"/>
          </a:ln>
        </p:spPr>
        <p:txBody>
          <a:bodyPr lIns="0" rIns="0" anchor="ctr">
            <a:spAutoFit/>
          </a:bodyPr>
          <a:lstStyle>
            <a:lvl1pPr indent="269875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kumimoji="1" lang="en-US" altLang="zh-CN" sz="2400" b="1" dirty="0" err="1">
                <a:solidFill>
                  <a:srgbClr val="CC0000"/>
                </a:solidFill>
                <a:cs typeface="Arial" panose="020B0604020202020204" pitchFamily="34" charset="0"/>
              </a:rPr>
              <a:t>GetChar</a:t>
            </a:r>
            <a:r>
              <a:rPr kumimoji="1" lang="en-US" altLang="zh-CN" sz="2400" b="1" dirty="0">
                <a:solidFill>
                  <a:srgbClr val="CC0000"/>
                </a:solidFill>
                <a:cs typeface="Arial" panose="020B0604020202020204" pitchFamily="34" charset="0"/>
              </a:rPr>
              <a:t>( );</a:t>
            </a:r>
          </a:p>
          <a:p>
            <a:pPr eaLnBrk="1" hangingPunct="1">
              <a:lnSpc>
                <a:spcPct val="90000"/>
              </a:lnSpc>
            </a:pPr>
            <a:r>
              <a:rPr kumimoji="1" lang="en-US" altLang="zh-CN" sz="2400" b="1" dirty="0">
                <a:solidFill>
                  <a:srgbClr val="CC0000"/>
                </a:solidFill>
                <a:cs typeface="Arial" panose="020B0604020202020204" pitchFamily="34" charset="0"/>
              </a:rPr>
              <a:t>if (</a:t>
            </a:r>
            <a:r>
              <a:rPr kumimoji="1" lang="en-US" altLang="zh-CN" sz="2400" b="1" dirty="0" err="1">
                <a:solidFill>
                  <a:srgbClr val="CC0000"/>
                </a:solidFill>
                <a:cs typeface="Arial" panose="020B0604020202020204" pitchFamily="34" charset="0"/>
              </a:rPr>
              <a:t>IsLetter</a:t>
            </a:r>
            <a:r>
              <a:rPr kumimoji="1" lang="en-US" altLang="zh-CN" sz="2400" b="1" dirty="0">
                <a:solidFill>
                  <a:srgbClr val="CC0000"/>
                </a:solidFill>
                <a:cs typeface="Arial" panose="020B0604020202020204" pitchFamily="34" charset="0"/>
              </a:rPr>
              <a:t>( ))</a:t>
            </a:r>
            <a:r>
              <a:rPr kumimoji="1" lang="en-US" altLang="zh-CN" sz="2400" b="1" dirty="0">
                <a:cs typeface="Arial" panose="020B0604020202020204" pitchFamily="34" charset="0"/>
              </a:rPr>
              <a:t> </a:t>
            </a:r>
          </a:p>
          <a:p>
            <a:pPr eaLnBrk="1" hangingPunct="1">
              <a:lnSpc>
                <a:spcPct val="90000"/>
              </a:lnSpc>
            </a:pPr>
            <a:r>
              <a:rPr kumimoji="1" lang="en-US" altLang="zh-CN" sz="2400" b="1" dirty="0">
                <a:cs typeface="Arial" panose="020B0604020202020204" pitchFamily="34" charset="0"/>
              </a:rPr>
              <a:t>	</a:t>
            </a:r>
            <a:r>
              <a:rPr kumimoji="1" lang="en-US" altLang="zh-CN" sz="2400" dirty="0">
                <a:solidFill>
                  <a:srgbClr val="3217BB"/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{…</a:t>
            </a:r>
            <a:r>
              <a:rPr kumimoji="1" lang="zh-CN" altLang="en-US" sz="2400" dirty="0">
                <a:solidFill>
                  <a:srgbClr val="3217BB"/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状态</a:t>
            </a:r>
            <a:r>
              <a:rPr kumimoji="1" lang="en-US" altLang="zh-CN" sz="2400" dirty="0">
                <a:solidFill>
                  <a:srgbClr val="3217BB"/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j</a:t>
            </a:r>
            <a:r>
              <a:rPr kumimoji="1" lang="zh-CN" altLang="en-US" sz="2400" dirty="0">
                <a:solidFill>
                  <a:srgbClr val="3217BB"/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的对应程序段</a:t>
            </a:r>
            <a:r>
              <a:rPr kumimoji="1" lang="en-US" altLang="zh-CN" sz="2400" dirty="0">
                <a:solidFill>
                  <a:srgbClr val="3217BB"/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…;}</a:t>
            </a:r>
          </a:p>
          <a:p>
            <a:pPr eaLnBrk="1" hangingPunct="1">
              <a:lnSpc>
                <a:spcPct val="90000"/>
              </a:lnSpc>
            </a:pPr>
            <a:r>
              <a:rPr kumimoji="1" lang="en-US" altLang="zh-CN" sz="2400" b="1" dirty="0">
                <a:solidFill>
                  <a:srgbClr val="CC0000"/>
                </a:solidFill>
                <a:cs typeface="Arial" panose="020B0604020202020204" pitchFamily="34" charset="0"/>
              </a:rPr>
              <a:t>else if (</a:t>
            </a:r>
            <a:r>
              <a:rPr kumimoji="1" lang="en-US" altLang="zh-CN" sz="2400" b="1" dirty="0" err="1">
                <a:solidFill>
                  <a:srgbClr val="CC0000"/>
                </a:solidFill>
                <a:cs typeface="Arial" panose="020B0604020202020204" pitchFamily="34" charset="0"/>
              </a:rPr>
              <a:t>IsDigit</a:t>
            </a:r>
            <a:r>
              <a:rPr kumimoji="1" lang="en-US" altLang="zh-CN" sz="2400" b="1" dirty="0">
                <a:solidFill>
                  <a:srgbClr val="CC0000"/>
                </a:solidFill>
                <a:cs typeface="Arial" panose="020B0604020202020204" pitchFamily="34" charset="0"/>
              </a:rPr>
              <a:t>( ))</a:t>
            </a:r>
          </a:p>
          <a:p>
            <a:pPr eaLnBrk="1" hangingPunct="1">
              <a:lnSpc>
                <a:spcPct val="90000"/>
              </a:lnSpc>
            </a:pPr>
            <a:r>
              <a:rPr kumimoji="1" lang="en-US" altLang="zh-CN" sz="2400" b="1" dirty="0">
                <a:cs typeface="Arial" panose="020B0604020202020204" pitchFamily="34" charset="0"/>
              </a:rPr>
              <a:t>	</a:t>
            </a:r>
            <a:r>
              <a:rPr kumimoji="1" lang="en-US" altLang="zh-CN" sz="2400" dirty="0">
                <a:solidFill>
                  <a:srgbClr val="339933"/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{…</a:t>
            </a:r>
            <a:r>
              <a:rPr kumimoji="1" lang="zh-CN" altLang="en-US" sz="2400" dirty="0">
                <a:solidFill>
                  <a:srgbClr val="339933"/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状态</a:t>
            </a:r>
            <a:r>
              <a:rPr kumimoji="1" lang="en-US" altLang="zh-CN" sz="2400" dirty="0">
                <a:solidFill>
                  <a:srgbClr val="339933"/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k</a:t>
            </a:r>
            <a:r>
              <a:rPr kumimoji="1" lang="zh-CN" altLang="en-US" sz="2400" dirty="0">
                <a:solidFill>
                  <a:srgbClr val="339933"/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的对应程序段</a:t>
            </a:r>
            <a:r>
              <a:rPr kumimoji="1" lang="en-US" altLang="zh-CN" sz="2400" dirty="0">
                <a:solidFill>
                  <a:srgbClr val="339933"/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…;}</a:t>
            </a:r>
          </a:p>
          <a:p>
            <a:pPr eaLnBrk="1" hangingPunct="1">
              <a:lnSpc>
                <a:spcPct val="90000"/>
              </a:lnSpc>
            </a:pPr>
            <a:r>
              <a:rPr kumimoji="1" lang="en-US" altLang="zh-CN" sz="2400" b="1" dirty="0">
                <a:solidFill>
                  <a:srgbClr val="CC0000"/>
                </a:solidFill>
                <a:cs typeface="Arial" panose="020B0604020202020204" pitchFamily="34" charset="0"/>
              </a:rPr>
              <a:t>else if (</a:t>
            </a:r>
            <a:r>
              <a:rPr kumimoji="1" lang="en-US" altLang="zh-CN" sz="2400" b="1" dirty="0" err="1">
                <a:solidFill>
                  <a:srgbClr val="CC0000"/>
                </a:solidFill>
                <a:cs typeface="Arial" panose="020B0604020202020204" pitchFamily="34" charset="0"/>
              </a:rPr>
              <a:t>ch</a:t>
            </a:r>
            <a:r>
              <a:rPr kumimoji="1" lang="en-US" altLang="zh-CN" sz="2400" b="1" dirty="0">
                <a:solidFill>
                  <a:srgbClr val="CC0000"/>
                </a:solidFill>
                <a:cs typeface="Arial" panose="020B0604020202020204" pitchFamily="34" charset="0"/>
              </a:rPr>
              <a:t>=‘/’)</a:t>
            </a:r>
            <a:r>
              <a:rPr kumimoji="1" lang="en-US" altLang="zh-CN" sz="2400" b="1" dirty="0">
                <a:cs typeface="Arial" panose="020B0604020202020204" pitchFamily="34" charset="0"/>
              </a:rPr>
              <a:t> </a:t>
            </a:r>
          </a:p>
          <a:p>
            <a:pPr eaLnBrk="1" hangingPunct="1">
              <a:lnSpc>
                <a:spcPct val="90000"/>
              </a:lnSpc>
            </a:pPr>
            <a:r>
              <a:rPr kumimoji="1" lang="en-US" altLang="zh-CN" sz="2400" b="1" dirty="0">
                <a:cs typeface="Arial" panose="020B0604020202020204" pitchFamily="34" charset="0"/>
              </a:rPr>
              <a:t>	</a:t>
            </a:r>
            <a:r>
              <a:rPr kumimoji="1" lang="en-US" altLang="zh-CN" sz="2400" dirty="0">
                <a:solidFill>
                  <a:srgbClr val="990099"/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{…</a:t>
            </a:r>
            <a:r>
              <a:rPr kumimoji="1" lang="zh-CN" altLang="en-US" sz="2400" dirty="0">
                <a:solidFill>
                  <a:srgbClr val="990099"/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状态</a:t>
            </a:r>
            <a:r>
              <a:rPr kumimoji="1" lang="en-US" altLang="zh-CN" sz="2400" dirty="0">
                <a:solidFill>
                  <a:srgbClr val="990099"/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l</a:t>
            </a:r>
            <a:r>
              <a:rPr kumimoji="1" lang="zh-CN" altLang="en-US" sz="2400" dirty="0">
                <a:solidFill>
                  <a:srgbClr val="990099"/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的对应程序段</a:t>
            </a:r>
            <a:r>
              <a:rPr kumimoji="1" lang="en-US" altLang="zh-CN" sz="2400" dirty="0">
                <a:solidFill>
                  <a:srgbClr val="990099"/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…;}</a:t>
            </a:r>
          </a:p>
          <a:p>
            <a:pPr eaLnBrk="1" hangingPunct="1">
              <a:lnSpc>
                <a:spcPct val="90000"/>
              </a:lnSpc>
            </a:pPr>
            <a:r>
              <a:rPr kumimoji="1" lang="en-US" altLang="zh-CN" sz="2400" b="1" dirty="0">
                <a:solidFill>
                  <a:srgbClr val="CC0000"/>
                </a:solidFill>
                <a:cs typeface="Arial" panose="020B0604020202020204" pitchFamily="34" charset="0"/>
              </a:rPr>
              <a:t>else </a:t>
            </a:r>
          </a:p>
          <a:p>
            <a:pPr eaLnBrk="1" hangingPunct="1">
              <a:lnSpc>
                <a:spcPct val="90000"/>
              </a:lnSpc>
            </a:pPr>
            <a:r>
              <a:rPr kumimoji="1" lang="en-US" altLang="zh-CN" sz="2400" b="1" dirty="0">
                <a:solidFill>
                  <a:srgbClr val="CC0000"/>
                </a:solidFill>
                <a:cs typeface="Arial" panose="020B0604020202020204" pitchFamily="34" charset="0"/>
              </a:rPr>
              <a:t>	</a:t>
            </a:r>
            <a:r>
              <a:rPr kumimoji="1" lang="en-US" altLang="zh-CN" sz="2400" dirty="0">
                <a:solidFill>
                  <a:srgbClr val="CC0000"/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{…</a:t>
            </a:r>
            <a:r>
              <a:rPr kumimoji="1" lang="zh-CN" altLang="en-US" sz="2400" dirty="0">
                <a:solidFill>
                  <a:srgbClr val="CC0000"/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错误处理</a:t>
            </a:r>
            <a:r>
              <a:rPr kumimoji="1" lang="en-US" altLang="zh-CN" sz="2400" dirty="0">
                <a:solidFill>
                  <a:srgbClr val="CC0000"/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…;}</a:t>
            </a:r>
          </a:p>
        </p:txBody>
      </p:sp>
      <p:grpSp>
        <p:nvGrpSpPr>
          <p:cNvPr id="12" name="Group 3">
            <a:extLst>
              <a:ext uri="{FF2B5EF4-FFF2-40B4-BE49-F238E27FC236}">
                <a16:creationId xmlns:a16="http://schemas.microsoft.com/office/drawing/2014/main" id="{82082117-8BEC-4416-9B20-FC9D17FA9667}"/>
              </a:ext>
            </a:extLst>
          </p:cNvPr>
          <p:cNvGrpSpPr>
            <a:grpSpLocks/>
          </p:cNvGrpSpPr>
          <p:nvPr/>
        </p:nvGrpSpPr>
        <p:grpSpPr bwMode="auto">
          <a:xfrm>
            <a:off x="1591092" y="3494868"/>
            <a:ext cx="2808288" cy="2787650"/>
            <a:chOff x="340" y="1989"/>
            <a:chExt cx="1406" cy="1532"/>
          </a:xfrm>
        </p:grpSpPr>
        <p:sp>
          <p:nvSpPr>
            <p:cNvPr id="13" name="Oval 4">
              <a:extLst>
                <a:ext uri="{FF2B5EF4-FFF2-40B4-BE49-F238E27FC236}">
                  <a16:creationId xmlns:a16="http://schemas.microsoft.com/office/drawing/2014/main" id="{E7198F20-2F77-4881-852C-EB834C589F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" y="2614"/>
              <a:ext cx="317" cy="318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2800" b="1">
                  <a:solidFill>
                    <a:srgbClr val="CC0000"/>
                  </a:solidFill>
                </a:rPr>
                <a:t>i</a:t>
              </a:r>
            </a:p>
          </p:txBody>
        </p:sp>
        <p:sp>
          <p:nvSpPr>
            <p:cNvPr id="14" name="Oval 5">
              <a:extLst>
                <a:ext uri="{FF2B5EF4-FFF2-40B4-BE49-F238E27FC236}">
                  <a16:creationId xmlns:a16="http://schemas.microsoft.com/office/drawing/2014/main" id="{86BED59B-4CB5-4D4A-B51D-62FE0E43EB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29" y="2024"/>
              <a:ext cx="317" cy="318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2800" b="1">
                  <a:solidFill>
                    <a:srgbClr val="3217BB"/>
                  </a:solidFill>
                </a:rPr>
                <a:t>j</a:t>
              </a:r>
            </a:p>
          </p:txBody>
        </p:sp>
        <p:sp>
          <p:nvSpPr>
            <p:cNvPr id="15" name="Oval 6">
              <a:extLst>
                <a:ext uri="{FF2B5EF4-FFF2-40B4-BE49-F238E27FC236}">
                  <a16:creationId xmlns:a16="http://schemas.microsoft.com/office/drawing/2014/main" id="{3FDD392F-BD8A-4F22-ADAF-B89E1826F1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29" y="2614"/>
              <a:ext cx="317" cy="318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2800" b="1">
                  <a:solidFill>
                    <a:srgbClr val="339933"/>
                  </a:solidFill>
                </a:rPr>
                <a:t>k</a:t>
              </a:r>
            </a:p>
          </p:txBody>
        </p:sp>
        <p:sp>
          <p:nvSpPr>
            <p:cNvPr id="16" name="Oval 7">
              <a:extLst>
                <a:ext uri="{FF2B5EF4-FFF2-40B4-BE49-F238E27FC236}">
                  <a16:creationId xmlns:a16="http://schemas.microsoft.com/office/drawing/2014/main" id="{DBDD247E-C8CA-479C-A690-E3A7F9852C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29" y="3203"/>
              <a:ext cx="317" cy="318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2800" b="1">
                  <a:solidFill>
                    <a:srgbClr val="990099"/>
                  </a:solidFill>
                </a:rPr>
                <a:t>l</a:t>
              </a:r>
            </a:p>
          </p:txBody>
        </p:sp>
        <p:sp>
          <p:nvSpPr>
            <p:cNvPr id="17" name="Line 8">
              <a:extLst>
                <a:ext uri="{FF2B5EF4-FFF2-40B4-BE49-F238E27FC236}">
                  <a16:creationId xmlns:a16="http://schemas.microsoft.com/office/drawing/2014/main" id="{71AFF90A-DE57-4760-B94D-2E3018FC8A1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57" y="2795"/>
              <a:ext cx="77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CN"/>
            </a:p>
          </p:txBody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A7B43272-C888-4BE2-ACA4-6305CFABA510}"/>
                </a:ext>
              </a:extLst>
            </p:cNvPr>
            <p:cNvSpPr>
              <a:spLocks/>
            </p:cNvSpPr>
            <p:nvPr/>
          </p:nvSpPr>
          <p:spPr bwMode="auto">
            <a:xfrm>
              <a:off x="461" y="2160"/>
              <a:ext cx="968" cy="454"/>
            </a:xfrm>
            <a:custGeom>
              <a:avLst/>
              <a:gdLst>
                <a:gd name="T0" fmla="*/ 60 w 968"/>
                <a:gd name="T1" fmla="*/ 454 h 454"/>
                <a:gd name="T2" fmla="*/ 151 w 968"/>
                <a:gd name="T3" fmla="*/ 136 h 454"/>
                <a:gd name="T4" fmla="*/ 968 w 968"/>
                <a:gd name="T5" fmla="*/ 0 h 454"/>
                <a:gd name="T6" fmla="*/ 0 60000 65536"/>
                <a:gd name="T7" fmla="*/ 0 60000 65536"/>
                <a:gd name="T8" fmla="*/ 0 60000 65536"/>
                <a:gd name="T9" fmla="*/ 0 w 968"/>
                <a:gd name="T10" fmla="*/ 0 h 454"/>
                <a:gd name="T11" fmla="*/ 968 w 968"/>
                <a:gd name="T12" fmla="*/ 454 h 45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968" h="454">
                  <a:moveTo>
                    <a:pt x="60" y="454"/>
                  </a:moveTo>
                  <a:cubicBezTo>
                    <a:pt x="30" y="333"/>
                    <a:pt x="0" y="212"/>
                    <a:pt x="151" y="136"/>
                  </a:cubicBezTo>
                  <a:cubicBezTo>
                    <a:pt x="302" y="60"/>
                    <a:pt x="635" y="30"/>
                    <a:pt x="968" y="0"/>
                  </a:cubicBezTo>
                </a:path>
              </a:pathLst>
            </a:custGeom>
            <a:noFill/>
            <a:ln w="12700" cap="flat" cmpd="sng">
              <a:solidFill>
                <a:schemeClr val="tx1"/>
              </a:solidFill>
              <a:prstDash val="solid"/>
              <a:round/>
              <a:headEnd type="none" w="med" len="med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CN"/>
            </a:p>
          </p:txBody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AF79BFE4-1271-4AAA-82B0-A1E12732F9A4}"/>
                </a:ext>
              </a:extLst>
            </p:cNvPr>
            <p:cNvSpPr>
              <a:spLocks/>
            </p:cNvSpPr>
            <p:nvPr/>
          </p:nvSpPr>
          <p:spPr bwMode="auto">
            <a:xfrm>
              <a:off x="461" y="2931"/>
              <a:ext cx="968" cy="408"/>
            </a:xfrm>
            <a:custGeom>
              <a:avLst/>
              <a:gdLst>
                <a:gd name="T0" fmla="*/ 60 w 968"/>
                <a:gd name="T1" fmla="*/ 0 h 408"/>
                <a:gd name="T2" fmla="*/ 151 w 968"/>
                <a:gd name="T3" fmla="*/ 272 h 408"/>
                <a:gd name="T4" fmla="*/ 968 w 968"/>
                <a:gd name="T5" fmla="*/ 408 h 408"/>
                <a:gd name="T6" fmla="*/ 0 60000 65536"/>
                <a:gd name="T7" fmla="*/ 0 60000 65536"/>
                <a:gd name="T8" fmla="*/ 0 60000 65536"/>
                <a:gd name="T9" fmla="*/ 0 w 968"/>
                <a:gd name="T10" fmla="*/ 0 h 408"/>
                <a:gd name="T11" fmla="*/ 968 w 968"/>
                <a:gd name="T12" fmla="*/ 408 h 40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968" h="408">
                  <a:moveTo>
                    <a:pt x="60" y="0"/>
                  </a:moveTo>
                  <a:cubicBezTo>
                    <a:pt x="30" y="102"/>
                    <a:pt x="0" y="204"/>
                    <a:pt x="151" y="272"/>
                  </a:cubicBezTo>
                  <a:cubicBezTo>
                    <a:pt x="302" y="340"/>
                    <a:pt x="635" y="374"/>
                    <a:pt x="968" y="408"/>
                  </a:cubicBezTo>
                </a:path>
              </a:pathLst>
            </a:custGeom>
            <a:noFill/>
            <a:ln w="12700" cap="flat" cmpd="sng">
              <a:solidFill>
                <a:schemeClr val="tx1"/>
              </a:solidFill>
              <a:prstDash val="solid"/>
              <a:round/>
              <a:headEnd type="none" w="med" len="med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CN"/>
            </a:p>
          </p:txBody>
        </p:sp>
        <p:sp>
          <p:nvSpPr>
            <p:cNvPr id="20" name="Text Box 11">
              <a:extLst>
                <a:ext uri="{FF2B5EF4-FFF2-40B4-BE49-F238E27FC236}">
                  <a16:creationId xmlns:a16="http://schemas.microsoft.com/office/drawing/2014/main" id="{220274CA-DC94-4155-BF69-9441A0FD88B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90" y="1989"/>
              <a:ext cx="397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2400">
                  <a:ea typeface="微软雅黑" panose="020B0503020204020204" pitchFamily="34" charset="-122"/>
                </a:rPr>
                <a:t>字母</a:t>
              </a:r>
            </a:p>
          </p:txBody>
        </p:sp>
        <p:sp>
          <p:nvSpPr>
            <p:cNvPr id="21" name="Text Box 12">
              <a:extLst>
                <a:ext uri="{FF2B5EF4-FFF2-40B4-BE49-F238E27FC236}">
                  <a16:creationId xmlns:a16="http://schemas.microsoft.com/office/drawing/2014/main" id="{AB07DE23-D6E9-4007-AE99-38ECF4E22D3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93" y="2530"/>
              <a:ext cx="397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2400">
                  <a:ea typeface="微软雅黑" panose="020B0503020204020204" pitchFamily="34" charset="-122"/>
                </a:rPr>
                <a:t>数字</a:t>
              </a:r>
            </a:p>
          </p:txBody>
        </p:sp>
        <p:sp>
          <p:nvSpPr>
            <p:cNvPr id="22" name="Text Box 13">
              <a:extLst>
                <a:ext uri="{FF2B5EF4-FFF2-40B4-BE49-F238E27FC236}">
                  <a16:creationId xmlns:a16="http://schemas.microsoft.com/office/drawing/2014/main" id="{F29C6878-DA34-4287-ACAE-8FE48E058BE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93" y="2976"/>
              <a:ext cx="134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2400" b="1"/>
                <a:t>/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34918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36F2D6-63FF-455D-BAF8-93DFC73D79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3.1</a:t>
            </a:r>
            <a:r>
              <a:rPr lang="zh-CN" altLang="en-US" dirty="0"/>
              <a:t>　词法分析程序设计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3763AE2-7351-476A-9EAA-8EF6E1E914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2" y="942764"/>
            <a:ext cx="10515599" cy="5256558"/>
          </a:xfrm>
        </p:spPr>
        <p:txBody>
          <a:bodyPr>
            <a:normAutofit/>
          </a:bodyPr>
          <a:lstStyle/>
          <a:p>
            <a:r>
              <a:rPr lang="zh-CN" altLang="en-US" sz="3200" dirty="0"/>
              <a:t>具体方法</a:t>
            </a:r>
          </a:p>
          <a:p>
            <a:pPr lvl="1"/>
            <a:r>
              <a:rPr lang="zh-CN" altLang="en-US" sz="2600" dirty="0">
                <a:solidFill>
                  <a:schemeClr val="tx1"/>
                </a:solidFill>
              </a:rPr>
              <a:t>对含回路的状态结点，可对应一段由</a:t>
            </a:r>
            <a:r>
              <a:rPr lang="en-US" altLang="zh-CN" sz="2600" dirty="0">
                <a:solidFill>
                  <a:srgbClr val="0066FF"/>
                </a:solidFill>
              </a:rPr>
              <a:t>WHILE</a:t>
            </a:r>
            <a:r>
              <a:rPr lang="zh-CN" altLang="en-US" sz="2600" dirty="0">
                <a:solidFill>
                  <a:schemeClr val="tx1"/>
                </a:solidFill>
              </a:rPr>
              <a:t>结构和</a:t>
            </a:r>
            <a:r>
              <a:rPr lang="en-US" altLang="zh-CN" sz="2600" dirty="0">
                <a:solidFill>
                  <a:srgbClr val="0066FF"/>
                </a:solidFill>
              </a:rPr>
              <a:t>IF</a:t>
            </a:r>
            <a:r>
              <a:rPr lang="zh-CN" altLang="en-US" sz="2600" dirty="0">
                <a:solidFill>
                  <a:schemeClr val="tx1"/>
                </a:solidFill>
              </a:rPr>
              <a:t>语句构成的程序</a:t>
            </a:r>
            <a:r>
              <a:rPr lang="en-US" altLang="zh-CN" sz="2600" dirty="0">
                <a:solidFill>
                  <a:schemeClr val="tx1"/>
                </a:solidFill>
              </a:rPr>
              <a:t>.</a:t>
            </a:r>
          </a:p>
          <a:p>
            <a:pPr lvl="1"/>
            <a:endParaRPr lang="en-US" altLang="zh-CN" sz="2600" dirty="0">
              <a:solidFill>
                <a:schemeClr val="tx1"/>
              </a:solidFill>
            </a:endParaRPr>
          </a:p>
          <a:p>
            <a:pPr lvl="1"/>
            <a:endParaRPr lang="en-US" altLang="zh-CN" sz="2600" dirty="0">
              <a:solidFill>
                <a:schemeClr val="tx1"/>
              </a:solidFill>
            </a:endParaRPr>
          </a:p>
          <a:p>
            <a:pPr lvl="1"/>
            <a:endParaRPr lang="en-US" altLang="zh-CN" sz="2600" dirty="0">
              <a:solidFill>
                <a:schemeClr val="tx1"/>
              </a:solidFill>
            </a:endParaRPr>
          </a:p>
          <a:p>
            <a:pPr lvl="1"/>
            <a:endParaRPr lang="en-US" altLang="zh-CN" sz="2600" dirty="0">
              <a:solidFill>
                <a:schemeClr val="tx1"/>
              </a:solidFill>
            </a:endParaRPr>
          </a:p>
          <a:p>
            <a:pPr lvl="1"/>
            <a:r>
              <a:rPr lang="zh-CN" altLang="en-US" sz="2600" dirty="0">
                <a:solidFill>
                  <a:schemeClr val="tx1"/>
                </a:solidFill>
              </a:rPr>
              <a:t>终态结点表示识别出某种单词符号，因此，对应语句为</a:t>
            </a:r>
            <a:endParaRPr lang="en-US" altLang="zh-CN" sz="2600" dirty="0">
              <a:solidFill>
                <a:schemeClr val="tx1"/>
              </a:solidFill>
            </a:endParaRPr>
          </a:p>
          <a:p>
            <a:pPr marL="457200" lvl="1" indent="0">
              <a:buNone/>
            </a:pPr>
            <a:r>
              <a:rPr lang="en-US" altLang="zh-CN" sz="2600" dirty="0">
                <a:solidFill>
                  <a:schemeClr val="tx1"/>
                </a:solidFill>
              </a:rPr>
              <a:t> </a:t>
            </a:r>
            <a:r>
              <a:rPr lang="zh-CN" altLang="en-US" sz="2600" dirty="0">
                <a:solidFill>
                  <a:schemeClr val="tx1"/>
                </a:solidFill>
              </a:rPr>
              <a:t> </a:t>
            </a:r>
            <a:r>
              <a:rPr lang="en-US" altLang="zh-CN" sz="2600" dirty="0"/>
              <a:t>RETURN (C</a:t>
            </a:r>
            <a:r>
              <a:rPr lang="zh-CN" altLang="en-US" sz="2600" dirty="0"/>
              <a:t>，</a:t>
            </a:r>
            <a:r>
              <a:rPr lang="en-US" altLang="zh-CN" sz="2600" dirty="0"/>
              <a:t>VAL)</a:t>
            </a:r>
            <a:r>
              <a:rPr lang="zh-CN" altLang="en-US" sz="2600" dirty="0">
                <a:solidFill>
                  <a:schemeClr val="tx1"/>
                </a:solidFill>
              </a:rPr>
              <a:t>其中，</a:t>
            </a:r>
            <a:r>
              <a:rPr lang="en-US" altLang="zh-CN" sz="2600" dirty="0">
                <a:solidFill>
                  <a:schemeClr val="tx1"/>
                </a:solidFill>
              </a:rPr>
              <a:t>C</a:t>
            </a:r>
            <a:r>
              <a:rPr lang="zh-CN" altLang="en-US" sz="2600" dirty="0">
                <a:solidFill>
                  <a:schemeClr val="tx1"/>
                </a:solidFill>
              </a:rPr>
              <a:t>为单词</a:t>
            </a:r>
            <a:r>
              <a:rPr lang="zh-CN" altLang="en-US" sz="2600" dirty="0"/>
              <a:t>种别</a:t>
            </a:r>
            <a:r>
              <a:rPr lang="zh-CN" altLang="en-US" sz="2600" dirty="0">
                <a:solidFill>
                  <a:schemeClr val="tx1"/>
                </a:solidFill>
              </a:rPr>
              <a:t>，</a:t>
            </a:r>
            <a:r>
              <a:rPr lang="en-US" altLang="zh-CN" sz="2600" dirty="0">
                <a:solidFill>
                  <a:schemeClr val="tx1"/>
                </a:solidFill>
              </a:rPr>
              <a:t>VAL</a:t>
            </a:r>
            <a:r>
              <a:rPr lang="zh-CN" altLang="en-US" sz="2600" dirty="0">
                <a:solidFill>
                  <a:schemeClr val="tx1"/>
                </a:solidFill>
              </a:rPr>
              <a:t>为</a:t>
            </a:r>
            <a:r>
              <a:rPr lang="zh-CN" altLang="en-US" sz="2600" dirty="0"/>
              <a:t>单词自身值</a:t>
            </a:r>
            <a:endParaRPr lang="en-US" altLang="zh-CN" sz="2600" dirty="0"/>
          </a:p>
          <a:p>
            <a:pPr lvl="1"/>
            <a:endParaRPr lang="en-US" altLang="zh-CN" sz="2600" dirty="0">
              <a:solidFill>
                <a:schemeClr val="tx1"/>
              </a:solidFill>
            </a:endParaRPr>
          </a:p>
          <a:p>
            <a:pPr lvl="1"/>
            <a:endParaRPr lang="en-US" altLang="zh-CN" sz="2600" dirty="0">
              <a:solidFill>
                <a:schemeClr val="tx1"/>
              </a:solidFill>
            </a:endParaRPr>
          </a:p>
          <a:p>
            <a:pPr lvl="1"/>
            <a:endParaRPr lang="en-US" altLang="zh-CN" sz="2600" dirty="0">
              <a:solidFill>
                <a:schemeClr val="tx1"/>
              </a:solidFill>
            </a:endParaRPr>
          </a:p>
          <a:p>
            <a:pPr lvl="1"/>
            <a:endParaRPr lang="en-US" altLang="zh-CN" sz="2600" dirty="0">
              <a:solidFill>
                <a:schemeClr val="tx1"/>
              </a:solidFill>
            </a:endParaRPr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B6C1CDC-EE71-4F8F-91CE-6B7BD42B8B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3A857A3-1012-4184-86F6-41658C62E65F}" type="slidenum">
              <a:rPr lang="en-US" smtClean="0"/>
              <a:pPr/>
              <a:t>13</a:t>
            </a:fld>
            <a:endParaRPr lang="en-US" dirty="0"/>
          </a:p>
        </p:txBody>
      </p:sp>
      <p:grpSp>
        <p:nvGrpSpPr>
          <p:cNvPr id="5" name="Group 3">
            <a:extLst>
              <a:ext uri="{FF2B5EF4-FFF2-40B4-BE49-F238E27FC236}">
                <a16:creationId xmlns:a16="http://schemas.microsoft.com/office/drawing/2014/main" id="{46A2EBFE-56BE-48F0-AF4D-0673813D21A4}"/>
              </a:ext>
            </a:extLst>
          </p:cNvPr>
          <p:cNvGrpSpPr>
            <a:grpSpLocks/>
          </p:cNvGrpSpPr>
          <p:nvPr/>
        </p:nvGrpSpPr>
        <p:grpSpPr bwMode="auto">
          <a:xfrm>
            <a:off x="1188579" y="2794591"/>
            <a:ext cx="2952750" cy="1585913"/>
            <a:chOff x="2426" y="1933"/>
            <a:chExt cx="1769" cy="999"/>
          </a:xfrm>
        </p:grpSpPr>
        <p:sp>
          <p:nvSpPr>
            <p:cNvPr id="6" name="Oval 4">
              <a:extLst>
                <a:ext uri="{FF2B5EF4-FFF2-40B4-BE49-F238E27FC236}">
                  <a16:creationId xmlns:a16="http://schemas.microsoft.com/office/drawing/2014/main" id="{5FE0A2A9-DE8E-46D0-8C5B-12C1B2DB1C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89" y="2614"/>
              <a:ext cx="317" cy="318"/>
            </a:xfrm>
            <a:prstGeom prst="ellipse">
              <a:avLst/>
            </a:prstGeom>
            <a:noFill/>
            <a:ln w="12700">
              <a:solidFill>
                <a:sysClr val="windowText" lastClr="000000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1" i="0" u="none" strike="noStrike" kern="0" cap="none" spc="0" normalizeH="0" baseline="0" noProof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rPr>
                <a:t>i</a:t>
              </a:r>
            </a:p>
          </p:txBody>
        </p:sp>
        <p:sp>
          <p:nvSpPr>
            <p:cNvPr id="7" name="Freeform 5">
              <a:extLst>
                <a:ext uri="{FF2B5EF4-FFF2-40B4-BE49-F238E27FC236}">
                  <a16:creationId xmlns:a16="http://schemas.microsoft.com/office/drawing/2014/main" id="{C7125731-690D-4F0F-8A75-73628275C66B}"/>
                </a:ext>
              </a:extLst>
            </p:cNvPr>
            <p:cNvSpPr>
              <a:spLocks/>
            </p:cNvSpPr>
            <p:nvPr/>
          </p:nvSpPr>
          <p:spPr bwMode="auto">
            <a:xfrm>
              <a:off x="2835" y="2251"/>
              <a:ext cx="226" cy="408"/>
            </a:xfrm>
            <a:custGeom>
              <a:avLst/>
              <a:gdLst>
                <a:gd name="T0" fmla="*/ 226 w 226"/>
                <a:gd name="T1" fmla="*/ 408 h 408"/>
                <a:gd name="T2" fmla="*/ 136 w 226"/>
                <a:gd name="T3" fmla="*/ 0 h 408"/>
                <a:gd name="T4" fmla="*/ 0 w 226"/>
                <a:gd name="T5" fmla="*/ 408 h 408"/>
                <a:gd name="T6" fmla="*/ 0 60000 65536"/>
                <a:gd name="T7" fmla="*/ 0 60000 65536"/>
                <a:gd name="T8" fmla="*/ 0 60000 65536"/>
                <a:gd name="T9" fmla="*/ 0 w 226"/>
                <a:gd name="T10" fmla="*/ 0 h 408"/>
                <a:gd name="T11" fmla="*/ 226 w 226"/>
                <a:gd name="T12" fmla="*/ 408 h 40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26" h="408">
                  <a:moveTo>
                    <a:pt x="226" y="408"/>
                  </a:moveTo>
                  <a:cubicBezTo>
                    <a:pt x="200" y="204"/>
                    <a:pt x="174" y="0"/>
                    <a:pt x="136" y="0"/>
                  </a:cubicBezTo>
                  <a:cubicBezTo>
                    <a:pt x="98" y="0"/>
                    <a:pt x="49" y="204"/>
                    <a:pt x="0" y="408"/>
                  </a:cubicBezTo>
                </a:path>
              </a:pathLst>
            </a:custGeom>
            <a:noFill/>
            <a:ln w="12700" cap="flat" cmpd="sng">
              <a:solidFill>
                <a:sysClr val="windowText" lastClr="000000"/>
              </a:solidFill>
              <a:prstDash val="solid"/>
              <a:round/>
              <a:headEnd type="none" w="med" len="med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N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8" name="Text Box 6">
              <a:extLst>
                <a:ext uri="{FF2B5EF4-FFF2-40B4-BE49-F238E27FC236}">
                  <a16:creationId xmlns:a16="http://schemas.microsoft.com/office/drawing/2014/main" id="{7D6B40AE-71F8-459A-B854-C21A8D8664F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26" y="1933"/>
              <a:ext cx="113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</a:rPr>
                <a:t>字母或数字</a:t>
              </a:r>
            </a:p>
          </p:txBody>
        </p:sp>
        <p:sp>
          <p:nvSpPr>
            <p:cNvPr id="9" name="Line 7">
              <a:extLst>
                <a:ext uri="{FF2B5EF4-FFF2-40B4-BE49-F238E27FC236}">
                  <a16:creationId xmlns:a16="http://schemas.microsoft.com/office/drawing/2014/main" id="{5C83430F-79FB-4DCE-981C-6F8ECC86621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07" y="2795"/>
              <a:ext cx="771" cy="0"/>
            </a:xfrm>
            <a:prstGeom prst="line">
              <a:avLst/>
            </a:prstGeom>
            <a:noFill/>
            <a:ln w="12700">
              <a:solidFill>
                <a:sysClr val="windowText" lastClr="000000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N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0" name="Text Box 8">
              <a:extLst>
                <a:ext uri="{FF2B5EF4-FFF2-40B4-BE49-F238E27FC236}">
                  <a16:creationId xmlns:a16="http://schemas.microsoft.com/office/drawing/2014/main" id="{8B64E337-D702-4934-B5EC-6D064CE90A0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43" y="2536"/>
              <a:ext cx="47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</a:rPr>
                <a:t>其它</a:t>
              </a:r>
            </a:p>
          </p:txBody>
        </p:sp>
        <p:sp>
          <p:nvSpPr>
            <p:cNvPr id="11" name="Oval 9">
              <a:extLst>
                <a:ext uri="{FF2B5EF4-FFF2-40B4-BE49-F238E27FC236}">
                  <a16:creationId xmlns:a16="http://schemas.microsoft.com/office/drawing/2014/main" id="{C7839583-9C43-4311-8303-085F36BDFE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78" y="2614"/>
              <a:ext cx="317" cy="318"/>
            </a:xfrm>
            <a:prstGeom prst="ellipse">
              <a:avLst/>
            </a:prstGeom>
            <a:noFill/>
            <a:ln w="12700">
              <a:solidFill>
                <a:sysClr val="windowText" lastClr="000000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1" i="0" u="none" strike="noStrike" kern="0" cap="none" spc="0" normalizeH="0" baseline="0" noProof="0" dirty="0">
                  <a:ln>
                    <a:noFill/>
                  </a:ln>
                  <a:solidFill>
                    <a:srgbClr val="3217BB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rPr>
                <a:t>j</a:t>
              </a:r>
            </a:p>
          </p:txBody>
        </p:sp>
      </p:grpSp>
      <p:sp>
        <p:nvSpPr>
          <p:cNvPr id="12" name="Rectangle 10">
            <a:extLst>
              <a:ext uri="{FF2B5EF4-FFF2-40B4-BE49-F238E27FC236}">
                <a16:creationId xmlns:a16="http://schemas.microsoft.com/office/drawing/2014/main" id="{69B489D7-12F4-4EB5-AEA0-4CBA3A9D55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17726" y="2606401"/>
            <a:ext cx="4742482" cy="156966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25400" algn="ctr">
            <a:noFill/>
            <a:miter lim="800000"/>
            <a:headEnd/>
            <a:tailEnd type="none" w="lg" len="lg"/>
          </a:ln>
        </p:spPr>
        <p:txBody>
          <a:bodyPr wrap="square" lIns="18000" rIns="18000" anchor="ctr">
            <a:spAutoFit/>
          </a:bodyPr>
          <a:lstStyle>
            <a:lvl1pPr indent="269875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269875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1" i="0" u="none" strike="noStrike" kern="0" cap="none" spc="0" normalizeH="0" baseline="0" noProof="0" dirty="0" err="1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cs typeface="Arial" panose="020B0604020202020204" pitchFamily="34" charset="0"/>
              </a:rPr>
              <a:t>GetChar</a:t>
            </a:r>
            <a:r>
              <a:rPr kumimoji="1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cs typeface="Arial" panose="020B0604020202020204" pitchFamily="34" charset="0"/>
              </a:rPr>
              <a:t>( );</a:t>
            </a:r>
          </a:p>
          <a:p>
            <a:pPr marL="0" marR="0" lvl="0" indent="269875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cs typeface="Arial" panose="020B0604020202020204" pitchFamily="34" charset="0"/>
              </a:rPr>
              <a:t>while (</a:t>
            </a:r>
            <a:r>
              <a:rPr kumimoji="1" lang="en-US" altLang="zh-CN" sz="2400" b="1" i="0" u="none" strike="noStrike" kern="0" cap="none" spc="0" normalizeH="0" baseline="0" noProof="0" dirty="0" err="1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cs typeface="Arial" panose="020B0604020202020204" pitchFamily="34" charset="0"/>
              </a:rPr>
              <a:t>IsLetter</a:t>
            </a:r>
            <a:r>
              <a:rPr kumimoji="1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cs typeface="Arial" panose="020B0604020202020204" pitchFamily="34" charset="0"/>
              </a:rPr>
              <a:t>( )or </a:t>
            </a:r>
            <a:r>
              <a:rPr kumimoji="1" lang="en-US" altLang="zh-CN" sz="2400" b="1" i="0" u="none" strike="noStrike" kern="0" cap="none" spc="0" normalizeH="0" baseline="0" noProof="0" dirty="0" err="1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cs typeface="Arial" panose="020B0604020202020204" pitchFamily="34" charset="0"/>
              </a:rPr>
              <a:t>IsDigit</a:t>
            </a:r>
            <a:r>
              <a:rPr kumimoji="1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cs typeface="Arial" panose="020B0604020202020204" pitchFamily="34" charset="0"/>
              </a:rPr>
              <a:t>( ))</a:t>
            </a:r>
          </a:p>
          <a:p>
            <a:pPr marL="0" marR="0" lvl="0" indent="269875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cs typeface="Arial" panose="020B0604020202020204" pitchFamily="34" charset="0"/>
              </a:rPr>
              <a:t>	</a:t>
            </a:r>
            <a:r>
              <a:rPr kumimoji="1" lang="en-US" altLang="zh-CN" sz="2400" b="1" i="0" u="none" strike="noStrike" kern="0" cap="none" spc="0" normalizeH="0" baseline="0" noProof="0" dirty="0" err="1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cs typeface="Arial" panose="020B0604020202020204" pitchFamily="34" charset="0"/>
              </a:rPr>
              <a:t>GetChar</a:t>
            </a:r>
            <a:r>
              <a:rPr kumimoji="1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cs typeface="Arial" panose="020B0604020202020204" pitchFamily="34" charset="0"/>
              </a:rPr>
              <a:t>( );</a:t>
            </a:r>
          </a:p>
          <a:p>
            <a:pPr marL="0" marR="0" lvl="0" indent="269875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rgbClr val="3217BB"/>
                </a:solidFill>
                <a:effectLst/>
                <a:uLnTx/>
                <a:uFillTx/>
                <a:ea typeface="微软雅黑" panose="020B0503020204020204" pitchFamily="34" charset="-122"/>
                <a:cs typeface="Arial" panose="020B0604020202020204" pitchFamily="34" charset="0"/>
              </a:rPr>
              <a:t>…</a:t>
            </a:r>
            <a:r>
              <a:rPr kumimoji="1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3217BB"/>
                </a:solidFill>
                <a:effectLst/>
                <a:uLnTx/>
                <a:uFillTx/>
                <a:ea typeface="微软雅黑" panose="020B0503020204020204" pitchFamily="34" charset="-122"/>
                <a:cs typeface="Arial" panose="020B0604020202020204" pitchFamily="34" charset="0"/>
              </a:rPr>
              <a:t>状态</a:t>
            </a:r>
            <a:r>
              <a:rPr kumimoji="1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rgbClr val="3217BB"/>
                </a:solidFill>
                <a:effectLst/>
                <a:uLnTx/>
                <a:uFillTx/>
                <a:ea typeface="微软雅黑" panose="020B0503020204020204" pitchFamily="34" charset="-122"/>
                <a:cs typeface="Arial" panose="020B0604020202020204" pitchFamily="34" charset="0"/>
              </a:rPr>
              <a:t>j</a:t>
            </a:r>
            <a:r>
              <a:rPr kumimoji="1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3217BB"/>
                </a:solidFill>
                <a:effectLst/>
                <a:uLnTx/>
                <a:uFillTx/>
                <a:ea typeface="微软雅黑" panose="020B0503020204020204" pitchFamily="34" charset="-122"/>
                <a:cs typeface="Arial" panose="020B0604020202020204" pitchFamily="34" charset="0"/>
              </a:rPr>
              <a:t>的对应程序段</a:t>
            </a:r>
            <a:r>
              <a:rPr kumimoji="1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rgbClr val="3217BB"/>
                </a:solidFill>
                <a:effectLst/>
                <a:uLnTx/>
                <a:uFillTx/>
                <a:ea typeface="微软雅黑" panose="020B0503020204020204" pitchFamily="34" charset="-122"/>
                <a:cs typeface="Arial" panose="020B0604020202020204" pitchFamily="34" charset="0"/>
              </a:rPr>
              <a:t>…</a:t>
            </a:r>
          </a:p>
        </p:txBody>
      </p:sp>
      <p:sp>
        <p:nvSpPr>
          <p:cNvPr id="13" name="Oval 4">
            <a:extLst>
              <a:ext uri="{FF2B5EF4-FFF2-40B4-BE49-F238E27FC236}">
                <a16:creationId xmlns:a16="http://schemas.microsoft.com/office/drawing/2014/main" id="{0C3E99D5-0425-4593-BA2F-E5BBF35F19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31082" y="5062744"/>
            <a:ext cx="529125" cy="504826"/>
          </a:xfrm>
          <a:prstGeom prst="ellipse">
            <a:avLst/>
          </a:prstGeom>
          <a:noFill/>
          <a:ln w="63500" cmpd="dbl">
            <a:solidFill>
              <a:sysClr val="windowText" lastClr="000000"/>
            </a:solidFill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kumimoji="0" lang="en-GB" altLang="zh-CN" sz="24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31170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本章主要内容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zh-CN" b="1" dirty="0"/>
              <a:t>3.1</a:t>
            </a:r>
            <a:r>
              <a:rPr lang="zh-CN" altLang="en-US" b="1" dirty="0"/>
              <a:t>　词法分析程序的设计 </a:t>
            </a:r>
          </a:p>
          <a:p>
            <a:pPr>
              <a:lnSpc>
                <a:spcPct val="150000"/>
              </a:lnSpc>
              <a:defRPr/>
            </a:pPr>
            <a:r>
              <a:rPr lang="en-US" altLang="zh-CN" b="1" u="sng" dirty="0">
                <a:solidFill>
                  <a:srgbClr val="C00000"/>
                </a:solidFill>
              </a:rPr>
              <a:t>3.2</a:t>
            </a:r>
            <a:r>
              <a:rPr lang="zh-CN" altLang="en-US" b="1" u="sng" dirty="0">
                <a:solidFill>
                  <a:srgbClr val="C00000"/>
                </a:solidFill>
              </a:rPr>
              <a:t>　单词的形式化描述工具 </a:t>
            </a:r>
          </a:p>
          <a:p>
            <a:pPr>
              <a:lnSpc>
                <a:spcPct val="150000"/>
              </a:lnSpc>
              <a:defRPr/>
            </a:pPr>
            <a:r>
              <a:rPr lang="en-US" altLang="zh-CN" b="1" dirty="0"/>
              <a:t>3.3</a:t>
            </a:r>
            <a:r>
              <a:rPr lang="zh-CN" altLang="en-US" b="1" dirty="0"/>
              <a:t>　有穷自动机 </a:t>
            </a:r>
          </a:p>
          <a:p>
            <a:pPr>
              <a:lnSpc>
                <a:spcPct val="150000"/>
              </a:lnSpc>
              <a:defRPr/>
            </a:pPr>
            <a:r>
              <a:rPr lang="en-US" altLang="zh-CN" b="1" dirty="0"/>
              <a:t>3.4</a:t>
            </a:r>
            <a:r>
              <a:rPr lang="zh-CN" altLang="en-US" b="1" dirty="0"/>
              <a:t>　正规式和有穷自动机的等价性</a:t>
            </a:r>
          </a:p>
          <a:p>
            <a:pPr>
              <a:lnSpc>
                <a:spcPct val="150000"/>
              </a:lnSpc>
              <a:defRPr/>
            </a:pPr>
            <a:r>
              <a:rPr lang="en-US" altLang="zh-CN" b="1" dirty="0"/>
              <a:t>3.5</a:t>
            </a:r>
            <a:r>
              <a:rPr lang="zh-CN" altLang="en-US" b="1" dirty="0"/>
              <a:t>　正规文法和有穷自动机间的转换</a:t>
            </a:r>
          </a:p>
          <a:p>
            <a:pPr>
              <a:lnSpc>
                <a:spcPct val="150000"/>
              </a:lnSpc>
              <a:defRPr/>
            </a:pPr>
            <a:r>
              <a:rPr lang="en-US" altLang="zh-CN" b="1" dirty="0"/>
              <a:t>3.6</a:t>
            </a:r>
            <a:r>
              <a:rPr lang="zh-CN" altLang="en-US" b="1" dirty="0"/>
              <a:t>　词法分析程序的自动构造工具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A38DB38-50D6-419C-B6D1-AFA62C7D99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3A857A3-1012-4184-86F6-41658C62E65F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16535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77A57D-CACB-4196-BA11-BFD5D1414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3.2</a:t>
            </a:r>
            <a:r>
              <a:rPr lang="zh-CN" altLang="en-US" dirty="0"/>
              <a:t>　单词的形式化描述工具 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D66AF64-981D-4B1F-89D1-F4B56E9341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2" y="942764"/>
            <a:ext cx="11058415" cy="3071297"/>
          </a:xfrm>
        </p:spPr>
        <p:txBody>
          <a:bodyPr/>
          <a:lstStyle/>
          <a:p>
            <a:r>
              <a:rPr lang="zh-CN" altLang="en-US" sz="2800" dirty="0">
                <a:latin typeface="+mn-ea"/>
                <a:ea typeface="+mn-ea"/>
              </a:rPr>
              <a:t>基于生成观点、计算观点和识别观点，分别形成了</a:t>
            </a:r>
            <a:r>
              <a:rPr lang="zh-CN" altLang="en-US" sz="2800" dirty="0">
                <a:solidFill>
                  <a:srgbClr val="C00000"/>
                </a:solidFill>
                <a:latin typeface="+mn-ea"/>
                <a:ea typeface="+mn-ea"/>
              </a:rPr>
              <a:t>正规文法</a:t>
            </a:r>
            <a:r>
              <a:rPr lang="zh-CN" altLang="en-US" sz="2800" dirty="0">
                <a:latin typeface="+mn-ea"/>
                <a:ea typeface="+mn-ea"/>
              </a:rPr>
              <a:t>、</a:t>
            </a:r>
            <a:r>
              <a:rPr lang="zh-CN" altLang="en-US" sz="2800" dirty="0">
                <a:solidFill>
                  <a:srgbClr val="C00000"/>
                </a:solidFill>
                <a:latin typeface="+mn-ea"/>
                <a:ea typeface="+mn-ea"/>
              </a:rPr>
              <a:t>正规式</a:t>
            </a:r>
            <a:r>
              <a:rPr lang="zh-CN" altLang="en-US" sz="2800" dirty="0">
                <a:latin typeface="+mn-ea"/>
                <a:ea typeface="+mn-ea"/>
              </a:rPr>
              <a:t>和</a:t>
            </a:r>
            <a:r>
              <a:rPr lang="zh-CN" altLang="en-US" sz="2800" dirty="0">
                <a:solidFill>
                  <a:srgbClr val="C00000"/>
                </a:solidFill>
                <a:latin typeface="+mn-ea"/>
                <a:ea typeface="+mn-ea"/>
              </a:rPr>
              <a:t>有穷自动机</a:t>
            </a:r>
            <a:r>
              <a:rPr lang="en-US" altLang="zh-CN" sz="2800" dirty="0">
                <a:latin typeface="+mn-ea"/>
                <a:ea typeface="+mn-ea"/>
              </a:rPr>
              <a:t>3</a:t>
            </a:r>
            <a:r>
              <a:rPr lang="zh-CN" altLang="en-US" sz="2800" dirty="0">
                <a:latin typeface="+mn-ea"/>
                <a:ea typeface="+mn-ea"/>
              </a:rPr>
              <a:t>种用于描述词法的工具。</a:t>
            </a:r>
            <a:endParaRPr lang="en-US" altLang="zh-CN" sz="2800" dirty="0">
              <a:latin typeface="+mn-ea"/>
              <a:ea typeface="+mn-ea"/>
            </a:endParaRPr>
          </a:p>
          <a:p>
            <a:r>
              <a:rPr lang="zh-CN" altLang="en-US" sz="2800" dirty="0">
                <a:solidFill>
                  <a:srgbClr val="C00000"/>
                </a:solidFill>
                <a:latin typeface="+mn-ea"/>
                <a:ea typeface="+mn-ea"/>
              </a:rPr>
              <a:t>正规文法</a:t>
            </a:r>
            <a:r>
              <a:rPr lang="zh-CN" altLang="en-US" sz="2800" dirty="0">
                <a:latin typeface="+mn-ea"/>
                <a:ea typeface="+mn-ea"/>
              </a:rPr>
              <a:t>：设文法</a:t>
            </a:r>
            <a:r>
              <a:rPr lang="en-US" altLang="zh-CN" sz="2800" dirty="0">
                <a:latin typeface="+mn-ea"/>
                <a:ea typeface="+mn-ea"/>
              </a:rPr>
              <a:t>G</a:t>
            </a:r>
            <a:r>
              <a:rPr lang="zh-CN" altLang="en-US" sz="2800" dirty="0">
                <a:latin typeface="+mn-ea"/>
                <a:ea typeface="+mn-ea"/>
              </a:rPr>
              <a:t>＝（</a:t>
            </a:r>
            <a:r>
              <a:rPr lang="en-US" altLang="zh-CN" sz="2800" dirty="0">
                <a:latin typeface="+mn-ea"/>
                <a:ea typeface="+mn-ea"/>
              </a:rPr>
              <a:t>V</a:t>
            </a:r>
            <a:r>
              <a:rPr lang="en-US" altLang="zh-CN" sz="2800" baseline="-25000" dirty="0">
                <a:latin typeface="+mn-ea"/>
                <a:ea typeface="+mn-ea"/>
              </a:rPr>
              <a:t>N</a:t>
            </a:r>
            <a:r>
              <a:rPr lang="zh-CN" altLang="en-US" sz="2800" dirty="0">
                <a:latin typeface="+mn-ea"/>
                <a:ea typeface="+mn-ea"/>
              </a:rPr>
              <a:t>，</a:t>
            </a:r>
            <a:r>
              <a:rPr lang="en-US" altLang="zh-CN" sz="2800" dirty="0">
                <a:latin typeface="+mn-ea"/>
                <a:ea typeface="+mn-ea"/>
              </a:rPr>
              <a:t>V</a:t>
            </a:r>
            <a:r>
              <a:rPr lang="en-US" altLang="zh-CN" sz="2800" baseline="-25000" dirty="0">
                <a:latin typeface="+mn-ea"/>
                <a:ea typeface="+mn-ea"/>
              </a:rPr>
              <a:t>T</a:t>
            </a:r>
            <a:r>
              <a:rPr lang="zh-CN" altLang="en-US" sz="2800" dirty="0">
                <a:latin typeface="+mn-ea"/>
                <a:ea typeface="+mn-ea"/>
              </a:rPr>
              <a:t>，</a:t>
            </a:r>
            <a:r>
              <a:rPr lang="en-US" altLang="zh-CN" sz="2800" dirty="0">
                <a:latin typeface="+mn-ea"/>
                <a:ea typeface="+mn-ea"/>
              </a:rPr>
              <a:t>P</a:t>
            </a:r>
            <a:r>
              <a:rPr lang="zh-CN" altLang="en-US" sz="2800" dirty="0">
                <a:latin typeface="+mn-ea"/>
                <a:ea typeface="+mn-ea"/>
              </a:rPr>
              <a:t>，</a:t>
            </a:r>
            <a:r>
              <a:rPr lang="en-US" altLang="zh-CN" sz="2800" dirty="0">
                <a:latin typeface="+mn-ea"/>
                <a:ea typeface="+mn-ea"/>
              </a:rPr>
              <a:t>S</a:t>
            </a:r>
            <a:r>
              <a:rPr lang="zh-CN" altLang="en-US" sz="2800" dirty="0">
                <a:latin typeface="+mn-ea"/>
                <a:ea typeface="+mn-ea"/>
              </a:rPr>
              <a:t>），如果任意</a:t>
            </a:r>
            <a:r>
              <a:rPr lang="en-US" altLang="zh-CN" sz="2800" dirty="0">
                <a:latin typeface="+mn-ea"/>
                <a:ea typeface="+mn-ea"/>
              </a:rPr>
              <a:t>A→β∈ P</a:t>
            </a:r>
            <a:r>
              <a:rPr lang="zh-CN" altLang="en-US" sz="2800" dirty="0">
                <a:latin typeface="+mn-ea"/>
                <a:ea typeface="+mn-ea"/>
              </a:rPr>
              <a:t>，</a:t>
            </a:r>
            <a:r>
              <a:rPr lang="en-US" altLang="zh-CN" sz="2800" dirty="0">
                <a:latin typeface="+mn-ea"/>
                <a:ea typeface="+mn-ea"/>
              </a:rPr>
              <a:t>A∈ V</a:t>
            </a:r>
            <a:r>
              <a:rPr lang="en-US" altLang="zh-CN" sz="2800" baseline="-25000" dirty="0">
                <a:latin typeface="+mn-ea"/>
                <a:ea typeface="+mn-ea"/>
              </a:rPr>
              <a:t>N</a:t>
            </a:r>
            <a:r>
              <a:rPr lang="en-US" altLang="zh-CN" sz="2800" dirty="0">
                <a:latin typeface="+mn-ea"/>
                <a:ea typeface="+mn-ea"/>
              </a:rPr>
              <a:t> </a:t>
            </a:r>
            <a:r>
              <a:rPr lang="zh-CN" altLang="en-US" sz="2800" dirty="0">
                <a:latin typeface="+mn-ea"/>
                <a:ea typeface="+mn-ea"/>
              </a:rPr>
              <a:t>，且</a:t>
            </a:r>
            <a:r>
              <a:rPr lang="en-US" altLang="zh-CN" sz="2800" dirty="0">
                <a:latin typeface="+mn-ea"/>
                <a:ea typeface="+mn-ea"/>
              </a:rPr>
              <a:t>β</a:t>
            </a:r>
            <a:r>
              <a:rPr lang="zh-CN" altLang="en-US" sz="2800" dirty="0">
                <a:latin typeface="+mn-ea"/>
                <a:ea typeface="+mn-ea"/>
              </a:rPr>
              <a:t>只能是</a:t>
            </a:r>
            <a:r>
              <a:rPr lang="en-US" altLang="zh-CN" sz="2800" dirty="0" err="1">
                <a:latin typeface="+mn-ea"/>
                <a:ea typeface="+mn-ea"/>
              </a:rPr>
              <a:t>aB</a:t>
            </a:r>
            <a:r>
              <a:rPr lang="zh-CN" altLang="en-US" sz="2800" dirty="0">
                <a:latin typeface="+mn-ea"/>
                <a:ea typeface="+mn-ea"/>
              </a:rPr>
              <a:t>或</a:t>
            </a:r>
            <a:r>
              <a:rPr lang="en-US" altLang="zh-CN" sz="2800" dirty="0">
                <a:latin typeface="+mn-ea"/>
                <a:ea typeface="+mn-ea"/>
              </a:rPr>
              <a:t>a</a:t>
            </a:r>
            <a:r>
              <a:rPr lang="zh-CN" altLang="en-US" sz="2800" dirty="0">
                <a:latin typeface="+mn-ea"/>
                <a:ea typeface="+mn-ea"/>
              </a:rPr>
              <a:t>或</a:t>
            </a:r>
            <a:r>
              <a:rPr lang="en-US" altLang="zh-CN" sz="2800" dirty="0">
                <a:latin typeface="+mn-ea"/>
                <a:ea typeface="+mn-ea"/>
                <a:cs typeface="Times New Roman" panose="02020603050405020304" pitchFamily="18" charset="0"/>
              </a:rPr>
              <a:t>Ɛ,</a:t>
            </a:r>
            <a:r>
              <a:rPr lang="zh-CN" altLang="en-US" sz="2800" dirty="0">
                <a:latin typeface="+mn-ea"/>
                <a:ea typeface="+mn-ea"/>
                <a:cs typeface="Times New Roman" panose="02020603050405020304" pitchFamily="18" charset="0"/>
              </a:rPr>
              <a:t> </a:t>
            </a:r>
            <a:r>
              <a:rPr lang="zh-CN" altLang="en-US" sz="2800" dirty="0">
                <a:latin typeface="+mn-ea"/>
                <a:ea typeface="+mn-ea"/>
              </a:rPr>
              <a:t>则称文法</a:t>
            </a:r>
            <a:r>
              <a:rPr lang="en-US" altLang="zh-CN" sz="2800" dirty="0">
                <a:latin typeface="+mn-ea"/>
                <a:ea typeface="+mn-ea"/>
              </a:rPr>
              <a:t>G</a:t>
            </a:r>
            <a:r>
              <a:rPr lang="zh-CN" altLang="en-US" sz="2800" dirty="0">
                <a:latin typeface="+mn-ea"/>
                <a:ea typeface="+mn-ea"/>
              </a:rPr>
              <a:t>属于</a:t>
            </a:r>
            <a:r>
              <a:rPr lang="zh-CN" altLang="en-US" sz="2800" dirty="0">
                <a:solidFill>
                  <a:srgbClr val="C00000"/>
                </a:solidFill>
                <a:latin typeface="+mn-ea"/>
                <a:ea typeface="+mn-ea"/>
              </a:rPr>
              <a:t>右线性</a:t>
            </a:r>
            <a:r>
              <a:rPr lang="en-US" altLang="zh-CN" sz="2800" dirty="0">
                <a:solidFill>
                  <a:srgbClr val="C00000"/>
                </a:solidFill>
                <a:latin typeface="+mn-ea"/>
                <a:ea typeface="+mn-ea"/>
              </a:rPr>
              <a:t>3</a:t>
            </a:r>
            <a:r>
              <a:rPr lang="zh-CN" altLang="en-US" sz="2800" dirty="0">
                <a:solidFill>
                  <a:srgbClr val="C00000"/>
                </a:solidFill>
                <a:latin typeface="+mn-ea"/>
                <a:ea typeface="+mn-ea"/>
              </a:rPr>
              <a:t>型文法</a:t>
            </a:r>
            <a:r>
              <a:rPr lang="zh-CN" altLang="en-US" sz="2800" dirty="0">
                <a:latin typeface="+mn-ea"/>
                <a:ea typeface="+mn-ea"/>
              </a:rPr>
              <a:t>。</a:t>
            </a:r>
            <a:endParaRPr lang="en-US" altLang="zh-CN" sz="2800" dirty="0">
              <a:latin typeface="+mn-ea"/>
              <a:ea typeface="+mn-ea"/>
            </a:endParaRPr>
          </a:p>
          <a:p>
            <a:r>
              <a:rPr lang="en-US" altLang="zh-CN" sz="2800" dirty="0">
                <a:latin typeface="+mn-ea"/>
                <a:ea typeface="+mn-ea"/>
              </a:rPr>
              <a:t>[</a:t>
            </a:r>
            <a:r>
              <a:rPr lang="zh-CN" altLang="en-US" sz="2800" dirty="0">
                <a:latin typeface="+mn-ea"/>
                <a:ea typeface="+mn-ea"/>
              </a:rPr>
              <a:t>例</a:t>
            </a:r>
            <a:r>
              <a:rPr lang="en-US" altLang="zh-CN" sz="2800" dirty="0">
                <a:latin typeface="+mn-ea"/>
                <a:ea typeface="+mn-ea"/>
              </a:rPr>
              <a:t>] </a:t>
            </a:r>
            <a:r>
              <a:rPr lang="zh-CN" altLang="en-US" sz="2800" dirty="0">
                <a:latin typeface="+mn-ea"/>
                <a:ea typeface="+mn-ea"/>
              </a:rPr>
              <a:t>标识符的正规文法：</a:t>
            </a:r>
            <a:endParaRPr lang="en-US" altLang="zh-CN" sz="2800" dirty="0">
              <a:latin typeface="+mn-ea"/>
              <a:ea typeface="+mn-ea"/>
            </a:endParaRPr>
          </a:p>
          <a:p>
            <a:pPr marL="0" indent="0">
              <a:buNone/>
            </a:pPr>
            <a:endParaRPr lang="en-US" altLang="zh-CN" sz="2800" dirty="0">
              <a:latin typeface="+mn-ea"/>
              <a:ea typeface="+mn-ea"/>
            </a:endParaRPr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CEA0435-B3D3-4891-A90E-8D73696EFE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3A857A3-1012-4184-86F6-41658C62E65F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Rectangle 1052">
            <a:extLst>
              <a:ext uri="{FF2B5EF4-FFF2-40B4-BE49-F238E27FC236}">
                <a16:creationId xmlns:a16="http://schemas.microsoft.com/office/drawing/2014/main" id="{B619A8EF-AA76-4742-94DD-D09EAB352A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0896" y="4014061"/>
            <a:ext cx="10197884" cy="23622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1" hangingPunct="1"/>
            <a:endParaRPr lang="en-CA" altLang="zh-CN" sz="2400" dirty="0">
              <a:latin typeface="+mn-ea"/>
            </a:endParaRPr>
          </a:p>
        </p:txBody>
      </p:sp>
      <p:grpSp>
        <p:nvGrpSpPr>
          <p:cNvPr id="6" name="Group 1051">
            <a:extLst>
              <a:ext uri="{FF2B5EF4-FFF2-40B4-BE49-F238E27FC236}">
                <a16:creationId xmlns:a16="http://schemas.microsoft.com/office/drawing/2014/main" id="{14334A60-4CED-476F-A4D4-AAFE5B46F038}"/>
              </a:ext>
            </a:extLst>
          </p:cNvPr>
          <p:cNvGrpSpPr>
            <a:grpSpLocks/>
          </p:cNvGrpSpPr>
          <p:nvPr/>
        </p:nvGrpSpPr>
        <p:grpSpPr bwMode="auto">
          <a:xfrm>
            <a:off x="3611105" y="4242661"/>
            <a:ext cx="4015353" cy="1295400"/>
            <a:chOff x="-2" y="-2"/>
            <a:chExt cx="1998" cy="580"/>
          </a:xfrm>
        </p:grpSpPr>
        <p:grpSp>
          <p:nvGrpSpPr>
            <p:cNvPr id="7" name="Group 1049">
              <a:extLst>
                <a:ext uri="{FF2B5EF4-FFF2-40B4-BE49-F238E27FC236}">
                  <a16:creationId xmlns:a16="http://schemas.microsoft.com/office/drawing/2014/main" id="{2A2180E9-30E1-4057-8BD0-9B7A99050F3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0"/>
              <a:ext cx="1994" cy="576"/>
              <a:chOff x="0" y="0"/>
              <a:chExt cx="1994" cy="576"/>
            </a:xfrm>
          </p:grpSpPr>
          <p:sp>
            <p:nvSpPr>
              <p:cNvPr id="9" name="Rectangle 1047">
                <a:extLst>
                  <a:ext uri="{FF2B5EF4-FFF2-40B4-BE49-F238E27FC236}">
                    <a16:creationId xmlns:a16="http://schemas.microsoft.com/office/drawing/2014/main" id="{D61DB6A6-6815-43E4-8F73-A1481A704A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" y="0"/>
                <a:ext cx="1908" cy="57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algn="just" eaLnBrk="1" hangingPunct="1"/>
                <a:r>
                  <a:rPr lang="en-US" altLang="zh-CN" sz="2400" dirty="0">
                    <a:latin typeface="+mn-ea"/>
                  </a:rPr>
                  <a:t>G[T]</a:t>
                </a:r>
                <a:r>
                  <a:rPr lang="zh-CN" altLang="en-US" sz="2400" dirty="0">
                    <a:latin typeface="+mn-ea"/>
                  </a:rPr>
                  <a:t>：</a:t>
                </a:r>
              </a:p>
              <a:p>
                <a:pPr algn="just"/>
                <a:r>
                  <a:rPr lang="en-US" altLang="zh-CN" sz="2400" dirty="0">
                    <a:latin typeface="+mn-ea"/>
                  </a:rPr>
                  <a:t>T→ </a:t>
                </a:r>
                <a:r>
                  <a:rPr lang="en-US" altLang="zh-CN" sz="2400" dirty="0" err="1">
                    <a:latin typeface="+mn-ea"/>
                  </a:rPr>
                  <a:t>c︱c</a:t>
                </a:r>
                <a:r>
                  <a:rPr lang="en-US" altLang="zh-CN" sz="2400" dirty="0">
                    <a:latin typeface="+mn-ea"/>
                  </a:rPr>
                  <a:t> S</a:t>
                </a:r>
              </a:p>
              <a:p>
                <a:pPr algn="just"/>
                <a:r>
                  <a:rPr lang="en-US" altLang="zh-CN" sz="2400" dirty="0">
                    <a:latin typeface="+mn-ea"/>
                  </a:rPr>
                  <a:t>S→ </a:t>
                </a:r>
                <a:r>
                  <a:rPr lang="en-US" altLang="zh-CN" sz="2400" dirty="0" err="1">
                    <a:latin typeface="+mn-ea"/>
                  </a:rPr>
                  <a:t>c︱d</a:t>
                </a:r>
                <a:r>
                  <a:rPr lang="en-US" altLang="zh-CN" sz="2400" dirty="0">
                    <a:latin typeface="+mn-ea"/>
                  </a:rPr>
                  <a:t> ︱</a:t>
                </a:r>
                <a:r>
                  <a:rPr lang="en-US" altLang="zh-CN" sz="2400" dirty="0" err="1">
                    <a:latin typeface="+mn-ea"/>
                  </a:rPr>
                  <a:t>cS︱dS</a:t>
                </a:r>
                <a:endParaRPr lang="en-US" altLang="zh-CN" sz="2400" dirty="0">
                  <a:latin typeface="+mn-ea"/>
                </a:endParaRPr>
              </a:p>
            </p:txBody>
          </p:sp>
          <p:sp>
            <p:nvSpPr>
              <p:cNvPr id="10" name="Rectangle 1048">
                <a:extLst>
                  <a:ext uri="{FF2B5EF4-FFF2-40B4-BE49-F238E27FC236}">
                    <a16:creationId xmlns:a16="http://schemas.microsoft.com/office/drawing/2014/main" id="{C56BA6FE-D5E5-4816-B75E-11B7169BBF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0"/>
                <a:ext cx="1994" cy="576"/>
              </a:xfrm>
              <a:prstGeom prst="rect">
                <a:avLst/>
              </a:prstGeom>
              <a:noFill/>
              <a:ln w="7">
                <a:noFill/>
                <a:miter lim="800000"/>
                <a:headEnd/>
                <a:tailEnd/>
              </a:ln>
            </p:spPr>
            <p:txBody>
              <a:bodyPr wrap="none"/>
              <a:lstStyle/>
              <a:p>
                <a:pPr eaLnBrk="1" hangingPunct="1"/>
                <a:endParaRPr lang="en-CA" altLang="zh-CN" sz="2400">
                  <a:latin typeface="+mn-ea"/>
                </a:endParaRPr>
              </a:p>
            </p:txBody>
          </p:sp>
        </p:grpSp>
        <p:sp>
          <p:nvSpPr>
            <p:cNvPr id="8" name="Rectangle 1050">
              <a:extLst>
                <a:ext uri="{FF2B5EF4-FFF2-40B4-BE49-F238E27FC236}">
                  <a16:creationId xmlns:a16="http://schemas.microsoft.com/office/drawing/2014/main" id="{FA1F7B0A-8EE2-42EF-A6FA-DF96FE4016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" y="-2"/>
              <a:ext cx="1998" cy="58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</p:spPr>
          <p:txBody>
            <a:bodyPr wrap="none"/>
            <a:lstStyle/>
            <a:p>
              <a:pPr eaLnBrk="1" hangingPunct="1"/>
              <a:endParaRPr lang="en-CA" altLang="zh-CN" sz="2400">
                <a:latin typeface="+mn-ea"/>
              </a:endParaRPr>
            </a:p>
          </p:txBody>
        </p:sp>
      </p:grpSp>
      <p:sp>
        <p:nvSpPr>
          <p:cNvPr id="11" name="Text Box 1053">
            <a:extLst>
              <a:ext uri="{FF2B5EF4-FFF2-40B4-BE49-F238E27FC236}">
                <a16:creationId xmlns:a16="http://schemas.microsoft.com/office/drawing/2014/main" id="{731A65E1-8761-4BB2-A3A7-F864634235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92458" y="5538061"/>
            <a:ext cx="66294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endParaRPr lang="en-US" altLang="zh-CN" sz="2400">
              <a:latin typeface="+mn-ea"/>
            </a:endParaRPr>
          </a:p>
        </p:txBody>
      </p:sp>
      <p:sp>
        <p:nvSpPr>
          <p:cNvPr id="12" name="Text Box 1054">
            <a:extLst>
              <a:ext uri="{FF2B5EF4-FFF2-40B4-BE49-F238E27FC236}">
                <a16:creationId xmlns:a16="http://schemas.microsoft.com/office/drawing/2014/main" id="{A4F94426-BBE0-4AED-9F7C-E2F1D24576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38944" y="5768893"/>
            <a:ext cx="7413355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altLang="zh-CN" sz="2400" dirty="0">
                <a:latin typeface="+mn-ea"/>
              </a:rPr>
              <a:t>T </a:t>
            </a:r>
            <a:r>
              <a:rPr lang="zh-CN" altLang="en-US" sz="2400" dirty="0">
                <a:latin typeface="+mn-ea"/>
              </a:rPr>
              <a:t>：标识符 </a:t>
            </a:r>
            <a:r>
              <a:rPr lang="en-US" altLang="zh-CN" sz="2400" dirty="0">
                <a:latin typeface="+mn-ea"/>
              </a:rPr>
              <a:t>S</a:t>
            </a:r>
            <a:r>
              <a:rPr lang="zh-CN" altLang="en-US" sz="2400" dirty="0">
                <a:latin typeface="+mn-ea"/>
              </a:rPr>
              <a:t>：字母数字串 </a:t>
            </a:r>
            <a:r>
              <a:rPr lang="en-US" altLang="zh-CN" sz="2400" dirty="0">
                <a:latin typeface="+mn-ea"/>
              </a:rPr>
              <a:t>c</a:t>
            </a:r>
            <a:r>
              <a:rPr lang="zh-CN" altLang="en-US" sz="2400" dirty="0">
                <a:latin typeface="+mn-ea"/>
              </a:rPr>
              <a:t>：字母 </a:t>
            </a:r>
            <a:r>
              <a:rPr lang="en-US" altLang="zh-CN" sz="2400" dirty="0">
                <a:latin typeface="+mn-ea"/>
              </a:rPr>
              <a:t>d: </a:t>
            </a:r>
            <a:r>
              <a:rPr lang="zh-CN" altLang="en-US" sz="2400" dirty="0">
                <a:latin typeface="+mn-ea"/>
              </a:rPr>
              <a:t>数字</a:t>
            </a:r>
          </a:p>
        </p:txBody>
      </p:sp>
    </p:spTree>
    <p:extLst>
      <p:ext uri="{BB962C8B-B14F-4D97-AF65-F5344CB8AC3E}">
        <p14:creationId xmlns:p14="http://schemas.microsoft.com/office/powerpoint/2010/main" val="16084202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3E6906-CF17-4F64-BA1F-7FFEBD6AE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3.2</a:t>
            </a:r>
            <a:r>
              <a:rPr lang="zh-CN" altLang="en-US" dirty="0"/>
              <a:t>　单词的形式化描述工具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3EF50D4-A80B-48E1-B2DB-8FADB7B6288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87822" y="942764"/>
                <a:ext cx="11275392" cy="5637024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zh-CN" altLang="en-US" sz="3200" dirty="0">
                    <a:latin typeface="+mn-ea"/>
                    <a:ea typeface="+mn-ea"/>
                  </a:rPr>
                  <a:t>正规式</a:t>
                </a:r>
                <a:r>
                  <a:rPr lang="en-US" altLang="zh-CN" sz="3200" dirty="0">
                    <a:latin typeface="+mn-ea"/>
                    <a:ea typeface="+mn-ea"/>
                  </a:rPr>
                  <a:t>(</a:t>
                </a:r>
                <a:r>
                  <a:rPr lang="zh-CN" altLang="en-US" sz="3200" dirty="0">
                    <a:latin typeface="+mn-ea"/>
                    <a:ea typeface="+mn-ea"/>
                  </a:rPr>
                  <a:t>正则表达式</a:t>
                </a:r>
                <a:r>
                  <a:rPr lang="en-US" altLang="zh-CN" sz="3200" dirty="0">
                    <a:latin typeface="+mn-ea"/>
                    <a:ea typeface="+mn-ea"/>
                  </a:rPr>
                  <a:t>),</a:t>
                </a:r>
                <a:r>
                  <a:rPr lang="zh-CN" altLang="en-US" sz="3200" dirty="0">
                    <a:latin typeface="+mn-ea"/>
                    <a:ea typeface="+mn-ea"/>
                  </a:rPr>
                  <a:t>及其表达的语言</a:t>
                </a:r>
                <a:r>
                  <a:rPr lang="en-US" altLang="zh-CN" sz="3200" dirty="0">
                    <a:latin typeface="+mn-ea"/>
                    <a:ea typeface="+mn-ea"/>
                  </a:rPr>
                  <a:t>(</a:t>
                </a:r>
                <a:r>
                  <a:rPr lang="zh-CN" altLang="en-US" sz="3200" dirty="0">
                    <a:latin typeface="+mn-ea"/>
                    <a:ea typeface="+mn-ea"/>
                  </a:rPr>
                  <a:t>正规集</a:t>
                </a:r>
                <a:r>
                  <a:rPr lang="en-US" altLang="zh-CN" sz="3200" dirty="0">
                    <a:latin typeface="+mn-ea"/>
                    <a:ea typeface="+mn-ea"/>
                  </a:rPr>
                  <a:t>)</a:t>
                </a:r>
              </a:p>
              <a:p>
                <a:pPr lvl="1"/>
                <a:r>
                  <a:rPr lang="zh-CN" altLang="en-US" sz="2600" dirty="0">
                    <a:solidFill>
                      <a:schemeClr val="tx1"/>
                    </a:solidFill>
                    <a:latin typeface="+mn-ea"/>
                    <a:ea typeface="+mn-ea"/>
                  </a:rPr>
                  <a:t>对给定的字母表</a:t>
                </a:r>
                <a:r>
                  <a:rPr lang="en-US" altLang="zh-CN" sz="2600" dirty="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Arial" panose="020B0604020202020204" pitchFamily="34" charset="0"/>
                  </a:rPr>
                  <a:t>∑</a:t>
                </a:r>
                <a:endParaRPr lang="en-US" altLang="zh-CN" sz="2600" dirty="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sz="2600" b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</a:rPr>
                      <m:t> </m:t>
                    </m:r>
                    <m:r>
                      <a:rPr lang="zh-CN" altLang="en-US" sz="2600" b="0" i="1" dirty="0" smtClean="0">
                        <a:solidFill>
                          <a:srgbClr val="0066FF"/>
                        </a:solidFill>
                        <a:latin typeface="Cambria Math" panose="02040503050406030204" pitchFamily="18" charset="0"/>
                        <a:ea typeface="+mn-ea"/>
                      </a:rPr>
                      <m:t>𝜀</m:t>
                    </m:r>
                  </m:oMath>
                </a14:m>
                <a:r>
                  <a:rPr lang="zh-CN" altLang="en-US" sz="2600" dirty="0">
                    <a:solidFill>
                      <a:schemeClr val="tx1"/>
                    </a:solidFill>
                    <a:latin typeface="+mn-ea"/>
                    <a:ea typeface="+mn-ea"/>
                  </a:rPr>
                  <a:t>和</a:t>
                </a:r>
                <a14:m>
                  <m:oMath xmlns:m="http://schemas.openxmlformats.org/officeDocument/2006/math">
                    <m:r>
                      <a:rPr lang="zh-CN" altLang="en-US" sz="2600" b="0" i="1" smtClean="0">
                        <a:solidFill>
                          <a:srgbClr val="0066FF"/>
                        </a:solidFill>
                        <a:latin typeface="Cambria Math" panose="02040503050406030204" pitchFamily="18" charset="0"/>
                        <a:ea typeface="+mn-ea"/>
                      </a:rPr>
                      <m:t>𝜙</m:t>
                    </m:r>
                  </m:oMath>
                </a14:m>
                <a:r>
                  <a:rPr lang="zh-CN" altLang="en-US" sz="2600" dirty="0">
                    <a:solidFill>
                      <a:schemeClr val="tx1"/>
                    </a:solidFill>
                    <a:latin typeface="+mn-ea"/>
                    <a:ea typeface="+mn-ea"/>
                  </a:rPr>
                  <a:t>都是正规式，其正规集分别是</a:t>
                </a:r>
                <a:r>
                  <a:rPr lang="en-US" altLang="zh-CN" sz="2600" dirty="0">
                    <a:solidFill>
                      <a:srgbClr val="0066FF"/>
                    </a:solidFill>
                    <a:latin typeface="+mn-ea"/>
                    <a:ea typeface="+mn-ea"/>
                  </a:rPr>
                  <a:t>{ε}</a:t>
                </a:r>
                <a:r>
                  <a:rPr lang="zh-CN" altLang="en-US" sz="2600" dirty="0">
                    <a:solidFill>
                      <a:schemeClr val="tx1"/>
                    </a:solidFill>
                    <a:latin typeface="+mn-ea"/>
                    <a:ea typeface="+mn-ea"/>
                  </a:rPr>
                  <a:t>和</a:t>
                </a:r>
                <a14:m>
                  <m:oMath xmlns:m="http://schemas.openxmlformats.org/officeDocument/2006/math">
                    <m:r>
                      <a:rPr lang="zh-CN" altLang="en-US" sz="2600" b="0" i="1" smtClean="0">
                        <a:solidFill>
                          <a:srgbClr val="0066FF"/>
                        </a:solidFill>
                        <a:latin typeface="Cambria Math" panose="02040503050406030204" pitchFamily="18" charset="0"/>
                        <a:ea typeface="+mn-ea"/>
                      </a:rPr>
                      <m:t>𝜙</m:t>
                    </m:r>
                  </m:oMath>
                </a14:m>
                <a:endParaRPr lang="en-US" altLang="zh-CN" sz="2600" i="1" dirty="0">
                  <a:solidFill>
                    <a:schemeClr val="tx1"/>
                  </a:solidFill>
                  <a:latin typeface="+mn-ea"/>
                  <a:ea typeface="+mn-ea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sz="26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Arial" panose="020B0604020202020204" pitchFamily="34" charset="0"/>
                      </a:rPr>
                      <m:t>∀</m:t>
                    </m:r>
                    <m:r>
                      <a:rPr lang="en-US" altLang="zh-CN" sz="26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Arial" panose="020B0604020202020204" pitchFamily="34" charset="0"/>
                      </a:rPr>
                      <m:t>𝑎</m:t>
                    </m:r>
                    <m:r>
                      <a:rPr lang="en-US" altLang="zh-CN" sz="26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Arial" panose="020B0604020202020204" pitchFamily="34" charset="0"/>
                      </a:rPr>
                      <m:t>∈</m:t>
                    </m:r>
                    <m:r>
                      <m:rPr>
                        <m:nor/>
                      </m:rPr>
                      <a:rPr lang="zh-CN" altLang="en-US" sz="2600" dirty="0">
                        <a:solidFill>
                          <a:schemeClr val="tx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Arial" panose="020B0604020202020204" pitchFamily="34" charset="0"/>
                      </a:rPr>
                      <m:t>∑</m:t>
                    </m:r>
                  </m:oMath>
                </a14:m>
                <a:r>
                  <a:rPr lang="zh-CN" altLang="en-US" sz="2600" dirty="0">
                    <a:solidFill>
                      <a:schemeClr val="tx1"/>
                    </a:solidFill>
                    <a:latin typeface="+mn-ea"/>
                    <a:ea typeface="+mn-ea"/>
                  </a:rPr>
                  <a:t>，</a:t>
                </a:r>
                <a:r>
                  <a:rPr lang="en-US" altLang="zh-CN" sz="2600" dirty="0">
                    <a:solidFill>
                      <a:schemeClr val="tx1"/>
                    </a:solidFill>
                    <a:ea typeface="宋体" panose="02010600030101010101" pitchFamily="2" charset="-122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600" smtClean="0">
                        <a:solidFill>
                          <a:srgbClr val="0066FF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Arial" panose="020B0604020202020204" pitchFamily="34" charset="0"/>
                      </a:rPr>
                      <m:t>𝑎</m:t>
                    </m:r>
                  </m:oMath>
                </a14:m>
                <a:r>
                  <a:rPr lang="zh-CN" altLang="en-US" sz="2600" dirty="0">
                    <a:solidFill>
                      <a:schemeClr val="tx1"/>
                    </a:solidFill>
                    <a:latin typeface="+mn-ea"/>
                    <a:ea typeface="+mn-ea"/>
                  </a:rPr>
                  <a:t>是</a:t>
                </a:r>
                <a:r>
                  <a:rPr lang="zh-CN" altLang="en-US" sz="2600" dirty="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Arial" panose="020B0604020202020204" pitchFamily="34" charset="0"/>
                  </a:rPr>
                  <a:t>∑</a:t>
                </a:r>
                <a:r>
                  <a:rPr lang="zh-CN" altLang="en-US" sz="2600" dirty="0">
                    <a:solidFill>
                      <a:schemeClr val="tx1"/>
                    </a:solidFill>
                    <a:latin typeface="+mn-ea"/>
                    <a:ea typeface="+mn-ea"/>
                  </a:rPr>
                  <a:t>上的正规式，其正规则集为</a:t>
                </a:r>
                <a:r>
                  <a:rPr lang="zh-CN" altLang="en-US" sz="2600" dirty="0">
                    <a:solidFill>
                      <a:srgbClr val="0066FF"/>
                    </a:solidFill>
                    <a:latin typeface="+mn-ea"/>
                    <a:ea typeface="+mn-ea"/>
                  </a:rPr>
                  <a:t> </a:t>
                </a:r>
                <a:r>
                  <a:rPr lang="en-US" altLang="zh-CN" sz="2600" dirty="0">
                    <a:solidFill>
                      <a:srgbClr val="0066FF"/>
                    </a:solidFill>
                    <a:latin typeface="+mn-ea"/>
                    <a:ea typeface="+mn-ea"/>
                  </a:rPr>
                  <a:t>{a}</a:t>
                </a:r>
              </a:p>
              <a:p>
                <a:pPr lvl="1"/>
                <a:r>
                  <a:rPr lang="zh-CN" altLang="en-US" sz="2600" dirty="0">
                    <a:solidFill>
                      <a:schemeClr val="tx1"/>
                    </a:solidFill>
                    <a:latin typeface="+mn-ea"/>
                    <a:ea typeface="+mn-ea"/>
                  </a:rPr>
                  <a:t>如果</a:t>
                </a:r>
                <a:r>
                  <a:rPr lang="en-US" altLang="zh-CN" sz="2600" dirty="0">
                    <a:solidFill>
                      <a:srgbClr val="0066FF"/>
                    </a:solidFill>
                    <a:latin typeface="+mn-ea"/>
                    <a:ea typeface="+mn-ea"/>
                    <a:cs typeface="Arial" panose="020B0604020202020204" pitchFamily="34" charset="0"/>
                  </a:rPr>
                  <a:t>r</a:t>
                </a:r>
                <a:r>
                  <a:rPr lang="zh-CN" altLang="en-US" sz="2600" dirty="0">
                    <a:solidFill>
                      <a:schemeClr val="tx1"/>
                    </a:solidFill>
                    <a:latin typeface="+mn-ea"/>
                    <a:ea typeface="+mn-ea"/>
                  </a:rPr>
                  <a:t>和</a:t>
                </a:r>
                <a:r>
                  <a:rPr lang="en-US" altLang="zh-CN" sz="2600" dirty="0">
                    <a:solidFill>
                      <a:srgbClr val="0066FF"/>
                    </a:solidFill>
                    <a:latin typeface="+mn-ea"/>
                    <a:ea typeface="+mn-ea"/>
                  </a:rPr>
                  <a:t>s</a:t>
                </a:r>
                <a:r>
                  <a:rPr lang="zh-CN" altLang="en-US" sz="2600" dirty="0">
                    <a:solidFill>
                      <a:schemeClr val="tx1"/>
                    </a:solidFill>
                    <a:latin typeface="+mn-ea"/>
                    <a:ea typeface="+mn-ea"/>
                  </a:rPr>
                  <a:t>都是</a:t>
                </a:r>
                <a:r>
                  <a:rPr lang="zh-CN" altLang="en-US" sz="2600" dirty="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Arial" panose="020B0604020202020204" pitchFamily="34" charset="0"/>
                  </a:rPr>
                  <a:t>∑</a:t>
                </a:r>
                <a:r>
                  <a:rPr lang="zh-CN" altLang="en-US" sz="2600" dirty="0">
                    <a:solidFill>
                      <a:schemeClr val="tx1"/>
                    </a:solidFill>
                    <a:latin typeface="+mn-ea"/>
                    <a:ea typeface="+mn-ea"/>
                  </a:rPr>
                  <a:t>上的正规式，则（</a:t>
                </a:r>
                <a:r>
                  <a:rPr lang="zh-CN" altLang="en-US" sz="2600" dirty="0">
                    <a:latin typeface="+mn-ea"/>
                    <a:ea typeface="+mn-ea"/>
                  </a:rPr>
                  <a:t>算符优先级由高到低 ：*，</a:t>
                </a:r>
                <a:r>
                  <a:rPr lang="en-US" altLang="zh-CN" sz="2600" dirty="0">
                    <a:latin typeface="+mn-ea"/>
                    <a:ea typeface="+mn-ea"/>
                  </a:rPr>
                  <a:t>·</a:t>
                </a:r>
                <a:r>
                  <a:rPr lang="zh-CN" altLang="en-US" sz="2600" dirty="0">
                    <a:latin typeface="+mn-ea"/>
                    <a:ea typeface="+mn-ea"/>
                  </a:rPr>
                  <a:t>，</a:t>
                </a:r>
                <a:r>
                  <a:rPr lang="en-US" altLang="zh-CN" sz="2600" dirty="0">
                    <a:latin typeface="+mn-ea"/>
                    <a:ea typeface="+mn-ea"/>
                  </a:rPr>
                  <a:t>|</a:t>
                </a:r>
                <a:r>
                  <a:rPr lang="zh-CN" altLang="en-US" sz="2600" dirty="0">
                    <a:solidFill>
                      <a:schemeClr val="tx1"/>
                    </a:solidFill>
                    <a:latin typeface="+mn-ea"/>
                    <a:ea typeface="+mn-ea"/>
                  </a:rPr>
                  <a:t>）</a:t>
                </a:r>
                <a:endParaRPr lang="en-US" altLang="zh-CN" sz="2600" dirty="0">
                  <a:solidFill>
                    <a:schemeClr val="tx1"/>
                  </a:solidFill>
                  <a:latin typeface="+mn-ea"/>
                  <a:ea typeface="+mn-ea"/>
                </a:endParaRPr>
              </a:p>
              <a:p>
                <a:pPr lvl="2" algn="l">
                  <a:lnSpc>
                    <a:spcPct val="110000"/>
                  </a:lnSpc>
                  <a:spcBef>
                    <a:spcPct val="20000"/>
                  </a:spcBef>
                </a:pPr>
                <a:r>
                  <a:rPr lang="zh-CN" altLang="en-US" sz="2600" dirty="0">
                    <a:solidFill>
                      <a:schemeClr val="tx1"/>
                    </a:solidFill>
                    <a:latin typeface="+mn-ea"/>
                    <a:ea typeface="+mn-ea"/>
                  </a:rPr>
                  <a:t> </a:t>
                </a:r>
                <a:r>
                  <a:rPr lang="en-US" altLang="zh-CN" sz="2600" dirty="0">
                    <a:solidFill>
                      <a:srgbClr val="0066FF"/>
                    </a:solidFill>
                    <a:latin typeface="+mn-ea"/>
                    <a:ea typeface="+mn-ea"/>
                  </a:rPr>
                  <a:t>(r)</a:t>
                </a:r>
                <a:r>
                  <a:rPr lang="zh-CN" altLang="en-US" sz="2600" dirty="0">
                    <a:solidFill>
                      <a:schemeClr val="tx1"/>
                    </a:solidFill>
                    <a:latin typeface="+mn-ea"/>
                    <a:ea typeface="+mn-ea"/>
                  </a:rPr>
                  <a:t>是正规式，它表示的正规集为</a:t>
                </a:r>
                <a:r>
                  <a:rPr lang="en-US" altLang="zh-CN" sz="2600" dirty="0">
                    <a:solidFill>
                      <a:srgbClr val="0066FF"/>
                    </a:solidFill>
                    <a:latin typeface="+mn-ea"/>
                    <a:ea typeface="+mn-ea"/>
                  </a:rPr>
                  <a:t>L(r)</a:t>
                </a:r>
              </a:p>
              <a:p>
                <a:pPr lvl="2" algn="l">
                  <a:lnSpc>
                    <a:spcPct val="110000"/>
                  </a:lnSpc>
                  <a:spcBef>
                    <a:spcPct val="20000"/>
                  </a:spcBef>
                </a:pPr>
                <a:r>
                  <a:rPr lang="en-US" altLang="zh-CN" sz="2600" i="1" dirty="0">
                    <a:solidFill>
                      <a:schemeClr val="tx1"/>
                    </a:solidFill>
                    <a:latin typeface="+mn-ea"/>
                    <a:ea typeface="+mn-ea"/>
                  </a:rPr>
                  <a:t> </a:t>
                </a:r>
                <a:r>
                  <a:rPr lang="en-US" altLang="zh-CN" sz="2600" dirty="0" err="1">
                    <a:solidFill>
                      <a:srgbClr val="0066FF"/>
                    </a:solidFill>
                    <a:latin typeface="+mn-ea"/>
                    <a:ea typeface="+mn-ea"/>
                  </a:rPr>
                  <a:t>r︱s</a:t>
                </a:r>
                <a:r>
                  <a:rPr lang="zh-CN" altLang="en-US" sz="2600" dirty="0">
                    <a:solidFill>
                      <a:schemeClr val="tx1"/>
                    </a:solidFill>
                    <a:latin typeface="+mn-ea"/>
                    <a:ea typeface="+mn-ea"/>
                  </a:rPr>
                  <a:t>是正规式，它表示的正规集为</a:t>
                </a:r>
                <a:r>
                  <a:rPr lang="en-US" altLang="zh-CN" sz="2600" dirty="0">
                    <a:solidFill>
                      <a:srgbClr val="0066FF"/>
                    </a:solidFill>
                    <a:latin typeface="+mn-ea"/>
                    <a:ea typeface="+mn-ea"/>
                  </a:rPr>
                  <a:t>L(r)∪L(</a:t>
                </a:r>
                <a:r>
                  <a:rPr lang="en-US" altLang="zh-CN" sz="2600" i="1" dirty="0">
                    <a:solidFill>
                      <a:srgbClr val="0066FF"/>
                    </a:solidFill>
                    <a:latin typeface="+mn-ea"/>
                    <a:ea typeface="+mn-ea"/>
                  </a:rPr>
                  <a:t>s</a:t>
                </a:r>
                <a:r>
                  <a:rPr lang="en-US" altLang="zh-CN" sz="2600" dirty="0">
                    <a:solidFill>
                      <a:srgbClr val="0066FF"/>
                    </a:solidFill>
                    <a:latin typeface="+mn-ea"/>
                    <a:ea typeface="+mn-ea"/>
                  </a:rPr>
                  <a:t>)</a:t>
                </a:r>
                <a:endParaRPr lang="en-US" altLang="zh-CN" sz="2600" baseline="-30000" dirty="0">
                  <a:solidFill>
                    <a:srgbClr val="0066FF"/>
                  </a:solidFill>
                  <a:latin typeface="+mn-ea"/>
                  <a:ea typeface="+mn-ea"/>
                </a:endParaRPr>
              </a:p>
              <a:p>
                <a:pPr lvl="2" algn="l">
                  <a:lnSpc>
                    <a:spcPct val="110000"/>
                  </a:lnSpc>
                  <a:spcBef>
                    <a:spcPct val="20000"/>
                  </a:spcBef>
                </a:pPr>
                <a:r>
                  <a:rPr lang="en-US" altLang="zh-CN" sz="2600" i="1" dirty="0">
                    <a:solidFill>
                      <a:srgbClr val="0066FF"/>
                    </a:solidFill>
                    <a:latin typeface="+mn-ea"/>
                    <a:ea typeface="+mn-ea"/>
                  </a:rPr>
                  <a:t> </a:t>
                </a:r>
                <a:r>
                  <a:rPr lang="en-US" altLang="zh-CN" sz="2600" dirty="0" err="1">
                    <a:solidFill>
                      <a:srgbClr val="0066FF"/>
                    </a:solidFill>
                    <a:latin typeface="+mn-ea"/>
                    <a:ea typeface="+mn-ea"/>
                  </a:rPr>
                  <a:t>r·</a:t>
                </a:r>
                <a:r>
                  <a:rPr lang="en-US" altLang="zh-CN" sz="2600" i="1" dirty="0" err="1">
                    <a:solidFill>
                      <a:srgbClr val="0066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ea"/>
                    <a:ea typeface="+mn-ea"/>
                  </a:rPr>
                  <a:t>s</a:t>
                </a:r>
                <a:r>
                  <a:rPr lang="zh-CN" altLang="en-US" sz="2600" dirty="0">
                    <a:solidFill>
                      <a:schemeClr val="tx1"/>
                    </a:solidFill>
                    <a:latin typeface="+mn-ea"/>
                    <a:ea typeface="+mn-ea"/>
                  </a:rPr>
                  <a:t>是正规式，它表示的正规集为</a:t>
                </a:r>
                <a:r>
                  <a:rPr lang="en-US" altLang="zh-CN" sz="2600" dirty="0">
                    <a:solidFill>
                      <a:srgbClr val="0066FF"/>
                    </a:solidFill>
                    <a:latin typeface="+mn-ea"/>
                    <a:ea typeface="+mn-ea"/>
                  </a:rPr>
                  <a:t>L(r)·L(</a:t>
                </a:r>
                <a:r>
                  <a:rPr lang="en-US" altLang="zh-CN" sz="2600" i="1" dirty="0">
                    <a:solidFill>
                      <a:srgbClr val="0066FF"/>
                    </a:solidFill>
                    <a:latin typeface="+mn-ea"/>
                    <a:ea typeface="+mn-ea"/>
                  </a:rPr>
                  <a:t>s</a:t>
                </a:r>
                <a:r>
                  <a:rPr lang="en-US" altLang="zh-CN" sz="2600" dirty="0">
                    <a:solidFill>
                      <a:srgbClr val="0066FF"/>
                    </a:solidFill>
                    <a:latin typeface="+mn-ea"/>
                    <a:ea typeface="+mn-ea"/>
                  </a:rPr>
                  <a:t>)</a:t>
                </a:r>
                <a:endParaRPr lang="en-US" altLang="zh-CN" sz="2600" baseline="-30000" dirty="0">
                  <a:solidFill>
                    <a:srgbClr val="0066FF"/>
                  </a:solidFill>
                  <a:latin typeface="+mn-ea"/>
                  <a:ea typeface="+mn-ea"/>
                </a:endParaRPr>
              </a:p>
              <a:p>
                <a:pPr lvl="2" algn="l">
                  <a:lnSpc>
                    <a:spcPct val="110000"/>
                  </a:lnSpc>
                  <a:spcBef>
                    <a:spcPct val="20000"/>
                  </a:spcBef>
                </a:pPr>
                <a:r>
                  <a:rPr lang="en-US" altLang="zh-CN" sz="2600" dirty="0">
                    <a:solidFill>
                      <a:schemeClr val="tx1"/>
                    </a:solidFill>
                    <a:latin typeface="+mn-ea"/>
                    <a:ea typeface="+mn-ea"/>
                  </a:rPr>
                  <a:t> </a:t>
                </a:r>
                <a:r>
                  <a:rPr lang="en-US" altLang="zh-CN" sz="2600" dirty="0">
                    <a:solidFill>
                      <a:srgbClr val="0066FF"/>
                    </a:solidFill>
                    <a:latin typeface="+mn-ea"/>
                    <a:ea typeface="+mn-ea"/>
                  </a:rPr>
                  <a:t>r</a:t>
                </a:r>
                <a:r>
                  <a:rPr lang="en-US" altLang="zh-CN" sz="2600" baseline="-20000" dirty="0">
                    <a:solidFill>
                      <a:srgbClr val="0066FF"/>
                    </a:solidFill>
                    <a:latin typeface="+mn-ea"/>
                    <a:ea typeface="+mn-ea"/>
                  </a:rPr>
                  <a:t> </a:t>
                </a:r>
                <a:r>
                  <a:rPr lang="en-US" altLang="zh-CN" sz="2600" baseline="30000" dirty="0">
                    <a:solidFill>
                      <a:srgbClr val="0066FF"/>
                    </a:solidFill>
                    <a:latin typeface="+mn-ea"/>
                    <a:ea typeface="+mn-ea"/>
                  </a:rPr>
                  <a:t>*</a:t>
                </a:r>
                <a:r>
                  <a:rPr lang="en-US" altLang="zh-CN" sz="2600" baseline="30000" dirty="0">
                    <a:solidFill>
                      <a:schemeClr val="tx1"/>
                    </a:solidFill>
                    <a:latin typeface="+mn-ea"/>
                    <a:ea typeface="+mn-ea"/>
                  </a:rPr>
                  <a:t>  </a:t>
                </a:r>
                <a:r>
                  <a:rPr lang="zh-CN" altLang="en-US" sz="2600" dirty="0">
                    <a:solidFill>
                      <a:schemeClr val="tx1"/>
                    </a:solidFill>
                    <a:latin typeface="+mn-ea"/>
                    <a:ea typeface="+mn-ea"/>
                  </a:rPr>
                  <a:t>是正规式，它表示的正规集为</a:t>
                </a:r>
                <a:r>
                  <a:rPr lang="en-US" altLang="zh-CN" sz="2600" dirty="0">
                    <a:solidFill>
                      <a:srgbClr val="0066FF"/>
                    </a:solidFill>
                    <a:latin typeface="+mn-ea"/>
                    <a:ea typeface="+mn-ea"/>
                  </a:rPr>
                  <a:t>L(r</a:t>
                </a:r>
                <a:r>
                  <a:rPr lang="en-US" altLang="zh-CN" sz="2600" i="1" dirty="0">
                    <a:solidFill>
                      <a:srgbClr val="0066FF"/>
                    </a:solidFill>
                    <a:latin typeface="+mn-ea"/>
                    <a:ea typeface="+mn-ea"/>
                  </a:rPr>
                  <a:t> </a:t>
                </a:r>
                <a:r>
                  <a:rPr lang="en-US" altLang="zh-CN" sz="2600" baseline="30000" dirty="0">
                    <a:solidFill>
                      <a:srgbClr val="0066FF"/>
                    </a:solidFill>
                    <a:latin typeface="+mn-ea"/>
                    <a:ea typeface="+mn-ea"/>
                  </a:rPr>
                  <a:t>*</a:t>
                </a:r>
                <a:r>
                  <a:rPr lang="en-US" altLang="zh-CN" sz="2600" dirty="0">
                    <a:solidFill>
                      <a:srgbClr val="0066FF"/>
                    </a:solidFill>
                    <a:latin typeface="+mn-ea"/>
                    <a:ea typeface="+mn-ea"/>
                  </a:rPr>
                  <a:t>)</a:t>
                </a:r>
                <a:r>
                  <a:rPr lang="zh-CN" altLang="en-US" sz="2600" dirty="0">
                    <a:solidFill>
                      <a:srgbClr val="0066FF"/>
                    </a:solidFill>
                    <a:latin typeface="+mn-ea"/>
                    <a:ea typeface="+mn-ea"/>
                  </a:rPr>
                  <a:t>＝</a:t>
                </a:r>
                <a:r>
                  <a:rPr lang="en-US" altLang="zh-CN" sz="2600" dirty="0">
                    <a:solidFill>
                      <a:srgbClr val="0066FF"/>
                    </a:solidFill>
                    <a:latin typeface="+mn-ea"/>
                    <a:ea typeface="+mn-ea"/>
                  </a:rPr>
                  <a:t>L(r)</a:t>
                </a:r>
                <a:r>
                  <a:rPr lang="en-US" altLang="zh-CN" sz="2600" baseline="30000" dirty="0">
                    <a:solidFill>
                      <a:srgbClr val="0066FF"/>
                    </a:solidFill>
                    <a:latin typeface="+mn-ea"/>
                    <a:ea typeface="+mn-ea"/>
                  </a:rPr>
                  <a:t>*</a:t>
                </a:r>
                <a:r>
                  <a:rPr lang="en-US" altLang="zh-CN" sz="2600" dirty="0">
                    <a:solidFill>
                      <a:srgbClr val="0066FF"/>
                    </a:solidFill>
                    <a:latin typeface="+mn-ea"/>
                    <a:ea typeface="+mn-ea"/>
                  </a:rPr>
                  <a:t> </a:t>
                </a:r>
              </a:p>
              <a:p>
                <a:pPr lvl="1" algn="l">
                  <a:lnSpc>
                    <a:spcPct val="110000"/>
                  </a:lnSpc>
                  <a:spcBef>
                    <a:spcPct val="20000"/>
                  </a:spcBef>
                </a:pPr>
                <a:r>
                  <a:rPr lang="zh-CN" altLang="en-US" sz="2600" dirty="0">
                    <a:solidFill>
                      <a:schemeClr val="tx1"/>
                    </a:solidFill>
                    <a:latin typeface="+mn-ea"/>
                    <a:ea typeface="+mn-ea"/>
                  </a:rPr>
                  <a:t>有限次使用上述步骤而定义的表达式仍是正规表达式，它们表示的符号串的集合是正规集。</a:t>
                </a:r>
                <a:endParaRPr lang="en-US" altLang="zh-CN" sz="2600" dirty="0">
                  <a:solidFill>
                    <a:schemeClr val="tx1"/>
                  </a:solidFill>
                  <a:latin typeface="+mn-ea"/>
                  <a:ea typeface="+mn-ea"/>
                </a:endParaRPr>
              </a:p>
              <a:p>
                <a:pPr lvl="1"/>
                <a:endParaRPr lang="zh-CN" altLang="en-US" sz="2800" dirty="0">
                  <a:latin typeface="+mn-ea"/>
                  <a:ea typeface="+mn-ea"/>
                </a:endParaRPr>
              </a:p>
              <a:p>
                <a:endParaRPr lang="zh-CN" altLang="en-US" sz="3200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3EF50D4-A80B-48E1-B2DB-8FADB7B6288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87822" y="942764"/>
                <a:ext cx="11275392" cy="5637024"/>
              </a:xfrm>
              <a:blipFill>
                <a:blip r:embed="rId2"/>
                <a:stretch>
                  <a:fillRect l="-1189" t="-1190" r="-2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458AFAD-BAF8-4F2C-AEBD-83C70050CC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3A857A3-1012-4184-86F6-41658C62E65F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44360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845893-530B-48AE-99F5-B0AAF7F6D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3.2</a:t>
            </a:r>
            <a:r>
              <a:rPr lang="zh-CN" altLang="en-US" dirty="0"/>
              <a:t>　单词的形式化描述工具 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4EDC099-964C-4C48-AF98-14C3A2309E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2" y="942764"/>
            <a:ext cx="10515599" cy="855039"/>
          </a:xfrm>
        </p:spPr>
        <p:txBody>
          <a:bodyPr>
            <a:normAutofit/>
          </a:bodyPr>
          <a:lstStyle/>
          <a:p>
            <a:r>
              <a:rPr lang="en-US" altLang="zh-CN" sz="2800" dirty="0"/>
              <a:t>[</a:t>
            </a:r>
            <a:r>
              <a:rPr lang="zh-CN" altLang="en-US" sz="2800" dirty="0"/>
              <a:t>例</a:t>
            </a:r>
            <a:r>
              <a:rPr lang="en-US" altLang="zh-CN" sz="2800" dirty="0"/>
              <a:t>] </a:t>
            </a:r>
            <a:r>
              <a:rPr lang="zh-CN" altLang="en-US" sz="2800" dirty="0">
                <a:latin typeface="Times New Roman" pitchFamily="18" charset="0"/>
              </a:rPr>
              <a:t>令</a:t>
            </a:r>
            <a:r>
              <a:rPr lang="zh-CN" altLang="en-US" sz="2800" dirty="0">
                <a:latin typeface="宋体" panose="02010600030101010101" pitchFamily="2" charset="-122"/>
                <a:ea typeface="宋体" panose="02010600030101010101" pitchFamily="2" charset="-122"/>
              </a:rPr>
              <a:t>∑</a:t>
            </a:r>
            <a:r>
              <a:rPr lang="zh-CN" altLang="en-US" sz="2800" dirty="0">
                <a:latin typeface="Times New Roman" pitchFamily="18" charset="0"/>
              </a:rPr>
              <a:t>＝</a:t>
            </a:r>
            <a:r>
              <a:rPr lang="en-US" altLang="zh-CN" sz="2800" dirty="0">
                <a:latin typeface="Times New Roman" pitchFamily="18" charset="0"/>
              </a:rPr>
              <a:t>{</a:t>
            </a:r>
            <a:r>
              <a:rPr lang="en-US" altLang="zh-CN" sz="2800" dirty="0" err="1">
                <a:latin typeface="Times New Roman" pitchFamily="18" charset="0"/>
              </a:rPr>
              <a:t>a,b</a:t>
            </a:r>
            <a:r>
              <a:rPr lang="en-US" altLang="zh-CN" sz="2800" dirty="0">
                <a:latin typeface="Times New Roman" pitchFamily="18" charset="0"/>
              </a:rPr>
              <a:t>}</a:t>
            </a:r>
            <a:r>
              <a:rPr lang="zh-CN" altLang="en-US" sz="2800" dirty="0">
                <a:latin typeface="Times New Roman" pitchFamily="18" charset="0"/>
              </a:rPr>
              <a:t>，则</a:t>
            </a:r>
            <a:r>
              <a:rPr lang="zh-CN" altLang="en-US" sz="2800" dirty="0">
                <a:latin typeface="宋体" panose="02010600030101010101" pitchFamily="2" charset="-122"/>
                <a:ea typeface="宋体" panose="02010600030101010101" pitchFamily="2" charset="-122"/>
              </a:rPr>
              <a:t>∑</a:t>
            </a:r>
            <a:r>
              <a:rPr lang="zh-CN" altLang="en-US" sz="2800" dirty="0">
                <a:latin typeface="Times New Roman" pitchFamily="18" charset="0"/>
              </a:rPr>
              <a:t>上正规式和对应的正规集的如下：</a:t>
            </a:r>
            <a:endParaRPr lang="zh-CN" altLang="en-US" sz="28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93F0802-FFF3-447C-9565-BAA8122454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3A857A3-1012-4184-86F6-41658C62E65F}" type="slidenum">
              <a:rPr lang="en-US" smtClean="0"/>
              <a:pPr/>
              <a:t>17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表格 2">
                <a:extLst>
                  <a:ext uri="{FF2B5EF4-FFF2-40B4-BE49-F238E27FC236}">
                    <a16:creationId xmlns:a16="http://schemas.microsoft.com/office/drawing/2014/main" id="{9F03CE10-F582-416E-9897-095CDB4ABCE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02472701"/>
                  </p:ext>
                </p:extLst>
              </p:nvPr>
            </p:nvGraphicFramePr>
            <p:xfrm>
              <a:off x="2275925" y="2073883"/>
              <a:ext cx="6096000" cy="367342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47800">
                      <a:extLst>
                        <a:ext uri="{9D8B030D-6E8A-4147-A177-3AD203B41FA5}">
                          <a16:colId xmlns:a16="http://schemas.microsoft.com/office/drawing/2014/main" val="3018130092"/>
                        </a:ext>
                      </a:extLst>
                    </a:gridCol>
                    <a:gridCol w="4648200">
                      <a:extLst>
                        <a:ext uri="{9D8B030D-6E8A-4147-A177-3AD203B41FA5}">
                          <a16:colId xmlns:a16="http://schemas.microsoft.com/office/drawing/2014/main" val="3545319516"/>
                        </a:ext>
                      </a:extLst>
                    </a:gridCol>
                  </a:tblGrid>
                  <a:tr h="473023">
                    <a:tc>
                      <a:txBody>
                        <a:bodyPr/>
                        <a:lstStyle/>
                        <a:p>
                          <a:r>
                            <a:rPr lang="zh-CN" altLang="en-US" sz="2400" dirty="0"/>
                            <a:t>正规式</a:t>
                          </a:r>
                        </a:p>
                      </a:txBody>
                      <a:tcPr>
                        <a:solidFill>
                          <a:srgbClr val="0000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sz="2400" dirty="0"/>
                            <a:t>正规集</a:t>
                          </a:r>
                        </a:p>
                      </a:txBody>
                      <a:tcPr>
                        <a:solidFill>
                          <a:srgbClr val="0000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098495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sz="2400" dirty="0"/>
                            <a:t>a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2400" dirty="0"/>
                            <a:t>{a}</a:t>
                          </a:r>
                          <a:endParaRPr lang="zh-CN" alt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9481588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sz="2400" dirty="0" err="1"/>
                            <a:t>a|b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2400" dirty="0"/>
                            <a:t>{</a:t>
                          </a:r>
                          <a:r>
                            <a:rPr lang="en-US" altLang="zh-CN" sz="2400" dirty="0" err="1"/>
                            <a:t>a,b</a:t>
                          </a:r>
                          <a:r>
                            <a:rPr lang="en-US" altLang="zh-CN" sz="2400" dirty="0"/>
                            <a:t>}</a:t>
                          </a:r>
                          <a:endParaRPr lang="zh-CN" alt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4895375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sz="2400" dirty="0"/>
                            <a:t>ab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2400" dirty="0"/>
                            <a:t>{ab}</a:t>
                          </a:r>
                          <a:endParaRPr lang="zh-CN" alt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6953922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sz="2400" dirty="0"/>
                            <a:t>(</a:t>
                          </a:r>
                          <a:r>
                            <a:rPr lang="en-US" altLang="zh-CN" sz="2400" dirty="0" err="1"/>
                            <a:t>a|b</a:t>
                          </a:r>
                          <a:r>
                            <a:rPr lang="en-US" altLang="zh-CN" sz="2400" dirty="0"/>
                            <a:t>)</a:t>
                          </a:r>
                          <a:r>
                            <a:rPr lang="en-US" altLang="zh-CN" sz="2400" baseline="30000" dirty="0"/>
                            <a:t>*</a:t>
                          </a:r>
                          <a:endParaRPr lang="zh-CN" altLang="en-US" sz="2400" baseline="30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2400" dirty="0"/>
                            <a:t>{</a:t>
                          </a:r>
                          <a:r>
                            <a:rPr lang="en-US" altLang="zh-CN" sz="2400" dirty="0" err="1"/>
                            <a:t>a,b</a:t>
                          </a:r>
                          <a:r>
                            <a:rPr lang="en-US" altLang="zh-CN" sz="2400" baseline="0" dirty="0"/>
                            <a:t>}</a:t>
                          </a:r>
                          <a:r>
                            <a:rPr lang="en-US" altLang="zh-CN" sz="2400" baseline="30000" dirty="0"/>
                            <a:t>*</a:t>
                          </a:r>
                          <a:endParaRPr lang="zh-CN" altLang="en-US" sz="2400" baseline="30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0893521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400" dirty="0"/>
                            <a:t>a</a:t>
                          </a:r>
                          <a:r>
                            <a:rPr lang="en-US" altLang="zh-CN" sz="2400" baseline="30000" dirty="0"/>
                            <a:t>*</a:t>
                          </a:r>
                          <a:endParaRPr lang="zh-CN" altLang="en-US" sz="2400" baseline="30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2400" baseline="0" dirty="0"/>
                            <a:t>{</a:t>
                          </a:r>
                          <a14:m>
                            <m:oMath xmlns:m="http://schemas.openxmlformats.org/officeDocument/2006/math">
                              <m:r>
                                <a:rPr lang="zh-CN" altLang="en-US" sz="2400" b="0" i="1" dirty="0" smtClean="0">
                                  <a:solidFill>
                                    <a:srgbClr val="0066FF"/>
                                  </a:solidFill>
                                  <a:latin typeface="Cambria Math" panose="02040503050406030204" pitchFamily="18" charset="0"/>
                                  <a:ea typeface="+mn-ea"/>
                                </a:rPr>
                                <m:t>𝜀</m:t>
                              </m:r>
                            </m:oMath>
                          </a14:m>
                          <a:r>
                            <a:rPr lang="en-US" altLang="zh-CN" sz="2400" baseline="0" dirty="0"/>
                            <a:t>, a, aa, </a:t>
                          </a:r>
                          <a:r>
                            <a:rPr lang="en-US" altLang="zh-CN" sz="2400" baseline="0" dirty="0" err="1"/>
                            <a:t>aaa</a:t>
                          </a:r>
                          <a:r>
                            <a:rPr lang="en-US" altLang="zh-CN" sz="2400" baseline="0" dirty="0"/>
                            <a:t>, </a:t>
                          </a:r>
                          <a:r>
                            <a:rPr lang="en-US" altLang="zh-CN" sz="2400" baseline="0" dirty="0" err="1"/>
                            <a:t>aaaa</a:t>
                          </a:r>
                          <a:r>
                            <a:rPr lang="en-US" altLang="zh-CN" sz="2400" baseline="0" dirty="0"/>
                            <a:t>, …}</a:t>
                          </a:r>
                          <a:endParaRPr lang="zh-CN" altLang="en-US" sz="2400" baseline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8476896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sz="2400" dirty="0"/>
                            <a:t>(</a:t>
                          </a:r>
                          <a:r>
                            <a:rPr lang="en-US" altLang="zh-CN" sz="2400" dirty="0" err="1"/>
                            <a:t>a|b</a:t>
                          </a:r>
                          <a:r>
                            <a:rPr lang="en-US" altLang="zh-CN" sz="2400" dirty="0"/>
                            <a:t>)</a:t>
                          </a:r>
                          <a:r>
                            <a:rPr lang="en-US" altLang="zh-CN" sz="2400" baseline="30000" dirty="0"/>
                            <a:t>*</a:t>
                          </a:r>
                          <a:r>
                            <a:rPr lang="en-US" altLang="zh-CN" sz="2400" dirty="0"/>
                            <a:t>a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400" dirty="0"/>
                            <a:t>{</a:t>
                          </a:r>
                          <a:r>
                            <a:rPr lang="en-US" altLang="zh-CN" sz="2400" dirty="0" err="1"/>
                            <a:t>a,b</a:t>
                          </a:r>
                          <a:r>
                            <a:rPr lang="en-US" altLang="zh-CN" sz="2400" baseline="0" dirty="0"/>
                            <a:t>}</a:t>
                          </a:r>
                          <a:r>
                            <a:rPr lang="en-US" altLang="zh-CN" sz="2400" baseline="30000" dirty="0"/>
                            <a:t>*</a:t>
                          </a:r>
                          <a:r>
                            <a:rPr lang="en-US" altLang="zh-CN" sz="2400" dirty="0"/>
                            <a:t>{a}</a:t>
                          </a:r>
                          <a:endParaRPr lang="zh-CN" alt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4664867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sz="2400" dirty="0"/>
                            <a:t>(</a:t>
                          </a:r>
                          <a:r>
                            <a:rPr lang="en-US" altLang="zh-CN" sz="2400" dirty="0" err="1"/>
                            <a:t>a|b</a:t>
                          </a:r>
                          <a:r>
                            <a:rPr lang="en-US" altLang="zh-CN" sz="2400" dirty="0"/>
                            <a:t>)(</a:t>
                          </a:r>
                          <a:r>
                            <a:rPr lang="en-US" altLang="zh-CN" sz="2400" dirty="0" err="1"/>
                            <a:t>a|b</a:t>
                          </a:r>
                          <a:r>
                            <a:rPr lang="en-US" altLang="zh-CN" sz="2400" dirty="0"/>
                            <a:t>)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2400" dirty="0"/>
                            <a:t>{</a:t>
                          </a:r>
                          <a:r>
                            <a:rPr lang="en-US" altLang="zh-CN" sz="2400" dirty="0" err="1"/>
                            <a:t>aa,ab,ba,bb</a:t>
                          </a:r>
                          <a:r>
                            <a:rPr lang="en-US" altLang="zh-CN" sz="2400" dirty="0"/>
                            <a:t>}</a:t>
                          </a:r>
                          <a:endParaRPr lang="zh-CN" alt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550371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表格 2">
                <a:extLst>
                  <a:ext uri="{FF2B5EF4-FFF2-40B4-BE49-F238E27FC236}">
                    <a16:creationId xmlns:a16="http://schemas.microsoft.com/office/drawing/2014/main" id="{9F03CE10-F582-416E-9897-095CDB4ABCE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02472701"/>
                  </p:ext>
                </p:extLst>
              </p:nvPr>
            </p:nvGraphicFramePr>
            <p:xfrm>
              <a:off x="2275925" y="2073883"/>
              <a:ext cx="6096000" cy="367342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47800">
                      <a:extLst>
                        <a:ext uri="{9D8B030D-6E8A-4147-A177-3AD203B41FA5}">
                          <a16:colId xmlns:a16="http://schemas.microsoft.com/office/drawing/2014/main" val="3018130092"/>
                        </a:ext>
                      </a:extLst>
                    </a:gridCol>
                    <a:gridCol w="4648200">
                      <a:extLst>
                        <a:ext uri="{9D8B030D-6E8A-4147-A177-3AD203B41FA5}">
                          <a16:colId xmlns:a16="http://schemas.microsoft.com/office/drawing/2014/main" val="3545319516"/>
                        </a:ext>
                      </a:extLst>
                    </a:gridCol>
                  </a:tblGrid>
                  <a:tr h="473023">
                    <a:tc>
                      <a:txBody>
                        <a:bodyPr/>
                        <a:lstStyle/>
                        <a:p>
                          <a:r>
                            <a:rPr lang="zh-CN" altLang="en-US" sz="2400" dirty="0"/>
                            <a:t>正规式</a:t>
                          </a:r>
                        </a:p>
                      </a:txBody>
                      <a:tcPr>
                        <a:solidFill>
                          <a:srgbClr val="0000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sz="2400" dirty="0"/>
                            <a:t>正规集</a:t>
                          </a:r>
                        </a:p>
                      </a:txBody>
                      <a:tcPr>
                        <a:solidFill>
                          <a:srgbClr val="0000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09849558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altLang="zh-CN" sz="2400" dirty="0"/>
                            <a:t>a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2400" dirty="0"/>
                            <a:t>{a}</a:t>
                          </a:r>
                          <a:endParaRPr lang="zh-CN" alt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94815883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altLang="zh-CN" sz="2400" dirty="0" err="1"/>
                            <a:t>a|b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2400" dirty="0"/>
                            <a:t>{</a:t>
                          </a:r>
                          <a:r>
                            <a:rPr lang="en-US" altLang="zh-CN" sz="2400" dirty="0" err="1"/>
                            <a:t>a,b</a:t>
                          </a:r>
                          <a:r>
                            <a:rPr lang="en-US" altLang="zh-CN" sz="2400" dirty="0"/>
                            <a:t>}</a:t>
                          </a:r>
                          <a:endParaRPr lang="zh-CN" alt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48953754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altLang="zh-CN" sz="2400" dirty="0"/>
                            <a:t>ab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2400" dirty="0"/>
                            <a:t>{ab}</a:t>
                          </a:r>
                          <a:endParaRPr lang="zh-CN" alt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69539220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altLang="zh-CN" sz="2400" dirty="0"/>
                            <a:t>(</a:t>
                          </a:r>
                          <a:r>
                            <a:rPr lang="en-US" altLang="zh-CN" sz="2400" dirty="0" err="1"/>
                            <a:t>a|b</a:t>
                          </a:r>
                          <a:r>
                            <a:rPr lang="en-US" altLang="zh-CN" sz="2400" dirty="0"/>
                            <a:t>)</a:t>
                          </a:r>
                          <a:r>
                            <a:rPr lang="en-US" altLang="zh-CN" sz="2400" baseline="30000" dirty="0"/>
                            <a:t>*</a:t>
                          </a:r>
                          <a:endParaRPr lang="zh-CN" altLang="en-US" sz="2400" baseline="30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2400" dirty="0"/>
                            <a:t>{</a:t>
                          </a:r>
                          <a:r>
                            <a:rPr lang="en-US" altLang="zh-CN" sz="2400" dirty="0" err="1"/>
                            <a:t>a,b</a:t>
                          </a:r>
                          <a:r>
                            <a:rPr lang="en-US" altLang="zh-CN" sz="2400" baseline="0" dirty="0"/>
                            <a:t>}</a:t>
                          </a:r>
                          <a:r>
                            <a:rPr lang="en-US" altLang="zh-CN" sz="2400" baseline="30000" dirty="0"/>
                            <a:t>*</a:t>
                          </a:r>
                          <a:endParaRPr lang="zh-CN" altLang="en-US" sz="2400" baseline="30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08935210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400" dirty="0"/>
                            <a:t>a</a:t>
                          </a:r>
                          <a:r>
                            <a:rPr lang="en-US" altLang="zh-CN" sz="2400" baseline="30000" dirty="0"/>
                            <a:t>*</a:t>
                          </a:r>
                          <a:endParaRPr lang="zh-CN" altLang="en-US" sz="2400" baseline="30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31324" t="-514667" r="-524" b="-23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84768963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altLang="zh-CN" sz="2400" dirty="0"/>
                            <a:t>(</a:t>
                          </a:r>
                          <a:r>
                            <a:rPr lang="en-US" altLang="zh-CN" sz="2400" dirty="0" err="1"/>
                            <a:t>a|b</a:t>
                          </a:r>
                          <a:r>
                            <a:rPr lang="en-US" altLang="zh-CN" sz="2400" dirty="0"/>
                            <a:t>)</a:t>
                          </a:r>
                          <a:r>
                            <a:rPr lang="en-US" altLang="zh-CN" sz="2400" baseline="30000" dirty="0"/>
                            <a:t>*</a:t>
                          </a:r>
                          <a:r>
                            <a:rPr lang="en-US" altLang="zh-CN" sz="2400" dirty="0"/>
                            <a:t>a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400" dirty="0"/>
                            <a:t>{</a:t>
                          </a:r>
                          <a:r>
                            <a:rPr lang="en-US" altLang="zh-CN" sz="2400" dirty="0" err="1"/>
                            <a:t>a,b</a:t>
                          </a:r>
                          <a:r>
                            <a:rPr lang="en-US" altLang="zh-CN" sz="2400" baseline="0" dirty="0"/>
                            <a:t>}</a:t>
                          </a:r>
                          <a:r>
                            <a:rPr lang="en-US" altLang="zh-CN" sz="2400" baseline="30000" dirty="0"/>
                            <a:t>*</a:t>
                          </a:r>
                          <a:r>
                            <a:rPr lang="en-US" altLang="zh-CN" sz="2400" dirty="0"/>
                            <a:t>{a}</a:t>
                          </a:r>
                          <a:endParaRPr lang="zh-CN" alt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46648679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altLang="zh-CN" sz="2400" dirty="0"/>
                            <a:t>(</a:t>
                          </a:r>
                          <a:r>
                            <a:rPr lang="en-US" altLang="zh-CN" sz="2400" dirty="0" err="1"/>
                            <a:t>a|b</a:t>
                          </a:r>
                          <a:r>
                            <a:rPr lang="en-US" altLang="zh-CN" sz="2400" dirty="0"/>
                            <a:t>)(</a:t>
                          </a:r>
                          <a:r>
                            <a:rPr lang="en-US" altLang="zh-CN" sz="2400" dirty="0" err="1"/>
                            <a:t>a|b</a:t>
                          </a:r>
                          <a:r>
                            <a:rPr lang="en-US" altLang="zh-CN" sz="2400" dirty="0"/>
                            <a:t>)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2400" dirty="0"/>
                            <a:t>{</a:t>
                          </a:r>
                          <a:r>
                            <a:rPr lang="en-US" altLang="zh-CN" sz="2400" dirty="0" err="1"/>
                            <a:t>aa,ab,ba,bb</a:t>
                          </a:r>
                          <a:r>
                            <a:rPr lang="en-US" altLang="zh-CN" sz="2400" dirty="0"/>
                            <a:t>}</a:t>
                          </a:r>
                          <a:endParaRPr lang="zh-CN" alt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5503715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4750306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845893-530B-48AE-99F5-B0AAF7F6D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3.2</a:t>
            </a:r>
            <a:r>
              <a:rPr lang="zh-CN" altLang="en-US" dirty="0"/>
              <a:t>　单词的形式化描述工具 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4EDC099-964C-4C48-AF98-14C3A2309E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2" y="942764"/>
            <a:ext cx="10515599" cy="1986416"/>
          </a:xfrm>
        </p:spPr>
        <p:txBody>
          <a:bodyPr>
            <a:normAutofit/>
          </a:bodyPr>
          <a:lstStyle/>
          <a:p>
            <a:r>
              <a:rPr lang="zh-CN" altLang="en-US" sz="2800" dirty="0"/>
              <a:t>所有词法结构一般都可以用正规式描述</a:t>
            </a:r>
          </a:p>
          <a:p>
            <a:r>
              <a:rPr lang="zh-CN" altLang="en-US" sz="2800" dirty="0"/>
              <a:t>若两个正规式所表示的正规集相同，则称这两个正规式等价</a:t>
            </a:r>
            <a:endParaRPr lang="en-US" altLang="zh-CN" sz="2800" dirty="0"/>
          </a:p>
          <a:p>
            <a:r>
              <a:rPr lang="en-US" altLang="zh-CN" sz="2800" dirty="0"/>
              <a:t>[</a:t>
            </a:r>
            <a:r>
              <a:rPr lang="zh-CN" altLang="en-US" sz="2800" dirty="0"/>
              <a:t>例</a:t>
            </a:r>
            <a:r>
              <a:rPr lang="en-US" altLang="zh-CN" sz="2800" dirty="0"/>
              <a:t>]                   b(ab)*=(</a:t>
            </a:r>
            <a:r>
              <a:rPr lang="en-US" altLang="zh-CN" sz="2800" dirty="0" err="1"/>
              <a:t>ba</a:t>
            </a:r>
            <a:r>
              <a:rPr lang="en-US" altLang="zh-CN" sz="2800" dirty="0"/>
              <a:t>)*b</a:t>
            </a:r>
          </a:p>
          <a:p>
            <a:pPr marL="0" indent="0">
              <a:buNone/>
            </a:pPr>
            <a:endParaRPr lang="zh-CN" altLang="en-US" sz="28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93F0802-FFF3-447C-9565-BAA8122454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3A857A3-1012-4184-86F6-41658C62E65F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5" name="Text Box 5">
            <a:extLst>
              <a:ext uri="{FF2B5EF4-FFF2-40B4-BE49-F238E27FC236}">
                <a16:creationId xmlns:a16="http://schemas.microsoft.com/office/drawing/2014/main" id="{1A215E72-6219-45C5-9F4D-E7843509DB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2033" y="2963034"/>
            <a:ext cx="5390898" cy="3108543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12700">
            <a:noFill/>
            <a:miter lim="800000"/>
            <a:headEnd/>
            <a:tailEnd type="none" w="lg" len="lg"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800"/>
              <a:t>L( (ba)*b) </a:t>
            </a:r>
          </a:p>
          <a:p>
            <a:pPr eaLnBrk="1" hangingPunct="1"/>
            <a:r>
              <a:rPr lang="en-US" altLang="zh-CN" sz="2800"/>
              <a:t>= L((ba)*) L(b)</a:t>
            </a:r>
          </a:p>
          <a:p>
            <a:pPr eaLnBrk="1" hangingPunct="1"/>
            <a:r>
              <a:rPr lang="en-US" altLang="zh-CN" sz="2800"/>
              <a:t>= (L(ba))*L(b) </a:t>
            </a:r>
          </a:p>
          <a:p>
            <a:pPr eaLnBrk="1" hangingPunct="1"/>
            <a:r>
              <a:rPr lang="en-US" altLang="zh-CN" sz="2800"/>
              <a:t>= (L(b)L(a))* L(b) </a:t>
            </a:r>
          </a:p>
          <a:p>
            <a:pPr eaLnBrk="1" hangingPunct="1"/>
            <a:r>
              <a:rPr lang="en-US" altLang="zh-CN" sz="2800"/>
              <a:t>= {ba}* {b} </a:t>
            </a:r>
          </a:p>
          <a:p>
            <a:pPr eaLnBrk="1" hangingPunct="1"/>
            <a:r>
              <a:rPr lang="en-US" altLang="zh-CN" sz="2800"/>
              <a:t>= {</a:t>
            </a:r>
            <a:r>
              <a:rPr lang="en-US" altLang="zh-CN" sz="2800">
                <a:sym typeface="Symbol" pitchFamily="2" charset="2"/>
              </a:rPr>
              <a:t></a:t>
            </a:r>
            <a:r>
              <a:rPr lang="en-US" altLang="zh-CN" sz="2800"/>
              <a:t>, ba, baba, bababa, …} {b}</a:t>
            </a:r>
          </a:p>
          <a:p>
            <a:pPr eaLnBrk="1" hangingPunct="1"/>
            <a:r>
              <a:rPr lang="en-US" altLang="zh-CN" sz="2800"/>
              <a:t>= {</a:t>
            </a:r>
            <a:r>
              <a:rPr lang="en-US" altLang="zh-CN" sz="2800">
                <a:sym typeface="Symbol" pitchFamily="2" charset="2"/>
              </a:rPr>
              <a:t>b</a:t>
            </a:r>
            <a:r>
              <a:rPr lang="en-US" altLang="zh-CN" sz="2800"/>
              <a:t>, bab, babab, bababab, …}</a:t>
            </a:r>
            <a:endParaRPr lang="en-GB" altLang="zh-CN" sz="2800"/>
          </a:p>
        </p:txBody>
      </p:sp>
      <p:sp>
        <p:nvSpPr>
          <p:cNvPr id="6" name="Text Box 6">
            <a:extLst>
              <a:ext uri="{FF2B5EF4-FFF2-40B4-BE49-F238E27FC236}">
                <a16:creationId xmlns:a16="http://schemas.microsoft.com/office/drawing/2014/main" id="{EA471721-A935-4D76-895C-E61998C392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5948" y="2963034"/>
            <a:ext cx="5476468" cy="3108543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12700">
            <a:noFill/>
            <a:miter lim="800000"/>
            <a:headEnd/>
            <a:tailEnd type="none" w="lg" len="lg"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800" dirty="0"/>
              <a:t>L(b(ab)*) </a:t>
            </a:r>
          </a:p>
          <a:p>
            <a:pPr eaLnBrk="1" hangingPunct="1"/>
            <a:r>
              <a:rPr lang="en-US" altLang="zh-CN" sz="2800" dirty="0"/>
              <a:t>= L(b)L((ab)*) </a:t>
            </a:r>
          </a:p>
          <a:p>
            <a:pPr eaLnBrk="1" hangingPunct="1"/>
            <a:r>
              <a:rPr lang="en-US" altLang="zh-CN" sz="2800" dirty="0"/>
              <a:t>= L(b) (L(ab))*</a:t>
            </a:r>
          </a:p>
          <a:p>
            <a:pPr eaLnBrk="1" hangingPunct="1"/>
            <a:r>
              <a:rPr lang="en-US" altLang="zh-CN" sz="2800" dirty="0"/>
              <a:t>= L(b) (L(a)L(b))*</a:t>
            </a:r>
          </a:p>
          <a:p>
            <a:pPr eaLnBrk="1" hangingPunct="1"/>
            <a:r>
              <a:rPr lang="en-US" altLang="zh-CN" sz="2800" dirty="0"/>
              <a:t>={b} {ab}* </a:t>
            </a:r>
          </a:p>
          <a:p>
            <a:pPr eaLnBrk="1" hangingPunct="1"/>
            <a:r>
              <a:rPr lang="en-US" altLang="zh-CN" sz="2800" dirty="0"/>
              <a:t>= {b} {</a:t>
            </a:r>
            <a:r>
              <a:rPr lang="en-US" altLang="zh-CN" sz="2800" dirty="0">
                <a:sym typeface="Symbol" pitchFamily="2" charset="2"/>
              </a:rPr>
              <a:t></a:t>
            </a:r>
            <a:r>
              <a:rPr lang="en-US" altLang="zh-CN" sz="2800" dirty="0"/>
              <a:t>, ab, </a:t>
            </a:r>
            <a:r>
              <a:rPr lang="en-US" altLang="zh-CN" sz="2800" dirty="0" err="1"/>
              <a:t>abab</a:t>
            </a:r>
            <a:r>
              <a:rPr lang="en-US" altLang="zh-CN" sz="2800" dirty="0"/>
              <a:t>, </a:t>
            </a:r>
            <a:r>
              <a:rPr lang="en-US" altLang="zh-CN" sz="2800" dirty="0" err="1"/>
              <a:t>ababab</a:t>
            </a:r>
            <a:r>
              <a:rPr lang="en-US" altLang="zh-CN" sz="2800" dirty="0"/>
              <a:t>, …} </a:t>
            </a:r>
          </a:p>
          <a:p>
            <a:pPr eaLnBrk="1" hangingPunct="1"/>
            <a:r>
              <a:rPr lang="en-US" altLang="zh-CN" sz="2800" dirty="0"/>
              <a:t>= {</a:t>
            </a:r>
            <a:r>
              <a:rPr lang="en-US" altLang="zh-CN" sz="2800" dirty="0">
                <a:sym typeface="Symbol" pitchFamily="2" charset="2"/>
              </a:rPr>
              <a:t>b</a:t>
            </a:r>
            <a:r>
              <a:rPr lang="en-US" altLang="zh-CN" sz="2800" dirty="0"/>
              <a:t>, </a:t>
            </a:r>
            <a:r>
              <a:rPr lang="en-US" altLang="zh-CN" sz="2800" dirty="0" err="1"/>
              <a:t>bab</a:t>
            </a:r>
            <a:r>
              <a:rPr lang="en-US" altLang="zh-CN" sz="2800" dirty="0"/>
              <a:t>, </a:t>
            </a:r>
            <a:r>
              <a:rPr lang="en-US" altLang="zh-CN" sz="2800" dirty="0" err="1"/>
              <a:t>babab</a:t>
            </a:r>
            <a:r>
              <a:rPr lang="en-US" altLang="zh-CN" sz="2800" dirty="0"/>
              <a:t>, </a:t>
            </a:r>
            <a:r>
              <a:rPr lang="en-US" altLang="zh-CN" sz="2800" dirty="0" err="1"/>
              <a:t>bababab</a:t>
            </a:r>
            <a:r>
              <a:rPr lang="en-US" altLang="zh-CN" sz="2800" dirty="0"/>
              <a:t>, …}</a:t>
            </a:r>
            <a:endParaRPr lang="en-GB" altLang="zh-CN" sz="2800" dirty="0"/>
          </a:p>
        </p:txBody>
      </p:sp>
      <p:sp>
        <p:nvSpPr>
          <p:cNvPr id="9" name="Text Box 7">
            <a:extLst>
              <a:ext uri="{FF2B5EF4-FFF2-40B4-BE49-F238E27FC236}">
                <a16:creationId xmlns:a16="http://schemas.microsoft.com/office/drawing/2014/main" id="{C4E9D8AB-F6CC-498A-AA73-53CBF53F07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30705" y="6238527"/>
            <a:ext cx="713058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800" dirty="0"/>
              <a:t>∵ L(b(ab)*)= L( (</a:t>
            </a:r>
            <a:r>
              <a:rPr lang="en-US" altLang="zh-CN" sz="2800" dirty="0" err="1"/>
              <a:t>ba</a:t>
            </a:r>
            <a:r>
              <a:rPr lang="en-US" altLang="zh-CN" sz="2800" dirty="0"/>
              <a:t>)*b)     ∴b(ab)*=(</a:t>
            </a:r>
            <a:r>
              <a:rPr lang="en-US" altLang="zh-CN" sz="2800" dirty="0" err="1"/>
              <a:t>ba</a:t>
            </a:r>
            <a:r>
              <a:rPr lang="en-US" altLang="zh-CN" sz="2800" dirty="0"/>
              <a:t>)*b</a:t>
            </a:r>
            <a:endParaRPr lang="en-GB" altLang="zh-CN" sz="2800" dirty="0"/>
          </a:p>
        </p:txBody>
      </p:sp>
    </p:spTree>
    <p:extLst>
      <p:ext uri="{BB962C8B-B14F-4D97-AF65-F5344CB8AC3E}">
        <p14:creationId xmlns:p14="http://schemas.microsoft.com/office/powerpoint/2010/main" val="2625210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animBg="1"/>
      <p:bldP spid="6" grpId="0" build="p" animBg="1"/>
      <p:bldP spid="9" grpId="0" build="allAtOnce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标题 35">
            <a:extLst>
              <a:ext uri="{FF2B5EF4-FFF2-40B4-BE49-F238E27FC236}">
                <a16:creationId xmlns:a16="http://schemas.microsoft.com/office/drawing/2014/main" id="{C75D14DF-DE44-4153-A1F1-D5460DAAB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编译程序的结构 </a:t>
            </a:r>
          </a:p>
        </p:txBody>
      </p:sp>
      <p:sp>
        <p:nvSpPr>
          <p:cNvPr id="37" name="内容占位符 36">
            <a:extLst>
              <a:ext uri="{FF2B5EF4-FFF2-40B4-BE49-F238E27FC236}">
                <a16:creationId xmlns:a16="http://schemas.microsoft.com/office/drawing/2014/main" id="{5F2AF05D-E821-4FE2-80D4-16F6FF9788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2" y="942764"/>
            <a:ext cx="10515599" cy="544305"/>
          </a:xfrm>
        </p:spPr>
        <p:txBody>
          <a:bodyPr/>
          <a:lstStyle/>
          <a:p>
            <a:r>
              <a:rPr lang="zh-CN" altLang="en-US" dirty="0"/>
              <a:t>词法分析器的地位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3184BEC-9ADF-4A09-9D50-8735FCD057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3BB504D-74F3-442C-BEA0-A4B04CBF9628}" type="slidenum">
              <a:rPr lang="zh-CN" altLang="en-US" smtClean="0"/>
              <a:t>1</a:t>
            </a:fld>
            <a:endParaRPr lang="zh-CN" altLang="en-US" dirty="0"/>
          </a:p>
        </p:txBody>
      </p:sp>
      <p:sp>
        <p:nvSpPr>
          <p:cNvPr id="5" name="圆角矩形 33">
            <a:extLst>
              <a:ext uri="{FF2B5EF4-FFF2-40B4-BE49-F238E27FC236}">
                <a16:creationId xmlns:a16="http://schemas.microsoft.com/office/drawing/2014/main" id="{113674D7-1B3E-4461-97BC-77E5DF15AB19}"/>
              </a:ext>
            </a:extLst>
          </p:cNvPr>
          <p:cNvSpPr/>
          <p:nvPr/>
        </p:nvSpPr>
        <p:spPr bwMode="auto">
          <a:xfrm>
            <a:off x="3844965" y="2052563"/>
            <a:ext cx="3653859" cy="456979"/>
          </a:xfrm>
          <a:prstGeom prst="roundRect">
            <a:avLst/>
          </a:prstGeom>
          <a:noFill/>
          <a:ln w="25400" cap="rnd" cmpd="sng" algn="ctr">
            <a:solidFill>
              <a:schemeClr val="tx1"/>
            </a:solidFill>
            <a:prstDash val="solid"/>
            <a:headEnd type="none" w="med" len="med"/>
            <a:tailEnd type="stealth" w="lg" len="lg"/>
          </a:ln>
          <a:effectLst/>
        </p:spPr>
        <p:txBody>
          <a:bodyPr rot="0" spcFirstLastPara="0" vertOverflow="overflow" horzOverflow="overflow" vert="horz" wrap="non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黑体" panose="02010609060101010101" pitchFamily="49" charset="-122"/>
                <a:cs typeface="+mn-cs"/>
              </a:rPr>
              <a:t>词法分析器</a:t>
            </a:r>
          </a:p>
        </p:txBody>
      </p:sp>
      <p:sp>
        <p:nvSpPr>
          <p:cNvPr id="6" name="圆角矩形 34">
            <a:extLst>
              <a:ext uri="{FF2B5EF4-FFF2-40B4-BE49-F238E27FC236}">
                <a16:creationId xmlns:a16="http://schemas.microsoft.com/office/drawing/2014/main" id="{503E8128-8581-4F82-B4B6-C1180D64C3E8}"/>
              </a:ext>
            </a:extLst>
          </p:cNvPr>
          <p:cNvSpPr/>
          <p:nvPr/>
        </p:nvSpPr>
        <p:spPr bwMode="auto">
          <a:xfrm>
            <a:off x="3865879" y="2972637"/>
            <a:ext cx="3653859" cy="456979"/>
          </a:xfrm>
          <a:prstGeom prst="roundRect">
            <a:avLst/>
          </a:prstGeom>
          <a:noFill/>
          <a:ln w="25400" cap="rnd" cmpd="sng" algn="ctr">
            <a:solidFill>
              <a:schemeClr val="tx1"/>
            </a:solidFill>
            <a:prstDash val="solid"/>
            <a:headEnd type="none" w="med" len="med"/>
            <a:tailEnd type="stealth" w="lg" len="lg"/>
          </a:ln>
          <a:effectLst/>
        </p:spPr>
        <p:txBody>
          <a:bodyPr rot="0" spcFirstLastPara="0" vertOverflow="overflow" horzOverflow="overflow" vert="horz" wrap="non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黑体" panose="02010609060101010101" pitchFamily="49" charset="-122"/>
                <a:cs typeface="+mn-cs"/>
              </a:rPr>
              <a:t>语法分析器</a:t>
            </a:r>
          </a:p>
        </p:txBody>
      </p:sp>
      <p:sp>
        <p:nvSpPr>
          <p:cNvPr id="7" name="圆角矩形 35">
            <a:extLst>
              <a:ext uri="{FF2B5EF4-FFF2-40B4-BE49-F238E27FC236}">
                <a16:creationId xmlns:a16="http://schemas.microsoft.com/office/drawing/2014/main" id="{C16D7E3F-5EA1-461D-95C9-82C799F5EC80}"/>
              </a:ext>
            </a:extLst>
          </p:cNvPr>
          <p:cNvSpPr/>
          <p:nvPr/>
        </p:nvSpPr>
        <p:spPr bwMode="auto">
          <a:xfrm>
            <a:off x="3865878" y="3891799"/>
            <a:ext cx="3653859" cy="456979"/>
          </a:xfrm>
          <a:prstGeom prst="roundRect">
            <a:avLst/>
          </a:prstGeom>
          <a:noFill/>
          <a:ln w="25400" cap="rnd" cmpd="sng" algn="ctr">
            <a:solidFill>
              <a:schemeClr val="tx1"/>
            </a:solidFill>
            <a:prstDash val="solid"/>
            <a:headEnd type="none" w="med" len="med"/>
            <a:tailEnd type="stealth" w="lg" len="lg"/>
          </a:ln>
          <a:effectLst/>
        </p:spPr>
        <p:txBody>
          <a:bodyPr rot="0" spcFirstLastPara="0" vertOverflow="overflow" horzOverflow="overflow" vert="horz" wrap="non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黑体" panose="02010609060101010101" pitchFamily="49" charset="-122"/>
                <a:cs typeface="+mn-cs"/>
              </a:rPr>
              <a:t>语义分析与中间代码生成器</a:t>
            </a:r>
          </a:p>
        </p:txBody>
      </p:sp>
      <p:sp>
        <p:nvSpPr>
          <p:cNvPr id="8" name="圆角矩形 36">
            <a:extLst>
              <a:ext uri="{FF2B5EF4-FFF2-40B4-BE49-F238E27FC236}">
                <a16:creationId xmlns:a16="http://schemas.microsoft.com/office/drawing/2014/main" id="{5FCB16D9-C135-46C7-978E-29B77FA6CC21}"/>
              </a:ext>
            </a:extLst>
          </p:cNvPr>
          <p:cNvSpPr/>
          <p:nvPr/>
        </p:nvSpPr>
        <p:spPr bwMode="auto">
          <a:xfrm>
            <a:off x="3865878" y="4806345"/>
            <a:ext cx="3653859" cy="456979"/>
          </a:xfrm>
          <a:prstGeom prst="roundRect">
            <a:avLst/>
          </a:prstGeom>
          <a:noFill/>
          <a:ln w="25400" cap="rnd" cmpd="sng" algn="ctr">
            <a:solidFill>
              <a:schemeClr val="tx1"/>
            </a:solidFill>
            <a:prstDash val="solid"/>
            <a:headEnd type="none" w="med" len="med"/>
            <a:tailEnd type="stealth" w="lg" len="lg"/>
          </a:ln>
          <a:effectLst/>
        </p:spPr>
        <p:txBody>
          <a:bodyPr rot="0" spcFirstLastPara="0" vertOverflow="overflow" horzOverflow="overflow" vert="horz" wrap="non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黑体" panose="02010609060101010101" pitchFamily="49" charset="-122"/>
                <a:cs typeface="+mn-cs"/>
              </a:rPr>
              <a:t>代码优化</a:t>
            </a:r>
          </a:p>
        </p:txBody>
      </p:sp>
      <p:sp>
        <p:nvSpPr>
          <p:cNvPr id="9" name="圆角矩形 37">
            <a:extLst>
              <a:ext uri="{FF2B5EF4-FFF2-40B4-BE49-F238E27FC236}">
                <a16:creationId xmlns:a16="http://schemas.microsoft.com/office/drawing/2014/main" id="{879E6155-5119-4C0E-A237-5B4B40E1A321}"/>
              </a:ext>
            </a:extLst>
          </p:cNvPr>
          <p:cNvSpPr/>
          <p:nvPr/>
        </p:nvSpPr>
        <p:spPr bwMode="auto">
          <a:xfrm>
            <a:off x="3865878" y="5722260"/>
            <a:ext cx="3653859" cy="456979"/>
          </a:xfrm>
          <a:prstGeom prst="roundRect">
            <a:avLst/>
          </a:prstGeom>
          <a:noFill/>
          <a:ln w="25400" cap="rnd" cmpd="sng" algn="ctr">
            <a:solidFill>
              <a:schemeClr val="tx1"/>
            </a:solidFill>
            <a:prstDash val="solid"/>
            <a:headEnd type="none" w="med" len="med"/>
            <a:tailEnd type="stealth" w="lg" len="lg"/>
          </a:ln>
          <a:effectLst/>
        </p:spPr>
        <p:txBody>
          <a:bodyPr rot="0" spcFirstLastPara="0" vertOverflow="overflow" horzOverflow="overflow" vert="horz" wrap="non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黑体" panose="02010609060101010101" pitchFamily="49" charset="-122"/>
                <a:cs typeface="+mn-cs"/>
              </a:rPr>
              <a:t>目标代码生成器</a:t>
            </a:r>
          </a:p>
        </p:txBody>
      </p:sp>
      <p:sp>
        <p:nvSpPr>
          <p:cNvPr id="10" name="下箭头 38">
            <a:extLst>
              <a:ext uri="{FF2B5EF4-FFF2-40B4-BE49-F238E27FC236}">
                <a16:creationId xmlns:a16="http://schemas.microsoft.com/office/drawing/2014/main" id="{B767ED85-7C80-413D-94FA-44725E4E89B8}"/>
              </a:ext>
            </a:extLst>
          </p:cNvPr>
          <p:cNvSpPr/>
          <p:nvPr/>
        </p:nvSpPr>
        <p:spPr>
          <a:xfrm>
            <a:off x="5590262" y="2543802"/>
            <a:ext cx="162219" cy="403608"/>
          </a:xfrm>
          <a:prstGeom prst="downArrow">
            <a:avLst/>
          </a:prstGeom>
          <a:solidFill>
            <a:srgbClr val="FFC000"/>
          </a:solidFill>
          <a:ln w="12700" cap="rnd" cmpd="sng" algn="ctr">
            <a:solidFill>
              <a:srgbClr val="4F81BD"/>
            </a:solidFill>
            <a:prstDash val="solid"/>
          </a:ln>
          <a:effectLst>
            <a:outerShdw blurRad="38100" dist="254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algn="ctr" defTabSz="457200"/>
            <a:endParaRPr lang="zh-CN" altLang="en-US" kern="0">
              <a:solidFill>
                <a:prstClr val="white"/>
              </a:solidFill>
              <a:latin typeface="微软雅黑" panose="020B0503020204020204" pitchFamily="34" charset="-122"/>
              <a:ea typeface="黑体" panose="02010609060101010101" pitchFamily="49" charset="-122"/>
            </a:endParaRPr>
          </a:p>
        </p:txBody>
      </p:sp>
      <p:sp>
        <p:nvSpPr>
          <p:cNvPr id="11" name="下箭头 39">
            <a:extLst>
              <a:ext uri="{FF2B5EF4-FFF2-40B4-BE49-F238E27FC236}">
                <a16:creationId xmlns:a16="http://schemas.microsoft.com/office/drawing/2014/main" id="{F4E4A356-BB5D-4F43-B70D-BA99F9FFE1B3}"/>
              </a:ext>
            </a:extLst>
          </p:cNvPr>
          <p:cNvSpPr/>
          <p:nvPr/>
        </p:nvSpPr>
        <p:spPr>
          <a:xfrm>
            <a:off x="5590262" y="3457822"/>
            <a:ext cx="162219" cy="403608"/>
          </a:xfrm>
          <a:prstGeom prst="downArrow">
            <a:avLst/>
          </a:prstGeom>
          <a:solidFill>
            <a:srgbClr val="FFC000"/>
          </a:solidFill>
          <a:ln w="12700" cap="rnd" cmpd="sng" algn="ctr">
            <a:solidFill>
              <a:srgbClr val="4F81BD"/>
            </a:solidFill>
            <a:prstDash val="solid"/>
          </a:ln>
          <a:effectLst>
            <a:outerShdw blurRad="38100" dist="254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algn="ctr" defTabSz="457200"/>
            <a:endParaRPr lang="zh-CN" altLang="en-US" kern="0">
              <a:solidFill>
                <a:prstClr val="white"/>
              </a:solidFill>
              <a:latin typeface="微软雅黑" panose="020B0503020204020204" pitchFamily="34" charset="-122"/>
              <a:ea typeface="黑体" panose="02010609060101010101" pitchFamily="49" charset="-122"/>
            </a:endParaRPr>
          </a:p>
        </p:txBody>
      </p:sp>
      <p:sp>
        <p:nvSpPr>
          <p:cNvPr id="12" name="下箭头 40">
            <a:extLst>
              <a:ext uri="{FF2B5EF4-FFF2-40B4-BE49-F238E27FC236}">
                <a16:creationId xmlns:a16="http://schemas.microsoft.com/office/drawing/2014/main" id="{347DC156-AECF-419C-8D7F-C83260E6A43E}"/>
              </a:ext>
            </a:extLst>
          </p:cNvPr>
          <p:cNvSpPr/>
          <p:nvPr/>
        </p:nvSpPr>
        <p:spPr>
          <a:xfrm>
            <a:off x="5590262" y="4384032"/>
            <a:ext cx="162219" cy="403608"/>
          </a:xfrm>
          <a:prstGeom prst="downArrow">
            <a:avLst/>
          </a:prstGeom>
          <a:solidFill>
            <a:srgbClr val="FFC000"/>
          </a:solidFill>
          <a:ln w="12700" cap="rnd" cmpd="sng" algn="ctr">
            <a:solidFill>
              <a:srgbClr val="4F81BD"/>
            </a:solidFill>
            <a:prstDash val="solid"/>
          </a:ln>
          <a:effectLst>
            <a:outerShdw blurRad="38100" dist="254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3" name="下箭头 41">
            <a:extLst>
              <a:ext uri="{FF2B5EF4-FFF2-40B4-BE49-F238E27FC236}">
                <a16:creationId xmlns:a16="http://schemas.microsoft.com/office/drawing/2014/main" id="{D799BD44-AB8D-42D2-BC85-DACDA8022782}"/>
              </a:ext>
            </a:extLst>
          </p:cNvPr>
          <p:cNvSpPr/>
          <p:nvPr/>
        </p:nvSpPr>
        <p:spPr>
          <a:xfrm>
            <a:off x="5590262" y="5294876"/>
            <a:ext cx="162219" cy="403608"/>
          </a:xfrm>
          <a:prstGeom prst="downArrow">
            <a:avLst/>
          </a:prstGeom>
          <a:solidFill>
            <a:srgbClr val="FFC000"/>
          </a:solidFill>
          <a:ln w="12700" cap="rnd" cmpd="sng" algn="ctr">
            <a:solidFill>
              <a:srgbClr val="4F81BD"/>
            </a:solidFill>
            <a:prstDash val="solid"/>
          </a:ln>
          <a:effectLst>
            <a:outerShdw blurRad="38100" dist="254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4" name="下箭头 47">
            <a:extLst>
              <a:ext uri="{FF2B5EF4-FFF2-40B4-BE49-F238E27FC236}">
                <a16:creationId xmlns:a16="http://schemas.microsoft.com/office/drawing/2014/main" id="{52F738F8-C035-4561-87B5-ABEFB4D4864A}"/>
              </a:ext>
            </a:extLst>
          </p:cNvPr>
          <p:cNvSpPr/>
          <p:nvPr/>
        </p:nvSpPr>
        <p:spPr>
          <a:xfrm>
            <a:off x="5590262" y="6219436"/>
            <a:ext cx="162219" cy="403608"/>
          </a:xfrm>
          <a:prstGeom prst="downArrow">
            <a:avLst/>
          </a:prstGeom>
          <a:solidFill>
            <a:srgbClr val="FFC000"/>
          </a:solidFill>
          <a:ln w="12700" cap="rnd" cmpd="sng" algn="ctr">
            <a:solidFill>
              <a:srgbClr val="4F81BD"/>
            </a:solidFill>
            <a:prstDash val="solid"/>
          </a:ln>
          <a:effectLst>
            <a:outerShdw blurRad="38100" dist="254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5" name="下箭头 53">
            <a:extLst>
              <a:ext uri="{FF2B5EF4-FFF2-40B4-BE49-F238E27FC236}">
                <a16:creationId xmlns:a16="http://schemas.microsoft.com/office/drawing/2014/main" id="{7EABE98B-F739-43A3-A776-69F62D338019}"/>
              </a:ext>
            </a:extLst>
          </p:cNvPr>
          <p:cNvSpPr/>
          <p:nvPr/>
        </p:nvSpPr>
        <p:spPr>
          <a:xfrm>
            <a:off x="5584145" y="1572718"/>
            <a:ext cx="162219" cy="403608"/>
          </a:xfrm>
          <a:prstGeom prst="downArrow">
            <a:avLst/>
          </a:prstGeom>
          <a:solidFill>
            <a:srgbClr val="FFC000"/>
          </a:solidFill>
          <a:ln w="12700" cap="rnd" cmpd="sng" algn="ctr">
            <a:solidFill>
              <a:srgbClr val="4F81BD"/>
            </a:solidFill>
            <a:prstDash val="solid"/>
          </a:ln>
          <a:effectLst>
            <a:outerShdw blurRad="38100" dist="254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algn="ctr" defTabSz="457200"/>
            <a:endParaRPr lang="zh-CN" altLang="en-US" kern="0">
              <a:solidFill>
                <a:prstClr val="white"/>
              </a:solidFill>
              <a:latin typeface="微软雅黑" panose="020B0503020204020204" pitchFamily="34" charset="-122"/>
              <a:ea typeface="黑体" panose="02010609060101010101" pitchFamily="49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87E78A3B-82A6-4C87-B34A-DF33FB8AC1D5}"/>
              </a:ext>
            </a:extLst>
          </p:cNvPr>
          <p:cNvSpPr txBox="1"/>
          <p:nvPr/>
        </p:nvSpPr>
        <p:spPr>
          <a:xfrm>
            <a:off x="6046044" y="2545551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zh-CN" altLang="en-US" sz="2000" dirty="0">
                <a:solidFill>
                  <a:srgbClr val="C00000"/>
                </a:solidFill>
                <a:latin typeface="微软雅黑" panose="020B0503020204020204" pitchFamily="34" charset="-122"/>
              </a:rPr>
              <a:t>单词符号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CDDADF52-33AC-4B32-9A56-D598772342B5}"/>
              </a:ext>
            </a:extLst>
          </p:cNvPr>
          <p:cNvSpPr txBox="1"/>
          <p:nvPr/>
        </p:nvSpPr>
        <p:spPr>
          <a:xfrm>
            <a:off x="6046044" y="1565347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zh-CN" altLang="en-US" sz="2000" dirty="0">
                <a:solidFill>
                  <a:srgbClr val="C00000"/>
                </a:solidFill>
                <a:latin typeface="微软雅黑" panose="020B0503020204020204" pitchFamily="34" charset="-122"/>
              </a:rPr>
              <a:t>源程序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7AB49F37-E31F-4AD1-A6D4-FDC8B07FA795}"/>
              </a:ext>
            </a:extLst>
          </p:cNvPr>
          <p:cNvSpPr txBox="1"/>
          <p:nvPr/>
        </p:nvSpPr>
        <p:spPr>
          <a:xfrm>
            <a:off x="6046044" y="4403082"/>
            <a:ext cx="18562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zh-CN" altLang="en-US" sz="2000" dirty="0">
                <a:solidFill>
                  <a:srgbClr val="C00000"/>
                </a:solidFill>
                <a:latin typeface="微软雅黑" panose="020B0503020204020204" pitchFamily="34" charset="-122"/>
              </a:rPr>
              <a:t>中间代码</a:t>
            </a:r>
            <a:r>
              <a:rPr lang="en-US" altLang="zh-CN" sz="2000" dirty="0">
                <a:solidFill>
                  <a:srgbClr val="C00000"/>
                </a:solidFill>
                <a:latin typeface="微软雅黑" panose="020B0503020204020204" pitchFamily="34" charset="-122"/>
              </a:rPr>
              <a:t>(TAC)</a:t>
            </a:r>
            <a:endParaRPr lang="zh-CN" altLang="en-US" sz="2000" dirty="0">
              <a:solidFill>
                <a:srgbClr val="C00000"/>
              </a:solidFill>
              <a:latin typeface="微软雅黑" panose="020B0503020204020204" pitchFamily="34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6EAE9D44-EADC-4656-ABDD-C6980D7C8D6A}"/>
              </a:ext>
            </a:extLst>
          </p:cNvPr>
          <p:cNvSpPr txBox="1"/>
          <p:nvPr/>
        </p:nvSpPr>
        <p:spPr>
          <a:xfrm>
            <a:off x="6053293" y="3506007"/>
            <a:ext cx="9541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zh-CN" altLang="en-US" sz="2000" dirty="0">
                <a:solidFill>
                  <a:srgbClr val="C00000"/>
                </a:solidFill>
                <a:latin typeface="微软雅黑" panose="020B0503020204020204" pitchFamily="34" charset="-122"/>
              </a:rPr>
              <a:t>语法树</a:t>
            </a:r>
          </a:p>
          <a:p>
            <a:pPr defTabSz="457200"/>
            <a:endParaRPr lang="zh-CN" altLang="en-US" sz="2000" dirty="0">
              <a:solidFill>
                <a:srgbClr val="C00000"/>
              </a:solidFill>
              <a:latin typeface="微软雅黑" panose="020B0503020204020204" pitchFamily="34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78807A03-0A76-43C3-9809-E7455CBECE66}"/>
              </a:ext>
            </a:extLst>
          </p:cNvPr>
          <p:cNvSpPr txBox="1"/>
          <p:nvPr/>
        </p:nvSpPr>
        <p:spPr>
          <a:xfrm>
            <a:off x="6046044" y="6266858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zh-CN" altLang="en-US" sz="2000" dirty="0">
                <a:solidFill>
                  <a:srgbClr val="C00000"/>
                </a:solidFill>
                <a:latin typeface="微软雅黑" panose="020B0503020204020204" pitchFamily="34" charset="-122"/>
              </a:rPr>
              <a:t>目标代码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ACB3EE69-392C-43E1-8757-021563D97FA5}"/>
              </a:ext>
            </a:extLst>
          </p:cNvPr>
          <p:cNvSpPr txBox="1"/>
          <p:nvPr/>
        </p:nvSpPr>
        <p:spPr>
          <a:xfrm>
            <a:off x="6053293" y="5300091"/>
            <a:ext cx="18562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zh-CN" altLang="en-US" sz="2000" dirty="0">
                <a:solidFill>
                  <a:srgbClr val="C00000"/>
                </a:solidFill>
                <a:latin typeface="微软雅黑" panose="020B0503020204020204" pitchFamily="34" charset="-122"/>
                <a:ea typeface="黑体" panose="02010609060101010101" pitchFamily="49" charset="-122"/>
              </a:rPr>
              <a:t>中间代码</a:t>
            </a:r>
            <a:r>
              <a:rPr lang="en-US" altLang="zh-CN" sz="2000" dirty="0">
                <a:solidFill>
                  <a:srgbClr val="C00000"/>
                </a:solidFill>
                <a:latin typeface="微软雅黑" panose="020B0503020204020204" pitchFamily="34" charset="-122"/>
                <a:ea typeface="黑体" panose="02010609060101010101" pitchFamily="49" charset="-122"/>
              </a:rPr>
              <a:t>(TAC)</a:t>
            </a:r>
            <a:endParaRPr lang="zh-CN" altLang="en-US" sz="2000" dirty="0">
              <a:solidFill>
                <a:srgbClr val="C00000"/>
              </a:solidFill>
              <a:latin typeface="微软雅黑" panose="020B0503020204020204" pitchFamily="34" charset="-122"/>
              <a:ea typeface="黑体" panose="02010609060101010101" pitchFamily="49" charset="-122"/>
            </a:endParaRPr>
          </a:p>
        </p:txBody>
      </p:sp>
      <p:sp>
        <p:nvSpPr>
          <p:cNvPr id="22" name="圆角矩形 76">
            <a:extLst>
              <a:ext uri="{FF2B5EF4-FFF2-40B4-BE49-F238E27FC236}">
                <a16:creationId xmlns:a16="http://schemas.microsoft.com/office/drawing/2014/main" id="{CAE23DEF-FC06-4E94-A193-269AA9C03108}"/>
              </a:ext>
            </a:extLst>
          </p:cNvPr>
          <p:cNvSpPr/>
          <p:nvPr/>
        </p:nvSpPr>
        <p:spPr bwMode="auto">
          <a:xfrm>
            <a:off x="2500220" y="2039119"/>
            <a:ext cx="506000" cy="4140120"/>
          </a:xfrm>
          <a:prstGeom prst="roundRect">
            <a:avLst/>
          </a:prstGeom>
          <a:noFill/>
          <a:ln w="25400" cap="rnd" cmpd="sng" algn="ctr">
            <a:solidFill>
              <a:schemeClr val="tx1"/>
            </a:solidFill>
            <a:prstDash val="solid"/>
            <a:headEnd type="none" w="med" len="med"/>
            <a:tailEnd type="stealth" w="lg" len="lg"/>
          </a:ln>
          <a:effectLst/>
        </p:spPr>
        <p:txBody>
          <a:bodyPr rot="0" spcFirstLastPara="0" vertOverflow="overflow" horzOverflow="overflow" vert="eaVert" wrap="non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符号表管理</a:t>
            </a:r>
          </a:p>
        </p:txBody>
      </p:sp>
      <p:sp>
        <p:nvSpPr>
          <p:cNvPr id="23" name="圆角矩形 77">
            <a:extLst>
              <a:ext uri="{FF2B5EF4-FFF2-40B4-BE49-F238E27FC236}">
                <a16:creationId xmlns:a16="http://schemas.microsoft.com/office/drawing/2014/main" id="{ED0BC446-3579-4D0F-9BF0-72F25C223186}"/>
              </a:ext>
            </a:extLst>
          </p:cNvPr>
          <p:cNvSpPr/>
          <p:nvPr/>
        </p:nvSpPr>
        <p:spPr bwMode="auto">
          <a:xfrm>
            <a:off x="8370667" y="2022820"/>
            <a:ext cx="506000" cy="4140120"/>
          </a:xfrm>
          <a:prstGeom prst="roundRect">
            <a:avLst/>
          </a:prstGeom>
          <a:noFill/>
          <a:ln w="28575" cap="rnd" cmpd="sng" algn="ctr">
            <a:solidFill>
              <a:schemeClr val="tx1"/>
            </a:solidFill>
            <a:prstDash val="solid"/>
            <a:headEnd type="none" w="med" len="med"/>
            <a:tailEnd type="stealth" w="lg" len="lg"/>
          </a:ln>
          <a:effectLst/>
        </p:spPr>
        <p:txBody>
          <a:bodyPr rot="0" spcFirstLastPara="0" vertOverflow="overflow" horzOverflow="overflow" vert="eaVert" wrap="non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黑体" panose="02010609060101010101" pitchFamily="49" charset="-122"/>
                <a:cs typeface="+mn-cs"/>
              </a:rPr>
              <a:t>出错处理</a:t>
            </a:r>
          </a:p>
        </p:txBody>
      </p:sp>
      <p:sp>
        <p:nvSpPr>
          <p:cNvPr id="24" name="左右箭头 78">
            <a:extLst>
              <a:ext uri="{FF2B5EF4-FFF2-40B4-BE49-F238E27FC236}">
                <a16:creationId xmlns:a16="http://schemas.microsoft.com/office/drawing/2014/main" id="{9EC2F560-EE24-4D0A-81A1-82613907C504}"/>
              </a:ext>
            </a:extLst>
          </p:cNvPr>
          <p:cNvSpPr/>
          <p:nvPr/>
        </p:nvSpPr>
        <p:spPr>
          <a:xfrm>
            <a:off x="3079860" y="2166807"/>
            <a:ext cx="684000" cy="228490"/>
          </a:xfrm>
          <a:prstGeom prst="leftRightArrow">
            <a:avLst/>
          </a:prstGeom>
          <a:solidFill>
            <a:srgbClr val="FFC000"/>
          </a:solidFill>
          <a:ln w="12700" cap="rnd" cmpd="sng" algn="ctr">
            <a:solidFill>
              <a:srgbClr val="4F81BD"/>
            </a:solidFill>
            <a:prstDash val="solid"/>
          </a:ln>
          <a:effectLst>
            <a:outerShdw blurRad="38100" dist="254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25" name="左右箭头 79">
            <a:extLst>
              <a:ext uri="{FF2B5EF4-FFF2-40B4-BE49-F238E27FC236}">
                <a16:creationId xmlns:a16="http://schemas.microsoft.com/office/drawing/2014/main" id="{51F94104-BF23-4146-AC62-9B428593EB7F}"/>
              </a:ext>
            </a:extLst>
          </p:cNvPr>
          <p:cNvSpPr/>
          <p:nvPr/>
        </p:nvSpPr>
        <p:spPr>
          <a:xfrm>
            <a:off x="3085347" y="3086881"/>
            <a:ext cx="684000" cy="228490"/>
          </a:xfrm>
          <a:prstGeom prst="leftRightArrow">
            <a:avLst/>
          </a:prstGeom>
          <a:solidFill>
            <a:srgbClr val="FFC000"/>
          </a:solidFill>
          <a:ln w="12700" cap="rnd" cmpd="sng" algn="ctr">
            <a:solidFill>
              <a:srgbClr val="4F81BD"/>
            </a:solidFill>
            <a:prstDash val="solid"/>
          </a:ln>
          <a:effectLst>
            <a:outerShdw blurRad="38100" dist="254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26" name="左右箭头 80">
            <a:extLst>
              <a:ext uri="{FF2B5EF4-FFF2-40B4-BE49-F238E27FC236}">
                <a16:creationId xmlns:a16="http://schemas.microsoft.com/office/drawing/2014/main" id="{062E5F7B-D625-4269-917B-29B24A87F21A}"/>
              </a:ext>
            </a:extLst>
          </p:cNvPr>
          <p:cNvSpPr/>
          <p:nvPr/>
        </p:nvSpPr>
        <p:spPr>
          <a:xfrm>
            <a:off x="3079860" y="4000515"/>
            <a:ext cx="684000" cy="228490"/>
          </a:xfrm>
          <a:prstGeom prst="leftRightArrow">
            <a:avLst/>
          </a:prstGeom>
          <a:solidFill>
            <a:srgbClr val="FFC000"/>
          </a:solidFill>
          <a:ln w="12700" cap="rnd" cmpd="sng" algn="ctr">
            <a:solidFill>
              <a:srgbClr val="4F81BD"/>
            </a:solidFill>
            <a:prstDash val="solid"/>
          </a:ln>
          <a:effectLst>
            <a:outerShdw blurRad="38100" dist="254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27" name="左右箭头 81">
            <a:extLst>
              <a:ext uri="{FF2B5EF4-FFF2-40B4-BE49-F238E27FC236}">
                <a16:creationId xmlns:a16="http://schemas.microsoft.com/office/drawing/2014/main" id="{20C2652B-4B2E-4D74-A34E-42B102D05C70}"/>
              </a:ext>
            </a:extLst>
          </p:cNvPr>
          <p:cNvSpPr/>
          <p:nvPr/>
        </p:nvSpPr>
        <p:spPr>
          <a:xfrm>
            <a:off x="3107973" y="4920589"/>
            <a:ext cx="684000" cy="228490"/>
          </a:xfrm>
          <a:prstGeom prst="leftRightArrow">
            <a:avLst/>
          </a:prstGeom>
          <a:solidFill>
            <a:srgbClr val="FFC000"/>
          </a:solidFill>
          <a:ln w="12700" cap="rnd" cmpd="sng" algn="ctr">
            <a:solidFill>
              <a:srgbClr val="4F81BD"/>
            </a:solidFill>
            <a:prstDash val="solid"/>
          </a:ln>
          <a:effectLst>
            <a:outerShdw blurRad="38100" dist="254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28" name="左右箭头 82">
            <a:extLst>
              <a:ext uri="{FF2B5EF4-FFF2-40B4-BE49-F238E27FC236}">
                <a16:creationId xmlns:a16="http://schemas.microsoft.com/office/drawing/2014/main" id="{BBE4F1AC-94BC-459E-A8E5-98D24545EB40}"/>
              </a:ext>
            </a:extLst>
          </p:cNvPr>
          <p:cNvSpPr/>
          <p:nvPr/>
        </p:nvSpPr>
        <p:spPr>
          <a:xfrm>
            <a:off x="3079860" y="5836504"/>
            <a:ext cx="684000" cy="228490"/>
          </a:xfrm>
          <a:prstGeom prst="leftRightArrow">
            <a:avLst/>
          </a:prstGeom>
          <a:solidFill>
            <a:srgbClr val="FFC000"/>
          </a:solidFill>
          <a:ln w="12700" cap="rnd" cmpd="sng" algn="ctr">
            <a:solidFill>
              <a:srgbClr val="4F81BD"/>
            </a:solidFill>
            <a:prstDash val="solid"/>
          </a:ln>
          <a:effectLst>
            <a:outerShdw blurRad="38100" dist="254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29" name="左右箭头 83">
            <a:extLst>
              <a:ext uri="{FF2B5EF4-FFF2-40B4-BE49-F238E27FC236}">
                <a16:creationId xmlns:a16="http://schemas.microsoft.com/office/drawing/2014/main" id="{C537F332-80E3-4B80-B3C9-3FA18FC744C6}"/>
              </a:ext>
            </a:extLst>
          </p:cNvPr>
          <p:cNvSpPr/>
          <p:nvPr/>
        </p:nvSpPr>
        <p:spPr>
          <a:xfrm>
            <a:off x="7584804" y="2172903"/>
            <a:ext cx="684000" cy="228490"/>
          </a:xfrm>
          <a:prstGeom prst="leftRightArrow">
            <a:avLst/>
          </a:prstGeom>
          <a:solidFill>
            <a:srgbClr val="FFC000"/>
          </a:solidFill>
          <a:ln w="12700" cap="rnd" cmpd="sng" algn="ctr">
            <a:solidFill>
              <a:srgbClr val="4F81BD"/>
            </a:solidFill>
            <a:prstDash val="solid"/>
          </a:ln>
          <a:effectLst>
            <a:outerShdw blurRad="38100" dist="254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30" name="左右箭头 84">
            <a:extLst>
              <a:ext uri="{FF2B5EF4-FFF2-40B4-BE49-F238E27FC236}">
                <a16:creationId xmlns:a16="http://schemas.microsoft.com/office/drawing/2014/main" id="{DC3E943C-930F-49A3-BCC0-CFB30D7DBDF5}"/>
              </a:ext>
            </a:extLst>
          </p:cNvPr>
          <p:cNvSpPr/>
          <p:nvPr/>
        </p:nvSpPr>
        <p:spPr>
          <a:xfrm>
            <a:off x="7590291" y="3092977"/>
            <a:ext cx="684000" cy="228490"/>
          </a:xfrm>
          <a:prstGeom prst="leftRightArrow">
            <a:avLst/>
          </a:prstGeom>
          <a:solidFill>
            <a:srgbClr val="FFC000"/>
          </a:solidFill>
          <a:ln w="12700" cap="rnd" cmpd="sng" algn="ctr">
            <a:solidFill>
              <a:srgbClr val="4F81BD"/>
            </a:solidFill>
            <a:prstDash val="solid"/>
          </a:ln>
          <a:effectLst>
            <a:outerShdw blurRad="38100" dist="254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31" name="左右箭头 85">
            <a:extLst>
              <a:ext uri="{FF2B5EF4-FFF2-40B4-BE49-F238E27FC236}">
                <a16:creationId xmlns:a16="http://schemas.microsoft.com/office/drawing/2014/main" id="{792729B4-C901-4A7F-B108-E8ABF74E98C9}"/>
              </a:ext>
            </a:extLst>
          </p:cNvPr>
          <p:cNvSpPr/>
          <p:nvPr/>
        </p:nvSpPr>
        <p:spPr>
          <a:xfrm>
            <a:off x="7584804" y="4006611"/>
            <a:ext cx="684000" cy="228490"/>
          </a:xfrm>
          <a:prstGeom prst="leftRightArrow">
            <a:avLst/>
          </a:prstGeom>
          <a:solidFill>
            <a:srgbClr val="FFC000"/>
          </a:solidFill>
          <a:ln w="12700" cap="rnd" cmpd="sng" algn="ctr">
            <a:solidFill>
              <a:srgbClr val="4F81BD"/>
            </a:solidFill>
            <a:prstDash val="solid"/>
          </a:ln>
          <a:effectLst>
            <a:outerShdw blurRad="38100" dist="254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32" name="左右箭头 86">
            <a:extLst>
              <a:ext uri="{FF2B5EF4-FFF2-40B4-BE49-F238E27FC236}">
                <a16:creationId xmlns:a16="http://schemas.microsoft.com/office/drawing/2014/main" id="{7D731F0C-FC35-4F9C-B773-CF5717CE1263}"/>
              </a:ext>
            </a:extLst>
          </p:cNvPr>
          <p:cNvSpPr/>
          <p:nvPr/>
        </p:nvSpPr>
        <p:spPr>
          <a:xfrm>
            <a:off x="7612917" y="4926685"/>
            <a:ext cx="684000" cy="228490"/>
          </a:xfrm>
          <a:prstGeom prst="leftRightArrow">
            <a:avLst/>
          </a:prstGeom>
          <a:solidFill>
            <a:srgbClr val="FFC000"/>
          </a:solidFill>
          <a:ln w="12700" cap="rnd" cmpd="sng" algn="ctr">
            <a:solidFill>
              <a:srgbClr val="4F81BD"/>
            </a:solidFill>
            <a:prstDash val="solid"/>
          </a:ln>
          <a:effectLst>
            <a:outerShdw blurRad="38100" dist="254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33" name="左右箭头 87">
            <a:extLst>
              <a:ext uri="{FF2B5EF4-FFF2-40B4-BE49-F238E27FC236}">
                <a16:creationId xmlns:a16="http://schemas.microsoft.com/office/drawing/2014/main" id="{6870BFA4-F0A3-4F5C-B5D6-2FE3B14731F8}"/>
              </a:ext>
            </a:extLst>
          </p:cNvPr>
          <p:cNvSpPr/>
          <p:nvPr/>
        </p:nvSpPr>
        <p:spPr>
          <a:xfrm>
            <a:off x="7584804" y="5842600"/>
            <a:ext cx="684000" cy="228490"/>
          </a:xfrm>
          <a:prstGeom prst="leftRightArrow">
            <a:avLst/>
          </a:prstGeom>
          <a:solidFill>
            <a:srgbClr val="FFC000"/>
          </a:solidFill>
          <a:ln w="12700" cap="rnd" cmpd="sng" algn="ctr">
            <a:solidFill>
              <a:srgbClr val="4F81BD"/>
            </a:solidFill>
            <a:prstDash val="solid"/>
          </a:ln>
          <a:effectLst>
            <a:outerShdw blurRad="38100" dist="254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34" name="圆角矩形 88">
            <a:extLst>
              <a:ext uri="{FF2B5EF4-FFF2-40B4-BE49-F238E27FC236}">
                <a16:creationId xmlns:a16="http://schemas.microsoft.com/office/drawing/2014/main" id="{74FDA4C2-67F1-4C71-BAD0-50C9DA233EE0}"/>
              </a:ext>
            </a:extLst>
          </p:cNvPr>
          <p:cNvSpPr/>
          <p:nvPr/>
        </p:nvSpPr>
        <p:spPr bwMode="auto">
          <a:xfrm>
            <a:off x="3844965" y="2037637"/>
            <a:ext cx="3653859" cy="457200"/>
          </a:xfrm>
          <a:prstGeom prst="roundRect">
            <a:avLst/>
          </a:prstGeom>
          <a:noFill/>
          <a:ln w="63500" cap="rnd" cmpd="sng" algn="ctr">
            <a:solidFill>
              <a:srgbClr val="FF0000"/>
            </a:solidFill>
            <a:prstDash val="solid"/>
            <a:headEnd type="none" w="med" len="med"/>
            <a:tailEnd type="stealth" w="lg" len="lg"/>
          </a:ln>
          <a:effectLst/>
        </p:spPr>
        <p:txBody>
          <a:bodyPr rot="0" spcFirstLastPara="0" vertOverflow="overflow" horzOverflow="overflow" vert="horz" wrap="non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黑体" panose="02010609060101010101" pitchFamily="49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17966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6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1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15F11A2-1529-49B6-8541-4AB7525E6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3.2</a:t>
            </a:r>
            <a:r>
              <a:rPr lang="zh-CN" altLang="en-US" dirty="0"/>
              <a:t>　单词的形式化描述工具 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4150BCF-487E-49B6-8EA5-A4474A2F28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2" y="942764"/>
            <a:ext cx="10515599" cy="713758"/>
          </a:xfrm>
        </p:spPr>
        <p:txBody>
          <a:bodyPr/>
          <a:lstStyle/>
          <a:p>
            <a:r>
              <a:rPr lang="zh-CN" altLang="en-US" sz="2800" dirty="0"/>
              <a:t>正规式的代数定律：设</a:t>
            </a:r>
            <a:r>
              <a:rPr lang="en-US" altLang="zh-CN" sz="2800" dirty="0"/>
              <a:t>r, s, t</a:t>
            </a:r>
            <a:r>
              <a:rPr lang="zh-CN" altLang="en-US" sz="2800" dirty="0"/>
              <a:t>为正规式，则有：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154B8DA-75DE-4B36-8281-676E743ECE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3A857A3-1012-4184-86F6-41658C62E65F}" type="slidenum">
              <a:rPr lang="en-US" smtClean="0"/>
              <a:pPr/>
              <a:t>19</a:t>
            </a:fld>
            <a:endParaRPr lang="en-US" dirty="0"/>
          </a:p>
        </p:txBody>
      </p:sp>
      <p:graphicFrame>
        <p:nvGraphicFramePr>
          <p:cNvPr id="5" name="Group 18">
            <a:extLst>
              <a:ext uri="{FF2B5EF4-FFF2-40B4-BE49-F238E27FC236}">
                <a16:creationId xmlns:a16="http://schemas.microsoft.com/office/drawing/2014/main" id="{ACF13F00-0BE7-47AA-8C6F-2BF1DF20D4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4273733"/>
              </p:ext>
            </p:extLst>
          </p:nvPr>
        </p:nvGraphicFramePr>
        <p:xfrm>
          <a:off x="487822" y="1656522"/>
          <a:ext cx="10959548" cy="4677663"/>
        </p:xfrm>
        <a:graphic>
          <a:graphicData uri="http://schemas.openxmlformats.org/drawingml/2006/table">
            <a:tbl>
              <a:tblPr/>
              <a:tblGrid>
                <a:gridCol w="3169778">
                  <a:extLst>
                    <a:ext uri="{9D8B030D-6E8A-4147-A177-3AD203B41FA5}">
                      <a16:colId xmlns:a16="http://schemas.microsoft.com/office/drawing/2014/main" val="3677937649"/>
                    </a:ext>
                  </a:extLst>
                </a:gridCol>
                <a:gridCol w="38538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358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1925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zh-CN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定律</a:t>
                      </a:r>
                    </a:p>
                  </a:txBody>
                  <a:tcPr marL="100255" marR="100255" marT="37589" marB="37589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>
                      <a:gsLst>
                        <a:gs pos="0">
                          <a:srgbClr val="0066FF"/>
                        </a:gs>
                        <a:gs pos="100000">
                          <a:schemeClr val="accent1">
                            <a:lumMod val="5000"/>
                            <a:lumOff val="95000"/>
                          </a:schemeClr>
                        </a:gs>
                        <a:gs pos="100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公式</a:t>
                      </a:r>
                    </a:p>
                  </a:txBody>
                  <a:tcPr marL="100255" marR="100255" marT="37589" marB="37589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>
                      <a:gsLst>
                        <a:gs pos="0">
                          <a:srgbClr val="0066FF"/>
                        </a:gs>
                        <a:gs pos="100000">
                          <a:schemeClr val="accent1">
                            <a:lumMod val="5000"/>
                            <a:lumOff val="95000"/>
                          </a:schemeClr>
                        </a:gs>
                        <a:gs pos="100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描述</a:t>
                      </a:r>
                    </a:p>
                  </a:txBody>
                  <a:tcPr marL="100255" marR="100255" marT="37589" marB="37589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>
                      <a:gsLst>
                        <a:gs pos="0">
                          <a:srgbClr val="0066FF"/>
                        </a:gs>
                        <a:gs pos="100000">
                          <a:schemeClr val="accent1">
                            <a:lumMod val="5000"/>
                            <a:lumOff val="95000"/>
                          </a:schemeClr>
                        </a:gs>
                        <a:gs pos="100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4341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600" b="0" i="0" spc="-3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 pitchFamily="18" charset="0"/>
                        </a:rPr>
                        <a:t>交换律</a:t>
                      </a:r>
                    </a:p>
                  </a:txBody>
                  <a:tcPr marL="91451" marR="91451" marT="34279" marB="3427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9pPr>
                    </a:lstStyle>
                    <a:p>
                      <a:pPr algn="ctr"/>
                      <a:r>
                        <a:rPr lang="en-US" altLang="zh-CN" sz="2400" b="1" i="1" spc="-3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 r</a:t>
                      </a:r>
                      <a:r>
                        <a:rPr kumimoji="0" lang="zh-CN" altLang="en-US" sz="2400" b="1" i="0" u="none" strike="noStrike" kern="0" cap="none" spc="-3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｜</a:t>
                      </a:r>
                      <a:r>
                        <a:rPr lang="en-US" altLang="zh-CN" sz="2400" b="1" i="1" spc="-3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s</a:t>
                      </a:r>
                      <a:r>
                        <a:rPr lang="en-US" altLang="zh-CN" sz="2400" b="1" i="1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  </a:t>
                      </a:r>
                      <a:r>
                        <a:rPr lang="en-US" altLang="zh-CN" sz="2400" b="1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= </a:t>
                      </a:r>
                      <a:r>
                        <a:rPr lang="en-US" altLang="zh-CN" sz="2400" b="1" i="1" spc="-3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s</a:t>
                      </a:r>
                      <a:r>
                        <a:rPr kumimoji="0" lang="zh-CN" altLang="en-US" sz="2400" b="1" i="0" u="none" strike="noStrike" kern="0" cap="none" spc="-3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｜</a:t>
                      </a:r>
                      <a:r>
                        <a:rPr lang="en-US" altLang="zh-CN" sz="2400" b="1" i="1" spc="-3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r</a:t>
                      </a:r>
                      <a:endParaRPr lang="zh-CN" altLang="en-US" sz="2400" b="1" i="1" spc="-300" dirty="0">
                        <a:solidFill>
                          <a:schemeClr val="tx1"/>
                        </a:solidFill>
                        <a:latin typeface="Times New Roman" pitchFamily="18" charset="0"/>
                        <a:ea typeface="楷体" pitchFamily="49" charset="-122"/>
                        <a:cs typeface="Times New Roman" pitchFamily="18" charset="0"/>
                      </a:endParaRPr>
                    </a:p>
                  </a:txBody>
                  <a:tcPr marL="91451" marR="91451" marT="34279" marB="3427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33CC"/>
                        </a:buClr>
                        <a:buSzPct val="60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zh-CN" altLang="en-US" sz="2600" b="0" i="0" u="none" strike="noStrike" kern="0" cap="none" spc="-3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Times New Roman" pitchFamily="18" charset="0"/>
                        </a:rPr>
                        <a:t>｜是</a:t>
                      </a:r>
                      <a:r>
                        <a:rPr kumimoji="0" lang="zh-CN" altLang="en-US" sz="2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Times New Roman" pitchFamily="18" charset="0"/>
                        </a:rPr>
                        <a:t>可以交换的</a:t>
                      </a:r>
                    </a:p>
                  </a:txBody>
                  <a:tcPr marL="91451" marR="91451" marT="34279" marB="3427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4341">
                <a:tc row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600" b="0" i="0" spc="-3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 pitchFamily="18" charset="0"/>
                        </a:rPr>
                        <a:t>结合律</a:t>
                      </a:r>
                    </a:p>
                  </a:txBody>
                  <a:tcPr marL="91451" marR="91451" marT="34279" marB="3427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1" i="1" spc="-3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 r</a:t>
                      </a:r>
                      <a:r>
                        <a:rPr kumimoji="0" lang="zh-CN" altLang="en-US" sz="2400" b="1" i="0" u="none" strike="noStrike" kern="1900" cap="none" spc="-15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｜</a:t>
                      </a:r>
                      <a:r>
                        <a:rPr lang="zh-CN" altLang="en-US" sz="2400" b="1" i="0" kern="1900" spc="-15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 pitchFamily="18" charset="0"/>
                        </a:rPr>
                        <a:t>（   </a:t>
                      </a:r>
                      <a:r>
                        <a:rPr lang="zh-CN" altLang="en-US" sz="2400" b="1" i="0" spc="-15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 pitchFamily="18" charset="0"/>
                        </a:rPr>
                        <a:t>      </a:t>
                      </a:r>
                      <a:r>
                        <a:rPr lang="zh-CN" altLang="en-US" sz="2400" b="1" i="0" spc="-3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 pitchFamily="18" charset="0"/>
                        </a:rPr>
                        <a:t>       </a:t>
                      </a:r>
                      <a:r>
                        <a:rPr lang="en-US" altLang="zh-CN" sz="2400" b="1" i="1" spc="-3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s</a:t>
                      </a:r>
                      <a:r>
                        <a:rPr kumimoji="0" lang="zh-CN" altLang="en-US" sz="2400" b="1" i="0" u="none" strike="noStrike" kern="0" cap="none" spc="-3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｜</a:t>
                      </a:r>
                      <a:r>
                        <a:rPr lang="en-US" altLang="zh-CN" sz="2400" b="1" i="1" spc="-3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t   </a:t>
                      </a:r>
                      <a:r>
                        <a:rPr lang="en-US" altLang="zh-CN" sz="2400" b="1" i="1" spc="-300" baseline="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 </a:t>
                      </a:r>
                      <a:r>
                        <a:rPr lang="zh-CN" altLang="en-US" sz="2400" b="1" i="0" spc="-3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 pitchFamily="18" charset="0"/>
                        </a:rPr>
                        <a:t>）</a:t>
                      </a:r>
                      <a:r>
                        <a:rPr lang="en-US" altLang="zh-CN" sz="2400" b="1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=</a:t>
                      </a:r>
                      <a:r>
                        <a:rPr lang="zh-CN" altLang="en-US" sz="2400" b="1" i="0" spc="-3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 pitchFamily="18" charset="0"/>
                        </a:rPr>
                        <a:t>（  </a:t>
                      </a:r>
                      <a:r>
                        <a:rPr lang="en-US" altLang="zh-CN" sz="2400" b="1" i="1" spc="-3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r</a:t>
                      </a:r>
                      <a:r>
                        <a:rPr kumimoji="0" lang="zh-CN" altLang="en-US" sz="2400" b="1" i="0" u="none" strike="noStrike" kern="1900" cap="none" spc="-15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｜</a:t>
                      </a:r>
                      <a:r>
                        <a:rPr lang="zh-CN" altLang="en-US" sz="2400" b="1" i="0" spc="-3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 pitchFamily="18" charset="0"/>
                        </a:rPr>
                        <a:t>    </a:t>
                      </a:r>
                      <a:r>
                        <a:rPr lang="en-US" altLang="zh-CN" sz="2400" b="1" i="1" spc="-3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s  </a:t>
                      </a:r>
                      <a:r>
                        <a:rPr lang="zh-CN" altLang="en-US" sz="2400" b="1" i="0" spc="-15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 pitchFamily="18" charset="0"/>
                        </a:rPr>
                        <a:t>）   </a:t>
                      </a:r>
                      <a:r>
                        <a:rPr kumimoji="0" lang="zh-CN" altLang="en-US" sz="2400" b="1" i="0" u="none" strike="noStrike" kern="0" cap="none" spc="-15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     ｜</a:t>
                      </a:r>
                      <a:r>
                        <a:rPr kumimoji="0" lang="zh-CN" altLang="en-US" sz="2400" b="1" i="0" u="none" strike="noStrike" kern="0" cap="none" spc="-3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     </a:t>
                      </a:r>
                      <a:r>
                        <a:rPr lang="en-US" altLang="zh-CN" sz="2400" b="1" i="1" spc="-3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t</a:t>
                      </a:r>
                      <a:endParaRPr lang="zh-CN" altLang="en-US" sz="2400" b="1" i="1" spc="-300" dirty="0">
                        <a:solidFill>
                          <a:schemeClr val="tx1"/>
                        </a:solidFill>
                        <a:latin typeface="Times New Roman" pitchFamily="18" charset="0"/>
                        <a:ea typeface="楷体" pitchFamily="49" charset="-122"/>
                        <a:cs typeface="Times New Roman" pitchFamily="18" charset="0"/>
                      </a:endParaRPr>
                    </a:p>
                  </a:txBody>
                  <a:tcPr marL="91451" marR="91451" marT="34279" marB="3427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2600" b="0" i="0" u="none" strike="noStrike" kern="0" cap="none" spc="-3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Times New Roman" pitchFamily="18" charset="0"/>
                        </a:rPr>
                        <a:t>｜是</a:t>
                      </a:r>
                      <a:r>
                        <a:rPr kumimoji="0" lang="zh-CN" altLang="en-US" sz="2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Times New Roman" pitchFamily="18" charset="0"/>
                        </a:rPr>
                        <a:t>可结合的</a:t>
                      </a:r>
                    </a:p>
                  </a:txBody>
                  <a:tcPr marL="91451" marR="91451" marT="34279" marB="3427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4341"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2400" b="0" i="0" spc="-6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91451" marR="91451" marT="34279" marB="3427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1" i="1" spc="-3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  r</a:t>
                      </a:r>
                      <a:r>
                        <a:rPr lang="zh-CN" altLang="en-US" sz="2400" b="1" i="0" spc="-3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 pitchFamily="18" charset="0"/>
                        </a:rPr>
                        <a:t>（ </a:t>
                      </a:r>
                      <a:r>
                        <a:rPr lang="en-US" altLang="zh-CN" sz="2400" b="1" i="0" spc="-3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 pitchFamily="18" charset="0"/>
                        </a:rPr>
                        <a:t> </a:t>
                      </a:r>
                      <a:r>
                        <a:rPr lang="en-US" altLang="zh-CN" sz="2400" b="1" i="1" spc="-300" baseline="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s    t</a:t>
                      </a:r>
                      <a:r>
                        <a:rPr lang="en-US" altLang="zh-CN" sz="2400" b="1" i="1" spc="-3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   </a:t>
                      </a:r>
                      <a:r>
                        <a:rPr lang="zh-CN" altLang="en-US" sz="2400" b="1" i="0" spc="-3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 pitchFamily="18" charset="0"/>
                        </a:rPr>
                        <a:t>）</a:t>
                      </a:r>
                      <a:r>
                        <a:rPr lang="en-US" altLang="zh-CN" sz="2400" b="1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=</a:t>
                      </a:r>
                      <a:r>
                        <a:rPr lang="zh-CN" altLang="en-US" sz="2400" b="1" i="0" spc="-3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 pitchFamily="18" charset="0"/>
                        </a:rPr>
                        <a:t>（  </a:t>
                      </a:r>
                      <a:r>
                        <a:rPr lang="en-US" altLang="zh-CN" sz="2400" b="1" i="1" spc="-300" baseline="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 r    s  </a:t>
                      </a:r>
                      <a:r>
                        <a:rPr lang="zh-CN" altLang="en-US" sz="2400" b="1" i="0" spc="-6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 pitchFamily="18" charset="0"/>
                        </a:rPr>
                        <a:t>）</a:t>
                      </a:r>
                      <a:r>
                        <a:rPr lang="en-US" altLang="zh-CN" sz="2400" b="1" i="1" spc="-600" baseline="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  t</a:t>
                      </a:r>
                      <a:endParaRPr lang="zh-CN" altLang="en-US" sz="2400" b="1" i="0" spc="-6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91451" marR="91451" marT="34279" marB="3427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9pPr>
                    </a:lstStyle>
                    <a:p>
                      <a:pPr algn="ctr"/>
                      <a:r>
                        <a:rPr lang="zh-CN" altLang="en-US" sz="26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 pitchFamily="18" charset="0"/>
                        </a:rPr>
                        <a:t>连接是可结合的</a:t>
                      </a:r>
                    </a:p>
                  </a:txBody>
                  <a:tcPr marL="91451" marR="91451" marT="34279" marB="3427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0012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6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 pitchFamily="18" charset="0"/>
                        </a:rPr>
                        <a:t>分配律</a:t>
                      </a:r>
                    </a:p>
                  </a:txBody>
                  <a:tcPr marL="91451" marR="91451" marT="34279" marB="3427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9pPr>
                    </a:lstStyle>
                    <a:p>
                      <a:pPr algn="ctr"/>
                      <a:r>
                        <a:rPr lang="en-US" altLang="zh-CN" sz="2400" b="1" i="1" spc="-3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      r</a:t>
                      </a:r>
                      <a:r>
                        <a:rPr lang="zh-CN" altLang="en-US" sz="2400" b="1" i="0" spc="-3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 pitchFamily="18" charset="0"/>
                        </a:rPr>
                        <a:t>（ </a:t>
                      </a:r>
                      <a:r>
                        <a:rPr lang="en-US" altLang="zh-CN" sz="2400" b="1" i="0" spc="-3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 pitchFamily="18" charset="0"/>
                        </a:rPr>
                        <a:t> </a:t>
                      </a:r>
                      <a:r>
                        <a:rPr lang="en-US" altLang="zh-CN" sz="2400" b="1" i="1" spc="-300" baseline="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s</a:t>
                      </a:r>
                      <a:r>
                        <a:rPr kumimoji="0" lang="zh-CN" altLang="en-US" sz="2400" b="1" i="0" u="none" strike="noStrike" kern="0" cap="none" spc="-3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｜</a:t>
                      </a:r>
                      <a:r>
                        <a:rPr lang="en-US" altLang="zh-CN" sz="2400" b="1" i="1" spc="-300" baseline="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t</a:t>
                      </a:r>
                      <a:r>
                        <a:rPr lang="en-US" altLang="zh-CN" sz="2400" b="1" i="1" spc="-3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   </a:t>
                      </a:r>
                      <a:r>
                        <a:rPr lang="zh-CN" altLang="en-US" sz="2400" b="1" i="0" spc="-3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 pitchFamily="18" charset="0"/>
                        </a:rPr>
                        <a:t>）</a:t>
                      </a:r>
                      <a:r>
                        <a:rPr lang="en-US" altLang="zh-CN" sz="2400" b="1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=  </a:t>
                      </a:r>
                      <a:r>
                        <a:rPr lang="en-US" altLang="zh-CN" sz="2400" b="1" i="1" spc="-3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r    s</a:t>
                      </a:r>
                      <a:r>
                        <a:rPr kumimoji="0" lang="zh-CN" altLang="en-US" sz="2400" b="1" i="0" u="none" strike="noStrike" kern="0" cap="none" spc="-3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｜</a:t>
                      </a:r>
                      <a:r>
                        <a:rPr lang="en-US" altLang="zh-CN" sz="2400" b="1" i="1" spc="-3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r   t     </a:t>
                      </a:r>
                      <a:r>
                        <a:rPr lang="en-US" altLang="zh-CN" sz="2400" b="1" i="0" spc="-3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 ;</a:t>
                      </a:r>
                      <a:r>
                        <a:rPr lang="en-US" altLang="zh-CN" sz="2400" b="1" i="0" spc="-300" baseline="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    </a:t>
                      </a:r>
                    </a:p>
                    <a:p>
                      <a:pPr algn="l"/>
                      <a:r>
                        <a:rPr lang="zh-CN" altLang="en-US" sz="2400" b="1" i="0" spc="-3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 pitchFamily="18" charset="0"/>
                        </a:rPr>
                        <a:t>                （  </a:t>
                      </a:r>
                      <a:r>
                        <a:rPr lang="en-US" altLang="zh-CN" sz="2400" b="1" i="1" spc="-3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s</a:t>
                      </a:r>
                      <a:r>
                        <a:rPr kumimoji="0" lang="zh-CN" altLang="en-US" sz="2400" b="1" i="0" u="none" strike="noStrike" kern="0" cap="none" spc="-3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｜</a:t>
                      </a:r>
                      <a:r>
                        <a:rPr lang="en-US" altLang="zh-CN" sz="2400" b="1" i="1" spc="-3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t  </a:t>
                      </a:r>
                      <a:r>
                        <a:rPr lang="zh-CN" altLang="en-US" sz="2400" b="1" i="0" spc="-3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 pitchFamily="18" charset="0"/>
                        </a:rPr>
                        <a:t>）</a:t>
                      </a:r>
                      <a:r>
                        <a:rPr lang="en-US" altLang="zh-CN" sz="2400" b="1" i="1" spc="-3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r    </a:t>
                      </a:r>
                      <a:r>
                        <a:rPr lang="en-US" altLang="zh-CN" sz="2400" b="1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= </a:t>
                      </a:r>
                      <a:r>
                        <a:rPr lang="en-US" altLang="zh-CN" sz="2400" b="1" i="1" spc="-3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s</a:t>
                      </a:r>
                      <a:r>
                        <a:rPr lang="en-US" altLang="zh-CN" sz="2400" b="1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 </a:t>
                      </a:r>
                      <a:r>
                        <a:rPr lang="en-US" altLang="zh-CN" sz="2400" b="1" i="1" spc="-3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r</a:t>
                      </a:r>
                      <a:r>
                        <a:rPr kumimoji="0" lang="zh-CN" altLang="en-US" sz="2400" b="1" i="0" u="none" strike="noStrike" kern="0" cap="none" spc="-3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｜</a:t>
                      </a:r>
                      <a:r>
                        <a:rPr lang="en-US" altLang="zh-CN" sz="2400" b="1" i="1" spc="-3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t    r                                                               </a:t>
                      </a:r>
                      <a:endParaRPr lang="zh-CN" altLang="en-US" sz="2400" b="1" i="1" dirty="0">
                        <a:solidFill>
                          <a:schemeClr val="tx1"/>
                        </a:solidFill>
                        <a:latin typeface="Times New Roman" pitchFamily="18" charset="0"/>
                        <a:ea typeface="楷体" pitchFamily="49" charset="-122"/>
                        <a:cs typeface="Times New Roman" pitchFamily="18" charset="0"/>
                      </a:endParaRPr>
                    </a:p>
                  </a:txBody>
                  <a:tcPr marL="91451" marR="91451" marT="34279" marB="3427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6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 pitchFamily="18" charset="0"/>
                        </a:rPr>
                        <a:t>连接对</a:t>
                      </a:r>
                      <a:r>
                        <a:rPr kumimoji="0" lang="zh-CN" altLang="en-US" sz="2600" b="0" i="0" u="none" strike="noStrike" kern="0" cap="none" spc="-3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Times New Roman" pitchFamily="18" charset="0"/>
                        </a:rPr>
                        <a:t>｜</a:t>
                      </a:r>
                      <a:r>
                        <a:rPr lang="zh-CN" altLang="en-US" sz="26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 pitchFamily="18" charset="0"/>
                        </a:rPr>
                        <a:t>是可分配的</a:t>
                      </a:r>
                    </a:p>
                  </a:txBody>
                  <a:tcPr marL="91451" marR="91451" marT="34279" marB="3427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530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6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 pitchFamily="18" charset="0"/>
                        </a:rPr>
                        <a:t>恒等律</a:t>
                      </a:r>
                    </a:p>
                  </a:txBody>
                  <a:tcPr marL="91451" marR="91451" marT="34279" marB="3427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9pPr>
                    </a:lstStyle>
                    <a:p>
                      <a:pPr algn="ctr"/>
                      <a:r>
                        <a:rPr lang="en-US" altLang="zh-CN" sz="2400" b="1" i="1" dirty="0" err="1">
                          <a:solidFill>
                            <a:schemeClr val="tx1"/>
                          </a:solidFill>
                          <a:latin typeface="Times New Roman" pitchFamily="18" charset="0"/>
                          <a:ea typeface="楷体_GB2312"/>
                          <a:cs typeface="Times New Roman" pitchFamily="18" charset="0"/>
                        </a:rPr>
                        <a:t>ε</a:t>
                      </a:r>
                      <a:r>
                        <a:rPr lang="en-US" altLang="zh-CN" sz="2400" b="1" i="1" dirty="0" err="1">
                          <a:solidFill>
                            <a:schemeClr val="tx1"/>
                          </a:solidFill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r</a:t>
                      </a:r>
                      <a:r>
                        <a:rPr lang="en-US" altLang="zh-CN" sz="2400" b="1" i="1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  </a:t>
                      </a:r>
                      <a:r>
                        <a:rPr lang="en-US" altLang="zh-CN" sz="2400" b="1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=  </a:t>
                      </a:r>
                      <a:r>
                        <a:rPr lang="en-US" altLang="zh-CN" sz="2400" b="1" i="1" dirty="0" err="1">
                          <a:solidFill>
                            <a:schemeClr val="tx1"/>
                          </a:solidFill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r</a:t>
                      </a:r>
                      <a:r>
                        <a:rPr lang="en-US" altLang="zh-CN" sz="2400" b="1" i="1" dirty="0" err="1">
                          <a:solidFill>
                            <a:schemeClr val="tx1"/>
                          </a:solidFill>
                          <a:latin typeface="Times New Roman" pitchFamily="18" charset="0"/>
                          <a:ea typeface="楷体_GB2312"/>
                          <a:cs typeface="Times New Roman" pitchFamily="18" charset="0"/>
                        </a:rPr>
                        <a:t>ε</a:t>
                      </a:r>
                      <a:r>
                        <a:rPr lang="en-US" altLang="zh-CN" sz="2400" b="1" i="1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  </a:t>
                      </a:r>
                      <a:r>
                        <a:rPr lang="en-US" altLang="zh-CN" sz="2400" b="1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=  </a:t>
                      </a:r>
                      <a:r>
                        <a:rPr lang="en-US" altLang="zh-CN" sz="2400" b="1" i="1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r</a:t>
                      </a:r>
                      <a:endParaRPr lang="zh-CN" altLang="en-US" sz="2400" b="1" i="1" dirty="0">
                        <a:solidFill>
                          <a:schemeClr val="tx1"/>
                        </a:solidFill>
                        <a:latin typeface="Times New Roman" pitchFamily="18" charset="0"/>
                        <a:ea typeface="楷体" pitchFamily="49" charset="-122"/>
                        <a:cs typeface="Times New Roman" pitchFamily="18" charset="0"/>
                      </a:endParaRPr>
                    </a:p>
                  </a:txBody>
                  <a:tcPr marL="91451" marR="91451" marT="34279" marB="3427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33CC"/>
                        </a:buClr>
                        <a:buSzPct val="60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lang="en-US" altLang="zh-CN" sz="2600" b="0" i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 pitchFamily="18" charset="0"/>
                        </a:rPr>
                        <a:t>ε </a:t>
                      </a:r>
                      <a:r>
                        <a:rPr lang="zh-CN" altLang="en-US" sz="26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 pitchFamily="18" charset="0"/>
                        </a:rPr>
                        <a:t>是连接的恒等</a:t>
                      </a:r>
                      <a:r>
                        <a:rPr lang="en-US" altLang="zh-CN" sz="26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 pitchFamily="18" charset="0"/>
                        </a:rPr>
                        <a:t>(</a:t>
                      </a:r>
                      <a:r>
                        <a:rPr lang="zh-CN" altLang="en-US" sz="26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 pitchFamily="18" charset="0"/>
                        </a:rPr>
                        <a:t>单位</a:t>
                      </a:r>
                      <a:r>
                        <a:rPr lang="en-US" altLang="zh-CN" sz="26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 pitchFamily="18" charset="0"/>
                        </a:rPr>
                        <a:t>)</a:t>
                      </a:r>
                      <a:r>
                        <a:rPr lang="zh-CN" altLang="en-US" sz="26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 pitchFamily="18" charset="0"/>
                        </a:rPr>
                        <a:t>元</a:t>
                      </a:r>
                      <a:endParaRPr kumimoji="0" lang="zh-CN" altLang="en-US" sz="26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91451" marR="91451" marT="34279" marB="3427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9530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6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 pitchFamily="18" charset="0"/>
                        </a:rPr>
                        <a:t>存在律</a:t>
                      </a:r>
                    </a:p>
                  </a:txBody>
                  <a:tcPr marL="91451" marR="91451" marT="34279" marB="3427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9pPr>
                    </a:lstStyle>
                    <a:p>
                      <a:pPr algn="ctr"/>
                      <a:r>
                        <a:rPr lang="en-US" altLang="zh-CN" sz="2400" b="1" i="1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r </a:t>
                      </a:r>
                      <a:r>
                        <a:rPr lang="en-US" altLang="zh-CN" sz="2800" b="0" i="0" baseline="300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楷体_GB2312"/>
                          <a:cs typeface="Times New Roman" pitchFamily="18" charset="0"/>
                        </a:rPr>
                        <a:t>* </a:t>
                      </a:r>
                      <a:r>
                        <a:rPr lang="en-US" altLang="zh-CN" sz="2400" b="1" spc="-500" baseline="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= </a:t>
                      </a:r>
                      <a:r>
                        <a:rPr lang="zh-CN" altLang="en-US" sz="2400" b="1" i="0" spc="-5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 pitchFamily="18" charset="0"/>
                        </a:rPr>
                        <a:t>（</a:t>
                      </a:r>
                      <a:r>
                        <a:rPr lang="zh-CN" altLang="en-US" sz="2400" b="1" i="0" spc="-3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 pitchFamily="18" charset="0"/>
                        </a:rPr>
                        <a:t>    </a:t>
                      </a:r>
                      <a:r>
                        <a:rPr lang="en-US" altLang="zh-CN" sz="2400" b="1" i="1" spc="-3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r</a:t>
                      </a:r>
                      <a:r>
                        <a:rPr kumimoji="0" lang="zh-CN" altLang="en-US" sz="2400" b="1" i="0" u="none" strike="noStrike" kern="1900" cap="none" spc="-15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｜</a:t>
                      </a:r>
                      <a:r>
                        <a:rPr lang="zh-CN" altLang="en-US" sz="2400" b="1" i="0" spc="-3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 pitchFamily="18" charset="0"/>
                        </a:rPr>
                        <a:t>    </a:t>
                      </a:r>
                      <a:r>
                        <a:rPr lang="en-US" altLang="zh-CN" sz="2400" b="1" i="1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楷体_GB2312"/>
                          <a:cs typeface="Times New Roman" pitchFamily="18" charset="0"/>
                        </a:rPr>
                        <a:t>ε</a:t>
                      </a:r>
                      <a:r>
                        <a:rPr lang="en-US" altLang="zh-CN" sz="2400" b="1" i="1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 </a:t>
                      </a:r>
                      <a:r>
                        <a:rPr lang="zh-CN" altLang="en-US" sz="2400" b="1" i="0" spc="-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 pitchFamily="18" charset="0"/>
                        </a:rPr>
                        <a:t>）        </a:t>
                      </a:r>
                      <a:r>
                        <a:rPr lang="en-US" altLang="zh-CN" sz="2400" b="0" i="0" spc="-1000" baseline="300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楷体_GB2312"/>
                          <a:cs typeface="Times New Roman" pitchFamily="18" charset="0"/>
                        </a:rPr>
                        <a:t>*</a:t>
                      </a:r>
                      <a:r>
                        <a:rPr lang="zh-CN" altLang="en-US" sz="2400" b="1" i="0" spc="-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 pitchFamily="18" charset="0"/>
                        </a:rPr>
                        <a:t> </a:t>
                      </a:r>
                      <a:endParaRPr lang="zh-CN" altLang="en-US" sz="2400" b="0" i="0" spc="-1000" dirty="0">
                        <a:solidFill>
                          <a:schemeClr val="tx1"/>
                        </a:solidFill>
                        <a:latin typeface="Times New Roman" pitchFamily="18" charset="0"/>
                        <a:ea typeface="楷体" pitchFamily="49" charset="-122"/>
                        <a:cs typeface="Times New Roman" pitchFamily="18" charset="0"/>
                      </a:endParaRPr>
                    </a:p>
                  </a:txBody>
                  <a:tcPr marL="91451" marR="91451" marT="34279" marB="3427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33CC"/>
                        </a:buClr>
                        <a:buSzPct val="60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zh-CN" altLang="en-US" sz="2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Times New Roman" pitchFamily="18" charset="0"/>
                        </a:rPr>
                        <a:t>闭包中一定包含 </a:t>
                      </a:r>
                      <a:r>
                        <a:rPr lang="en-US" altLang="zh-CN" sz="2600" b="0" i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 pitchFamily="18" charset="0"/>
                        </a:rPr>
                        <a:t>ε</a:t>
                      </a:r>
                      <a:endParaRPr kumimoji="0" lang="zh-CN" altLang="en-US" sz="26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91451" marR="91451" marT="34279" marB="3427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9530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6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 pitchFamily="18" charset="0"/>
                        </a:rPr>
                        <a:t>幂等律</a:t>
                      </a:r>
                    </a:p>
                  </a:txBody>
                  <a:tcPr marL="91451" marR="91451" marT="34279" marB="3427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9pPr>
                    </a:lstStyle>
                    <a:p>
                      <a:pPr algn="ctr"/>
                      <a:r>
                        <a:rPr lang="en-US" altLang="zh-CN" sz="2400" b="1" i="1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  r </a:t>
                      </a:r>
                      <a:r>
                        <a:rPr lang="en-US" altLang="zh-CN" sz="2800" b="0" i="0" baseline="300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楷体_GB2312"/>
                          <a:cs typeface="Times New Roman" pitchFamily="18" charset="0"/>
                        </a:rPr>
                        <a:t>**</a:t>
                      </a:r>
                      <a:r>
                        <a:rPr lang="en-US" altLang="zh-CN" sz="2400" b="1" spc="-150" baseline="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=   </a:t>
                      </a:r>
                      <a:r>
                        <a:rPr lang="en-US" altLang="zh-CN" sz="2400" b="1" i="1" spc="-15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r </a:t>
                      </a:r>
                      <a:r>
                        <a:rPr lang="en-US" altLang="zh-CN" sz="2800" b="0" i="0" baseline="300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楷体_GB2312"/>
                          <a:cs typeface="Times New Roman" pitchFamily="18" charset="0"/>
                        </a:rPr>
                        <a:t>*</a:t>
                      </a:r>
                      <a:endParaRPr lang="zh-CN" altLang="en-US" sz="2400" b="1" dirty="0">
                        <a:solidFill>
                          <a:schemeClr val="tx1"/>
                        </a:solidFill>
                        <a:latin typeface="Times New Roman" pitchFamily="18" charset="0"/>
                        <a:ea typeface="楷体" pitchFamily="49" charset="-122"/>
                        <a:cs typeface="Times New Roman" pitchFamily="18" charset="0"/>
                      </a:endParaRPr>
                    </a:p>
                  </a:txBody>
                  <a:tcPr marL="91451" marR="91451" marT="34279" marB="3427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33CC"/>
                        </a:buClr>
                        <a:buSzPct val="60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lang="en-US" altLang="zh-CN" sz="2600" b="0" i="1" spc="-15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 pitchFamily="18" charset="0"/>
                        </a:rPr>
                        <a:t> </a:t>
                      </a:r>
                      <a:r>
                        <a:rPr lang="en-US" altLang="zh-CN" sz="2600" b="0" i="0" baseline="30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 pitchFamily="18" charset="0"/>
                        </a:rPr>
                        <a:t>* </a:t>
                      </a:r>
                      <a:r>
                        <a:rPr kumimoji="0" lang="zh-CN" altLang="en-US" sz="2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Times New Roman" pitchFamily="18" charset="0"/>
                        </a:rPr>
                        <a:t>具有幂等性</a:t>
                      </a:r>
                    </a:p>
                  </a:txBody>
                  <a:tcPr marL="91451" marR="91451" marT="34279" marB="3427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9530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6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 pitchFamily="18" charset="0"/>
                        </a:rPr>
                        <a:t>“或”的抽取律</a:t>
                      </a:r>
                    </a:p>
                  </a:txBody>
                  <a:tcPr marL="91451" marR="91451" marT="34279" marB="3427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i="1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r</a:t>
                      </a:r>
                      <a:r>
                        <a:rPr lang="en-US" altLang="zh-CN" sz="2400" b="1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 | </a:t>
                      </a:r>
                      <a:r>
                        <a:rPr lang="en-US" altLang="zh-CN" sz="2400" b="1" i="1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r</a:t>
                      </a:r>
                      <a:r>
                        <a:rPr lang="en-US" altLang="zh-CN" sz="2400" b="1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 = </a:t>
                      </a:r>
                      <a:r>
                        <a:rPr lang="en-US" altLang="zh-CN" sz="2400" b="1" i="1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r</a:t>
                      </a:r>
                      <a:endParaRPr lang="zh-CN" altLang="en-US" sz="2400" b="1" i="1" dirty="0">
                        <a:solidFill>
                          <a:schemeClr val="tx1"/>
                        </a:solidFill>
                        <a:latin typeface="Times New Roman" pitchFamily="18" charset="0"/>
                        <a:ea typeface="楷体" pitchFamily="49" charset="-122"/>
                        <a:cs typeface="Times New Roman" pitchFamily="18" charset="0"/>
                      </a:endParaRPr>
                    </a:p>
                  </a:txBody>
                  <a:tcPr marL="91451" marR="91451" marT="34279" marB="3427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33CC"/>
                        </a:buClr>
                        <a:buSzPct val="60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altLang="zh-CN" sz="2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Times New Roman" pitchFamily="18" charset="0"/>
                        </a:rPr>
                        <a:t>|</a:t>
                      </a:r>
                      <a:r>
                        <a:rPr kumimoji="0" lang="zh-CN" altLang="en-US" sz="2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Times New Roman" pitchFamily="18" charset="0"/>
                        </a:rPr>
                        <a:t>是可消重的</a:t>
                      </a:r>
                    </a:p>
                  </a:txBody>
                  <a:tcPr marL="91451" marR="91451" marT="34279" marB="3427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74617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100062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845893-530B-48AE-99F5-B0AAF7F6D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3.2</a:t>
            </a:r>
            <a:r>
              <a:rPr lang="zh-CN" altLang="en-US" dirty="0"/>
              <a:t>　单词的形式化描述工具 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4EDC099-964C-4C48-AF98-14C3A2309E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800" dirty="0"/>
              <a:t>正规式应用举例</a:t>
            </a:r>
          </a:p>
          <a:p>
            <a:pPr lvl="1"/>
            <a:r>
              <a:rPr lang="zh-CN" altLang="en-US" sz="2600" dirty="0"/>
              <a:t>描述“标识符”单词的正规式</a:t>
            </a:r>
          </a:p>
          <a:p>
            <a:pPr lvl="2"/>
            <a:r>
              <a:rPr lang="en-US" altLang="zh-CN" sz="2600" dirty="0"/>
              <a:t>a(</a:t>
            </a:r>
            <a:r>
              <a:rPr lang="en-US" altLang="zh-CN" sz="2600" dirty="0" err="1"/>
              <a:t>a|d</a:t>
            </a:r>
            <a:r>
              <a:rPr lang="en-US" altLang="zh-CN" sz="2600" dirty="0"/>
              <a:t>)*</a:t>
            </a:r>
          </a:p>
          <a:p>
            <a:pPr lvl="2"/>
            <a:r>
              <a:rPr lang="zh-CN" altLang="en-US" sz="2600" dirty="0"/>
              <a:t>其中，</a:t>
            </a:r>
            <a:r>
              <a:rPr lang="zh-CN" altLang="en-US" sz="2600" dirty="0">
                <a:latin typeface="宋体" panose="02010600030101010101" pitchFamily="2" charset="-122"/>
                <a:ea typeface="宋体" panose="02010600030101010101" pitchFamily="2" charset="-122"/>
              </a:rPr>
              <a:t>∑</a:t>
            </a:r>
            <a:r>
              <a:rPr lang="zh-CN" altLang="en-US" sz="2600" dirty="0"/>
              <a:t>＝</a:t>
            </a:r>
            <a:r>
              <a:rPr lang="en-US" altLang="zh-CN" sz="2600" dirty="0"/>
              <a:t>{</a:t>
            </a:r>
            <a:r>
              <a:rPr lang="en-US" altLang="zh-CN" sz="2600" dirty="0" err="1"/>
              <a:t>a,d</a:t>
            </a:r>
            <a:r>
              <a:rPr lang="en-US" altLang="zh-CN" sz="2600" dirty="0"/>
              <a:t>}</a:t>
            </a:r>
            <a:r>
              <a:rPr lang="zh-CN" altLang="en-US" sz="2600" dirty="0"/>
              <a:t>，</a:t>
            </a:r>
            <a:r>
              <a:rPr lang="en-US" altLang="zh-CN" sz="2600" dirty="0"/>
              <a:t>a</a:t>
            </a:r>
            <a:r>
              <a:rPr lang="zh-CN" altLang="en-US" sz="2600" dirty="0"/>
              <a:t>为字母</a:t>
            </a:r>
            <a:r>
              <a:rPr lang="en-US" altLang="zh-CN" sz="2600" dirty="0"/>
              <a:t>d</a:t>
            </a:r>
            <a:r>
              <a:rPr lang="zh-CN" altLang="en-US" sz="2600" dirty="0"/>
              <a:t>为数字</a:t>
            </a:r>
          </a:p>
          <a:p>
            <a:pPr lvl="2"/>
            <a:r>
              <a:rPr lang="en-US" altLang="zh-CN" sz="2600" dirty="0"/>
              <a:t>L(a(</a:t>
            </a:r>
            <a:r>
              <a:rPr lang="en-US" altLang="zh-CN" sz="2600" dirty="0" err="1"/>
              <a:t>a|d</a:t>
            </a:r>
            <a:r>
              <a:rPr lang="en-US" altLang="zh-CN" sz="2600" dirty="0"/>
              <a:t>)*)={a}{</a:t>
            </a:r>
            <a:r>
              <a:rPr lang="en-US" altLang="zh-CN" sz="2600" dirty="0" err="1"/>
              <a:t>a,d</a:t>
            </a:r>
            <a:r>
              <a:rPr lang="en-US" altLang="zh-CN" sz="2600" dirty="0"/>
              <a:t>}*</a:t>
            </a:r>
          </a:p>
          <a:p>
            <a:pPr lvl="1"/>
            <a:r>
              <a:rPr lang="zh-CN" altLang="en-US" sz="2600" dirty="0"/>
              <a:t>描述“整数”单词的正规式</a:t>
            </a:r>
          </a:p>
          <a:p>
            <a:pPr lvl="2"/>
            <a:r>
              <a:rPr lang="en-US" altLang="zh-CN" sz="2600" dirty="0"/>
              <a:t>dd*|+dd*|-dd*</a:t>
            </a:r>
          </a:p>
          <a:p>
            <a:pPr lvl="2"/>
            <a:r>
              <a:rPr lang="zh-CN" altLang="en-US" sz="2600" dirty="0"/>
              <a:t>其中</a:t>
            </a:r>
            <a:r>
              <a:rPr lang="en-US" altLang="zh-CN" sz="2600" dirty="0"/>
              <a:t>, </a:t>
            </a:r>
            <a:r>
              <a:rPr lang="en-US" altLang="zh-CN" sz="2600" dirty="0">
                <a:latin typeface="宋体" panose="02010600030101010101" pitchFamily="2" charset="-122"/>
                <a:ea typeface="宋体" panose="02010600030101010101" pitchFamily="2" charset="-122"/>
              </a:rPr>
              <a:t>∑</a:t>
            </a:r>
            <a:r>
              <a:rPr lang="zh-CN" altLang="en-US" sz="2600" dirty="0"/>
              <a:t>＝</a:t>
            </a:r>
            <a:r>
              <a:rPr lang="en-US" altLang="zh-CN" sz="2600" dirty="0"/>
              <a:t>{+, -, d}</a:t>
            </a:r>
            <a:r>
              <a:rPr lang="zh-CN" altLang="en-US" sz="2600" dirty="0"/>
              <a:t>， </a:t>
            </a:r>
            <a:r>
              <a:rPr lang="en-US" altLang="zh-CN" sz="2600" dirty="0"/>
              <a:t>d</a:t>
            </a:r>
            <a:r>
              <a:rPr lang="zh-CN" altLang="en-US" sz="2600" dirty="0"/>
              <a:t>为数字</a:t>
            </a:r>
          </a:p>
          <a:p>
            <a:pPr lvl="2"/>
            <a:r>
              <a:rPr lang="en-US" altLang="zh-CN" sz="2600" dirty="0"/>
              <a:t>L(dd*|+dd*|-dd*)={+,</a:t>
            </a:r>
            <a:r>
              <a:rPr lang="zh-CN" altLang="en-US" sz="2600" dirty="0"/>
              <a:t>－</a:t>
            </a:r>
            <a:r>
              <a:rPr lang="en-US" altLang="zh-CN" sz="2600" dirty="0"/>
              <a:t>, ε}{d}{d}*</a:t>
            </a:r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93F0802-FFF3-447C-9565-BAA8122454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3A857A3-1012-4184-86F6-41658C62E65F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872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845893-530B-48AE-99F5-B0AAF7F6D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3.2</a:t>
            </a:r>
            <a:r>
              <a:rPr lang="zh-CN" altLang="en-US" dirty="0"/>
              <a:t>　单词的形式化描述工具 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4EDC099-964C-4C48-AF98-14C3A2309E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2" y="942764"/>
            <a:ext cx="11321898" cy="3164287"/>
          </a:xfrm>
        </p:spPr>
        <p:txBody>
          <a:bodyPr>
            <a:normAutofit/>
          </a:bodyPr>
          <a:lstStyle/>
          <a:p>
            <a:r>
              <a:rPr lang="zh-CN" altLang="en-US" sz="2800" dirty="0"/>
              <a:t>正规式和正规文法之间转换</a:t>
            </a:r>
            <a:endParaRPr lang="en-US" altLang="zh-CN" sz="2800" dirty="0"/>
          </a:p>
          <a:p>
            <a:pPr lvl="1"/>
            <a:r>
              <a:rPr lang="zh-CN" altLang="en-US" sz="2600" dirty="0">
                <a:solidFill>
                  <a:schemeClr val="tx1"/>
                </a:solidFill>
              </a:rPr>
              <a:t>如果正规式</a:t>
            </a:r>
            <a:r>
              <a:rPr lang="en-US" altLang="zh-CN" sz="2600" dirty="0">
                <a:solidFill>
                  <a:schemeClr val="tx1"/>
                </a:solidFill>
              </a:rPr>
              <a:t>r</a:t>
            </a:r>
            <a:r>
              <a:rPr lang="zh-CN" altLang="en-US" sz="2600" dirty="0">
                <a:solidFill>
                  <a:schemeClr val="tx1"/>
                </a:solidFill>
              </a:rPr>
              <a:t>和文法</a:t>
            </a:r>
            <a:r>
              <a:rPr lang="en-US" altLang="zh-CN" sz="2600" dirty="0">
                <a:solidFill>
                  <a:schemeClr val="tx1"/>
                </a:solidFill>
              </a:rPr>
              <a:t>G</a:t>
            </a:r>
            <a:r>
              <a:rPr lang="zh-CN" altLang="en-US" sz="2600" dirty="0">
                <a:solidFill>
                  <a:schemeClr val="tx1"/>
                </a:solidFill>
              </a:rPr>
              <a:t>，有</a:t>
            </a:r>
            <a:r>
              <a:rPr lang="en-US" altLang="zh-CN" sz="2600" dirty="0"/>
              <a:t>L(r)</a:t>
            </a:r>
            <a:r>
              <a:rPr lang="zh-CN" altLang="en-US" sz="2600" dirty="0"/>
              <a:t>＝</a:t>
            </a:r>
            <a:r>
              <a:rPr lang="en-US" altLang="zh-CN" sz="2600" dirty="0"/>
              <a:t>L(G)</a:t>
            </a:r>
            <a:r>
              <a:rPr lang="zh-CN" altLang="en-US" sz="2600" dirty="0">
                <a:solidFill>
                  <a:schemeClr val="tx1"/>
                </a:solidFill>
              </a:rPr>
              <a:t>则称正规式</a:t>
            </a:r>
            <a:r>
              <a:rPr lang="en-US" altLang="zh-CN" sz="2600" dirty="0">
                <a:solidFill>
                  <a:schemeClr val="tx1"/>
                </a:solidFill>
              </a:rPr>
              <a:t>r</a:t>
            </a:r>
            <a:r>
              <a:rPr lang="zh-CN" altLang="en-US" sz="2600" dirty="0">
                <a:solidFill>
                  <a:schemeClr val="tx1"/>
                </a:solidFill>
              </a:rPr>
              <a:t>和文法</a:t>
            </a:r>
            <a:r>
              <a:rPr lang="en-US" altLang="zh-CN" sz="2600" dirty="0">
                <a:solidFill>
                  <a:schemeClr val="tx1"/>
                </a:solidFill>
              </a:rPr>
              <a:t>G</a:t>
            </a:r>
            <a:r>
              <a:rPr lang="zh-CN" altLang="en-US" sz="2600" dirty="0">
                <a:solidFill>
                  <a:schemeClr val="tx1"/>
                </a:solidFill>
              </a:rPr>
              <a:t>是</a:t>
            </a:r>
            <a:r>
              <a:rPr lang="zh-CN" altLang="en-US" sz="2600" dirty="0"/>
              <a:t>等价</a:t>
            </a:r>
            <a:r>
              <a:rPr lang="zh-CN" altLang="en-US" sz="2600" dirty="0">
                <a:solidFill>
                  <a:schemeClr val="tx1"/>
                </a:solidFill>
              </a:rPr>
              <a:t>的。</a:t>
            </a:r>
            <a:endParaRPr lang="en-US" altLang="zh-CN" sz="2600" dirty="0">
              <a:solidFill>
                <a:schemeClr val="tx1"/>
              </a:solidFill>
            </a:endParaRPr>
          </a:p>
          <a:p>
            <a:pPr lvl="1"/>
            <a:r>
              <a:rPr lang="zh-CN" altLang="en-US" sz="2600" dirty="0"/>
              <a:t>正规式</a:t>
            </a:r>
            <a:r>
              <a:rPr lang="en-US" altLang="zh-CN" sz="2600" dirty="0"/>
              <a:t>r→</a:t>
            </a:r>
            <a:r>
              <a:rPr lang="zh-CN" altLang="en-US" sz="2600" dirty="0"/>
              <a:t>文法</a:t>
            </a:r>
            <a:r>
              <a:rPr lang="en-US" altLang="zh-CN" sz="2600" dirty="0"/>
              <a:t>G</a:t>
            </a:r>
            <a:r>
              <a:rPr lang="zh-CN" altLang="en-US" sz="2600" dirty="0"/>
              <a:t>转换方法</a:t>
            </a:r>
          </a:p>
          <a:p>
            <a:pPr lvl="1"/>
            <a:r>
              <a:rPr lang="zh-CN" altLang="en-US" sz="2400" dirty="0">
                <a:solidFill>
                  <a:schemeClr val="tx1"/>
                </a:solidFill>
              </a:rPr>
              <a:t>设</a:t>
            </a:r>
            <a:r>
              <a:rPr lang="zh-CN" altLang="en-US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∑</a:t>
            </a:r>
            <a:r>
              <a:rPr lang="zh-CN" altLang="en-US" sz="2400" dirty="0">
                <a:solidFill>
                  <a:schemeClr val="tx1"/>
                </a:solidFill>
              </a:rPr>
              <a:t>上正规式</a:t>
            </a:r>
            <a:r>
              <a:rPr lang="en-US" altLang="zh-CN" sz="2400" dirty="0">
                <a:solidFill>
                  <a:schemeClr val="tx1"/>
                </a:solidFill>
              </a:rPr>
              <a:t>r</a:t>
            </a:r>
            <a:r>
              <a:rPr lang="zh-CN" altLang="en-US" sz="2400" dirty="0">
                <a:solidFill>
                  <a:schemeClr val="tx1"/>
                </a:solidFill>
              </a:rPr>
              <a:t>，则等价文法</a:t>
            </a:r>
            <a:r>
              <a:rPr lang="en-US" altLang="zh-CN" sz="2400" dirty="0">
                <a:solidFill>
                  <a:schemeClr val="tx1"/>
                </a:solidFill>
              </a:rPr>
              <a:t>G</a:t>
            </a:r>
            <a:r>
              <a:rPr lang="zh-CN" altLang="en-US" sz="2400" dirty="0">
                <a:solidFill>
                  <a:schemeClr val="tx1"/>
                </a:solidFill>
              </a:rPr>
              <a:t>＝</a:t>
            </a:r>
            <a:r>
              <a:rPr lang="en-US" altLang="zh-CN" sz="2400" dirty="0">
                <a:solidFill>
                  <a:schemeClr val="tx1"/>
                </a:solidFill>
              </a:rPr>
              <a:t>(V</a:t>
            </a:r>
            <a:r>
              <a:rPr lang="en-US" altLang="zh-CN" sz="2400" baseline="-25000" dirty="0">
                <a:solidFill>
                  <a:schemeClr val="tx1"/>
                </a:solidFill>
              </a:rPr>
              <a:t>N</a:t>
            </a:r>
            <a:r>
              <a:rPr lang="en-US" altLang="zh-CN" sz="2400" dirty="0">
                <a:solidFill>
                  <a:schemeClr val="tx1"/>
                </a:solidFill>
              </a:rPr>
              <a:t>, V</a:t>
            </a:r>
            <a:r>
              <a:rPr lang="en-US" altLang="zh-CN" sz="2400" baseline="-25000" dirty="0">
                <a:solidFill>
                  <a:schemeClr val="tx1"/>
                </a:solidFill>
              </a:rPr>
              <a:t>T</a:t>
            </a:r>
            <a:r>
              <a:rPr lang="en-US" altLang="zh-CN" sz="2400" dirty="0">
                <a:solidFill>
                  <a:schemeClr val="tx1"/>
                </a:solidFill>
              </a:rPr>
              <a:t>, P, S)</a:t>
            </a:r>
            <a:r>
              <a:rPr lang="zh-CN" altLang="en-US" sz="2400" dirty="0">
                <a:solidFill>
                  <a:schemeClr val="tx1"/>
                </a:solidFill>
              </a:rPr>
              <a:t>。其中，</a:t>
            </a:r>
            <a:r>
              <a:rPr lang="en-US" altLang="zh-CN" sz="2400" dirty="0">
                <a:solidFill>
                  <a:schemeClr val="tx1"/>
                </a:solidFill>
              </a:rPr>
              <a:t>V</a:t>
            </a:r>
            <a:r>
              <a:rPr lang="en-US" altLang="zh-CN" sz="2400" baseline="-25000" dirty="0">
                <a:solidFill>
                  <a:schemeClr val="tx1"/>
                </a:solidFill>
              </a:rPr>
              <a:t>T</a:t>
            </a:r>
            <a:r>
              <a:rPr lang="zh-CN" altLang="en-US" sz="2400" dirty="0">
                <a:solidFill>
                  <a:schemeClr val="tx1"/>
                </a:solidFill>
              </a:rPr>
              <a:t>＝</a:t>
            </a:r>
            <a:r>
              <a:rPr lang="zh-CN" altLang="en-US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∑</a:t>
            </a:r>
            <a:r>
              <a:rPr lang="zh-CN" altLang="en-US" sz="2400" dirty="0">
                <a:solidFill>
                  <a:schemeClr val="tx1"/>
                </a:solidFill>
              </a:rPr>
              <a:t>；从形如产生式 </a:t>
            </a:r>
            <a:r>
              <a:rPr lang="en-US" altLang="zh-CN" sz="2400" dirty="0" err="1">
                <a:solidFill>
                  <a:schemeClr val="tx1"/>
                </a:solidFill>
              </a:rPr>
              <a:t>S→r</a:t>
            </a:r>
            <a:r>
              <a:rPr lang="en-US" altLang="zh-CN" sz="2400" dirty="0">
                <a:solidFill>
                  <a:schemeClr val="tx1"/>
                </a:solidFill>
              </a:rPr>
              <a:t> </a:t>
            </a:r>
            <a:r>
              <a:rPr lang="zh-CN" altLang="en-US" sz="2400" dirty="0">
                <a:solidFill>
                  <a:schemeClr val="tx1"/>
                </a:solidFill>
              </a:rPr>
              <a:t>开始，按下表规则进行转换， 直到全部形如产生式， 符合正规文法之规则形式为止，可得到</a:t>
            </a:r>
            <a:r>
              <a:rPr lang="en-US" altLang="zh-CN" sz="2400" dirty="0">
                <a:solidFill>
                  <a:schemeClr val="tx1"/>
                </a:solidFill>
              </a:rPr>
              <a:t>P</a:t>
            </a:r>
            <a:r>
              <a:rPr lang="zh-CN" altLang="en-US" sz="2400" dirty="0">
                <a:solidFill>
                  <a:schemeClr val="tx1"/>
                </a:solidFill>
              </a:rPr>
              <a:t>和</a:t>
            </a:r>
            <a:r>
              <a:rPr lang="en-US" altLang="zh-CN" sz="2400" dirty="0">
                <a:solidFill>
                  <a:schemeClr val="tx1"/>
                </a:solidFill>
              </a:rPr>
              <a:t>V</a:t>
            </a:r>
            <a:r>
              <a:rPr lang="en-US" altLang="zh-CN" sz="2400" baseline="-25000" dirty="0">
                <a:solidFill>
                  <a:schemeClr val="tx1"/>
                </a:solidFill>
              </a:rPr>
              <a:t>N</a:t>
            </a:r>
            <a:r>
              <a:rPr lang="en-US" altLang="zh-CN" sz="2400" dirty="0">
                <a:solidFill>
                  <a:schemeClr val="tx1"/>
                </a:solidFill>
              </a:rPr>
              <a:t> </a:t>
            </a:r>
            <a:endParaRPr lang="zh-CN" altLang="en-US" sz="2400" dirty="0">
              <a:solidFill>
                <a:schemeClr val="tx1"/>
              </a:solidFill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93F0802-FFF3-447C-9565-BAA8122454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3A857A3-1012-4184-86F6-41658C62E65F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DAC9B90A-4634-4D64-9377-BEC79E48E70C}"/>
              </a:ext>
            </a:extLst>
          </p:cNvPr>
          <p:cNvSpPr txBox="1"/>
          <p:nvPr/>
        </p:nvSpPr>
        <p:spPr>
          <a:xfrm>
            <a:off x="7416321" y="4745046"/>
            <a:ext cx="149271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Why not?</a:t>
            </a:r>
          </a:p>
          <a:p>
            <a:r>
              <a:rPr lang="en-US" altLang="zh-CN" sz="2400" dirty="0" err="1"/>
              <a:t>A</a:t>
            </a:r>
            <a:r>
              <a:rPr lang="en-US" altLang="zh-CN" sz="2400" dirty="0" err="1">
                <a:latin typeface="+mn-ea"/>
              </a:rPr>
              <a:t>→xA</a:t>
            </a:r>
            <a:r>
              <a:rPr lang="en-US" altLang="zh-CN" sz="2400" dirty="0">
                <a:latin typeface="+mn-ea"/>
              </a:rPr>
              <a:t> | y</a:t>
            </a:r>
            <a:endParaRPr lang="zh-CN" altLang="en-US" sz="2400" dirty="0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6ED89F7E-1D39-49D8-9375-2C8CD0F7A3E9}"/>
              </a:ext>
            </a:extLst>
          </p:cNvPr>
          <p:cNvSpPr txBox="1"/>
          <p:nvPr/>
        </p:nvSpPr>
        <p:spPr>
          <a:xfrm>
            <a:off x="6891434" y="4995708"/>
            <a:ext cx="44529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latin typeface="+mn-ea"/>
              </a:rPr>
              <a:t>→</a:t>
            </a:r>
            <a:endParaRPr lang="zh-CN" altLang="en-US" sz="2400" b="1" dirty="0"/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9DEDD24C-B838-4E72-9D52-10EEC4C82D4C}"/>
              </a:ext>
            </a:extLst>
          </p:cNvPr>
          <p:cNvSpPr txBox="1"/>
          <p:nvPr/>
        </p:nvSpPr>
        <p:spPr>
          <a:xfrm>
            <a:off x="9156375" y="3949267"/>
            <a:ext cx="2498365" cy="255454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>
            <a:spAutoFit/>
          </a:bodyPr>
          <a:lstStyle/>
          <a:p>
            <a:r>
              <a:rPr lang="en-US" altLang="zh-CN" sz="2000" dirty="0"/>
              <a:t>A</a:t>
            </a:r>
            <a:r>
              <a:rPr lang="en-US" altLang="zh-CN" sz="2000" dirty="0">
                <a:latin typeface="+mn-ea"/>
              </a:rPr>
              <a:t> → </a:t>
            </a:r>
            <a:r>
              <a:rPr lang="en-US" altLang="zh-CN" sz="2000" dirty="0">
                <a:solidFill>
                  <a:srgbClr val="C00000"/>
                </a:solidFill>
              </a:rPr>
              <a:t>b*c*</a:t>
            </a:r>
            <a:r>
              <a:rPr lang="en-US" altLang="zh-CN" sz="2000" dirty="0"/>
              <a:t> </a:t>
            </a:r>
            <a:r>
              <a:rPr lang="zh-CN" altLang="en-US" sz="2000" dirty="0"/>
              <a:t>：</a:t>
            </a:r>
            <a:endParaRPr lang="en-US" altLang="zh-CN" sz="2000" dirty="0"/>
          </a:p>
          <a:p>
            <a:endParaRPr lang="en-US" altLang="zh-CN" sz="2000" dirty="0"/>
          </a:p>
          <a:p>
            <a:r>
              <a:rPr lang="en-US" altLang="zh-CN" sz="2000" dirty="0"/>
              <a:t>A</a:t>
            </a:r>
            <a:r>
              <a:rPr lang="en-US" altLang="zh-CN" sz="2000" dirty="0">
                <a:latin typeface="+mn-ea"/>
              </a:rPr>
              <a:t> → </a:t>
            </a:r>
            <a:r>
              <a:rPr lang="en-US" altLang="zh-CN" sz="2000" dirty="0" err="1"/>
              <a:t>bA</a:t>
            </a:r>
            <a:r>
              <a:rPr lang="en-US" altLang="zh-CN" sz="2000" dirty="0"/>
              <a:t> | c*</a:t>
            </a:r>
          </a:p>
          <a:p>
            <a:endParaRPr lang="en-US" altLang="zh-CN" sz="2000" dirty="0"/>
          </a:p>
          <a:p>
            <a:r>
              <a:rPr lang="en-US" altLang="zh-CN" sz="2000" dirty="0"/>
              <a:t>A</a:t>
            </a:r>
            <a:r>
              <a:rPr lang="en-US" altLang="zh-CN" sz="2000" dirty="0">
                <a:latin typeface="+mn-ea"/>
              </a:rPr>
              <a:t> → </a:t>
            </a:r>
            <a:r>
              <a:rPr lang="en-US" altLang="zh-CN" sz="2000" dirty="0"/>
              <a:t>c*  </a:t>
            </a:r>
            <a:r>
              <a:rPr lang="zh-CN" altLang="en-US" sz="2000" dirty="0"/>
              <a:t>：</a:t>
            </a:r>
            <a:r>
              <a:rPr lang="en-US" altLang="zh-CN" sz="2000" dirty="0"/>
              <a:t>A</a:t>
            </a:r>
            <a:r>
              <a:rPr lang="en-US" altLang="zh-CN" sz="2000" dirty="0">
                <a:latin typeface="+mn-ea"/>
              </a:rPr>
              <a:t> → </a:t>
            </a:r>
            <a:r>
              <a:rPr lang="en-US" altLang="zh-CN" sz="2000" dirty="0" err="1"/>
              <a:t>cA</a:t>
            </a:r>
            <a:r>
              <a:rPr lang="en-US" altLang="zh-CN" sz="2000" dirty="0"/>
              <a:t>|</a:t>
            </a:r>
            <a:r>
              <a:rPr lang="el-GR" altLang="zh-CN" sz="2000" dirty="0"/>
              <a:t>ε</a:t>
            </a:r>
            <a:r>
              <a:rPr lang="zh-CN" altLang="el-GR" sz="2000" dirty="0"/>
              <a:t>，</a:t>
            </a:r>
            <a:endParaRPr lang="en-US" altLang="zh-CN" sz="2000" dirty="0"/>
          </a:p>
          <a:p>
            <a:endParaRPr lang="en-US" altLang="zh-CN" sz="2000" dirty="0"/>
          </a:p>
          <a:p>
            <a:r>
              <a:rPr lang="en-US" altLang="zh-CN" sz="2000" dirty="0"/>
              <a:t>finally</a:t>
            </a:r>
            <a:r>
              <a:rPr lang="zh-CN" altLang="en-US" sz="2000" dirty="0"/>
              <a:t>：</a:t>
            </a:r>
          </a:p>
          <a:p>
            <a:r>
              <a:rPr lang="en-US" altLang="zh-CN" sz="2000" dirty="0"/>
              <a:t>A</a:t>
            </a:r>
            <a:r>
              <a:rPr lang="en-US" altLang="zh-CN" sz="2000" dirty="0">
                <a:latin typeface="+mn-ea"/>
              </a:rPr>
              <a:t> → </a:t>
            </a:r>
            <a:r>
              <a:rPr lang="en-US" altLang="zh-CN" sz="2000" dirty="0" err="1"/>
              <a:t>bA</a:t>
            </a:r>
            <a:r>
              <a:rPr lang="en-US" altLang="zh-CN" sz="2000" dirty="0"/>
              <a:t> |</a:t>
            </a:r>
            <a:r>
              <a:rPr lang="en-US" altLang="zh-CN" sz="2000" dirty="0">
                <a:latin typeface="+mn-ea"/>
              </a:rPr>
              <a:t> </a:t>
            </a:r>
            <a:r>
              <a:rPr lang="en-US" altLang="zh-CN" sz="2000" dirty="0" err="1"/>
              <a:t>cA</a:t>
            </a:r>
            <a:r>
              <a:rPr lang="en-US" altLang="zh-CN" sz="2000" dirty="0"/>
              <a:t> | </a:t>
            </a:r>
            <a:r>
              <a:rPr lang="el-GR" altLang="zh-CN" sz="2000" dirty="0"/>
              <a:t>ε</a:t>
            </a:r>
            <a:r>
              <a:rPr lang="zh-CN" altLang="el-GR" sz="2000" dirty="0"/>
              <a:t>，</a:t>
            </a:r>
            <a:endParaRPr lang="zh-CN" altLang="en-US" sz="2000" dirty="0"/>
          </a:p>
        </p:txBody>
      </p:sp>
      <p:graphicFrame>
        <p:nvGraphicFramePr>
          <p:cNvPr id="41" name="表格 14">
            <a:extLst>
              <a:ext uri="{FF2B5EF4-FFF2-40B4-BE49-F238E27FC236}">
                <a16:creationId xmlns:a16="http://schemas.microsoft.com/office/drawing/2014/main" id="{1CDB1C53-FAA4-45E9-AB31-562DA4E863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6068929"/>
              </p:ext>
            </p:extLst>
          </p:nvPr>
        </p:nvGraphicFramePr>
        <p:xfrm>
          <a:off x="1127388" y="4019536"/>
          <a:ext cx="5610329" cy="265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2322">
                  <a:extLst>
                    <a:ext uri="{9D8B030D-6E8A-4147-A177-3AD203B41FA5}">
                      <a16:colId xmlns:a16="http://schemas.microsoft.com/office/drawing/2014/main" val="3658620841"/>
                    </a:ext>
                  </a:extLst>
                </a:gridCol>
                <a:gridCol w="2206363">
                  <a:extLst>
                    <a:ext uri="{9D8B030D-6E8A-4147-A177-3AD203B41FA5}">
                      <a16:colId xmlns:a16="http://schemas.microsoft.com/office/drawing/2014/main" val="274827130"/>
                    </a:ext>
                  </a:extLst>
                </a:gridCol>
                <a:gridCol w="2431644">
                  <a:extLst>
                    <a:ext uri="{9D8B030D-6E8A-4147-A177-3AD203B41FA5}">
                      <a16:colId xmlns:a16="http://schemas.microsoft.com/office/drawing/2014/main" val="1798833029"/>
                    </a:ext>
                  </a:extLst>
                </a:gridCol>
              </a:tblGrid>
              <a:tr h="397523">
                <a:tc>
                  <a:txBody>
                    <a:bodyPr/>
                    <a:lstStyle/>
                    <a:p>
                      <a:endParaRPr lang="zh-CN" altLang="en-US" sz="240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latin typeface="+mn-ea"/>
                          <a:ea typeface="+mn-ea"/>
                        </a:rPr>
                        <a:t>正规式产生式</a:t>
                      </a:r>
                    </a:p>
                  </a:txBody>
                  <a:tcP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latin typeface="+mn-ea"/>
                          <a:ea typeface="+mn-ea"/>
                        </a:rPr>
                        <a:t>产生式</a:t>
                      </a:r>
                    </a:p>
                  </a:txBody>
                  <a:tcPr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2404664"/>
                  </a:ext>
                </a:extLst>
              </a:tr>
              <a:tr h="397523">
                <a:tc>
                  <a:txBody>
                    <a:bodyPr/>
                    <a:lstStyle/>
                    <a:p>
                      <a:r>
                        <a:rPr lang="zh-CN" altLang="en-US" sz="2400" b="0" dirty="0">
                          <a:latin typeface="+mn-ea"/>
                          <a:ea typeface="+mn-ea"/>
                        </a:rPr>
                        <a:t>规则</a:t>
                      </a:r>
                      <a:r>
                        <a:rPr lang="en-US" altLang="zh-CN" sz="2400" b="0" dirty="0">
                          <a:latin typeface="+mn-ea"/>
                          <a:ea typeface="+mn-ea"/>
                        </a:rPr>
                        <a:t>1</a:t>
                      </a:r>
                      <a:endParaRPr lang="zh-CN" altLang="en-US" sz="24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0" dirty="0" err="1">
                          <a:latin typeface="+mn-ea"/>
                          <a:ea typeface="+mn-ea"/>
                        </a:rPr>
                        <a:t>A→xy</a:t>
                      </a:r>
                      <a:endParaRPr lang="en-US" altLang="zh-CN" sz="24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0" dirty="0" err="1">
                          <a:latin typeface="+mn-ea"/>
                          <a:ea typeface="+mn-ea"/>
                        </a:rPr>
                        <a:t>A→xB</a:t>
                      </a:r>
                      <a:r>
                        <a:rPr lang="en-US" altLang="zh-CN" sz="2400" b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en-US" altLang="zh-CN" sz="2400" b="0" dirty="0" err="1">
                          <a:latin typeface="+mn-ea"/>
                          <a:ea typeface="+mn-ea"/>
                        </a:rPr>
                        <a:t>B→y</a:t>
                      </a:r>
                      <a:endParaRPr lang="en-US" altLang="zh-CN" sz="24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4428003"/>
                  </a:ext>
                </a:extLst>
              </a:tr>
              <a:tr h="465544">
                <a:tc>
                  <a:txBody>
                    <a:bodyPr/>
                    <a:lstStyle/>
                    <a:p>
                      <a:r>
                        <a:rPr lang="zh-CN" altLang="en-US" sz="2400" b="0" dirty="0">
                          <a:latin typeface="+mn-ea"/>
                          <a:ea typeface="+mn-ea"/>
                        </a:rPr>
                        <a:t>规则</a:t>
                      </a:r>
                      <a:r>
                        <a:rPr lang="en-US" altLang="zh-CN" sz="2400" b="0" dirty="0">
                          <a:latin typeface="+mn-ea"/>
                          <a:ea typeface="+mn-ea"/>
                        </a:rPr>
                        <a:t>2</a:t>
                      </a:r>
                      <a:endParaRPr lang="zh-CN" altLang="en-US" sz="24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0" dirty="0" err="1">
                          <a:latin typeface="+mn-ea"/>
                          <a:ea typeface="+mn-ea"/>
                        </a:rPr>
                        <a:t>A→x</a:t>
                      </a:r>
                      <a:r>
                        <a:rPr lang="en-US" altLang="zh-CN" sz="2400" b="0" baseline="30000" dirty="0">
                          <a:latin typeface="+mn-ea"/>
                          <a:ea typeface="+mn-ea"/>
                        </a:rPr>
                        <a:t>*</a:t>
                      </a:r>
                      <a:r>
                        <a:rPr lang="en-US" altLang="zh-CN" sz="2400" b="0" dirty="0">
                          <a:latin typeface="+mn-ea"/>
                          <a:ea typeface="+mn-ea"/>
                        </a:rPr>
                        <a:t>y</a:t>
                      </a:r>
                      <a:endParaRPr lang="zh-CN" altLang="en-US" sz="24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eaLnBrk="1" hangingPunct="1"/>
                      <a:r>
                        <a:rPr lang="en-US" altLang="zh-CN" sz="2400" b="0" dirty="0" err="1">
                          <a:latin typeface="+mn-ea"/>
                        </a:rPr>
                        <a:t>A→xB</a:t>
                      </a:r>
                      <a:r>
                        <a:rPr lang="en-US" altLang="zh-CN" sz="2400" b="0" dirty="0">
                          <a:latin typeface="+mn-ea"/>
                        </a:rPr>
                        <a:t>, </a:t>
                      </a:r>
                      <a:r>
                        <a:rPr lang="en-US" altLang="zh-CN" sz="2400" b="0" dirty="0" err="1">
                          <a:latin typeface="+mn-ea"/>
                        </a:rPr>
                        <a:t>A→y</a:t>
                      </a:r>
                      <a:endParaRPr lang="en-US" altLang="zh-CN" sz="2400" b="0" dirty="0">
                        <a:latin typeface="+mn-ea"/>
                      </a:endParaRPr>
                    </a:p>
                    <a:p>
                      <a:pPr algn="just" eaLnBrk="1" hangingPunct="1"/>
                      <a:r>
                        <a:rPr lang="en-US" altLang="zh-CN" sz="2400" b="0" dirty="0" err="1">
                          <a:latin typeface="+mn-ea"/>
                        </a:rPr>
                        <a:t>B→xB</a:t>
                      </a:r>
                      <a:r>
                        <a:rPr lang="en-US" altLang="zh-CN" sz="2400" b="0" dirty="0">
                          <a:latin typeface="+mn-ea"/>
                        </a:rPr>
                        <a:t>, </a:t>
                      </a:r>
                      <a:r>
                        <a:rPr lang="en-US" altLang="zh-CN" sz="2400" b="0" dirty="0" err="1">
                          <a:latin typeface="+mn-ea"/>
                        </a:rPr>
                        <a:t>B→y</a:t>
                      </a:r>
                      <a:endParaRPr lang="en-US" altLang="zh-CN" sz="2400" b="0" dirty="0">
                        <a:latin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0386132"/>
                  </a:ext>
                </a:extLst>
              </a:tr>
              <a:tr h="397523">
                <a:tc>
                  <a:txBody>
                    <a:bodyPr/>
                    <a:lstStyle/>
                    <a:p>
                      <a:r>
                        <a:rPr lang="zh-CN" altLang="en-US" sz="2400" b="0" dirty="0">
                          <a:latin typeface="+mn-ea"/>
                          <a:ea typeface="+mn-ea"/>
                        </a:rPr>
                        <a:t>规则</a:t>
                      </a:r>
                      <a:r>
                        <a:rPr lang="en-US" altLang="zh-CN" sz="2400" b="0" dirty="0">
                          <a:latin typeface="+mn-ea"/>
                          <a:ea typeface="+mn-ea"/>
                        </a:rPr>
                        <a:t>3</a:t>
                      </a:r>
                      <a:endParaRPr lang="zh-CN" altLang="en-US" sz="24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eaLnBrk="1" hangingPunct="1"/>
                      <a:r>
                        <a:rPr lang="en-US" altLang="zh-CN" sz="2400" b="0" dirty="0" err="1">
                          <a:latin typeface="+mn-ea"/>
                        </a:rPr>
                        <a:t>A→x︱y</a:t>
                      </a:r>
                      <a:endParaRPr lang="en-US" altLang="zh-CN" sz="2400" b="0" dirty="0">
                        <a:latin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0" dirty="0" err="1">
                          <a:latin typeface="+mn-ea"/>
                          <a:ea typeface="+mn-ea"/>
                        </a:rPr>
                        <a:t>A→x</a:t>
                      </a:r>
                      <a:r>
                        <a:rPr lang="en-US" altLang="zh-CN" sz="2400" b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en-US" altLang="zh-CN" sz="2400" b="0" dirty="0" err="1">
                          <a:latin typeface="+mn-ea"/>
                          <a:ea typeface="+mn-ea"/>
                        </a:rPr>
                        <a:t>A→y</a:t>
                      </a:r>
                      <a:endParaRPr lang="zh-CN" altLang="en-US" sz="24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99030"/>
                  </a:ext>
                </a:extLst>
              </a:tr>
              <a:tr h="397523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b="0" dirty="0">
                          <a:latin typeface="+mn-ea"/>
                        </a:rPr>
                        <a:t>注：</a:t>
                      </a:r>
                      <a:r>
                        <a:rPr lang="en-US" altLang="zh-CN" sz="2400" b="0" dirty="0">
                          <a:latin typeface="+mn-ea"/>
                        </a:rPr>
                        <a:t>A</a:t>
                      </a:r>
                      <a:r>
                        <a:rPr lang="zh-CN" altLang="en-US" sz="2400" b="0" dirty="0">
                          <a:latin typeface="+mn-ea"/>
                        </a:rPr>
                        <a:t>，</a:t>
                      </a:r>
                      <a:r>
                        <a:rPr lang="en-US" altLang="zh-CN" sz="2400" b="0" dirty="0">
                          <a:latin typeface="+mn-ea"/>
                        </a:rPr>
                        <a:t>B∈V</a:t>
                      </a:r>
                      <a:r>
                        <a:rPr lang="en-US" altLang="zh-CN" sz="2400" b="0" baseline="-30000" dirty="0">
                          <a:latin typeface="+mn-ea"/>
                        </a:rPr>
                        <a:t>N </a:t>
                      </a:r>
                      <a:r>
                        <a:rPr lang="zh-CN" altLang="en-US" sz="2400" b="0" dirty="0">
                          <a:latin typeface="+mn-ea"/>
                        </a:rPr>
                        <a:t>，</a:t>
                      </a:r>
                      <a:r>
                        <a:rPr lang="en-US" altLang="zh-CN" sz="2400" b="0" dirty="0">
                          <a:solidFill>
                            <a:schemeClr val="hlink"/>
                          </a:solidFill>
                          <a:latin typeface="+mn-ea"/>
                        </a:rPr>
                        <a:t>B</a:t>
                      </a:r>
                      <a:r>
                        <a:rPr lang="zh-CN" altLang="en-US" sz="2400" b="0" dirty="0">
                          <a:latin typeface="+mn-ea"/>
                        </a:rPr>
                        <a:t>为新增非终结符 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2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2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94364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0128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40" grpId="0"/>
      <p:bldP spid="4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845893-530B-48AE-99F5-B0AAF7F6D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3.2</a:t>
            </a:r>
            <a:r>
              <a:rPr lang="zh-CN" altLang="en-US" dirty="0"/>
              <a:t>　单词的形式化描述工具 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4EDC099-964C-4C48-AF98-14C3A2309E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800" dirty="0"/>
              <a:t>[</a:t>
            </a:r>
            <a:r>
              <a:rPr lang="zh-CN" altLang="en-US" sz="2800" dirty="0"/>
              <a:t>例</a:t>
            </a:r>
            <a:r>
              <a:rPr lang="en-US" altLang="zh-CN" sz="2800" dirty="0"/>
              <a:t>] </a:t>
            </a:r>
            <a:r>
              <a:rPr lang="zh-CN" altLang="en-US" sz="2800" dirty="0"/>
              <a:t>将</a:t>
            </a:r>
            <a:r>
              <a:rPr lang="en-US" altLang="zh-CN" sz="2800" dirty="0"/>
              <a:t>{</a:t>
            </a:r>
            <a:r>
              <a:rPr lang="en-US" altLang="zh-CN" sz="2800" dirty="0" err="1"/>
              <a:t>a,d</a:t>
            </a:r>
            <a:r>
              <a:rPr lang="en-US" altLang="zh-CN" sz="2800" dirty="0"/>
              <a:t>}</a:t>
            </a:r>
            <a:r>
              <a:rPr lang="zh-CN" altLang="en-US" sz="2800" dirty="0"/>
              <a:t>上的正规式</a:t>
            </a:r>
            <a:r>
              <a:rPr lang="en-US" altLang="zh-CN" sz="2800" dirty="0"/>
              <a:t>a(</a:t>
            </a:r>
            <a:r>
              <a:rPr lang="en-US" altLang="zh-CN" sz="2800" dirty="0" err="1"/>
              <a:t>a|d</a:t>
            </a:r>
            <a:r>
              <a:rPr lang="en-US" altLang="zh-CN" sz="2800" dirty="0"/>
              <a:t>)*，</a:t>
            </a:r>
            <a:r>
              <a:rPr lang="zh-CN" altLang="en-US" sz="2800" dirty="0"/>
              <a:t>转换成等价的 正规文法</a:t>
            </a:r>
            <a:r>
              <a:rPr lang="en-US" altLang="zh-CN" sz="2800" dirty="0"/>
              <a:t>G[S]。 </a:t>
            </a:r>
          </a:p>
          <a:p>
            <a:endParaRPr lang="en-US" altLang="zh-CN" sz="2800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 lvl="1"/>
            <a:r>
              <a:rPr lang="zh-CN" altLang="en-US" sz="2600" dirty="0">
                <a:solidFill>
                  <a:schemeClr val="tx1"/>
                </a:solidFill>
              </a:rPr>
              <a:t>最后得到正规文法</a:t>
            </a:r>
            <a:r>
              <a:rPr lang="en-US" altLang="zh-CN" sz="2600" dirty="0">
                <a:solidFill>
                  <a:schemeClr val="tx1"/>
                </a:solidFill>
              </a:rPr>
              <a:t>G[S]</a:t>
            </a:r>
            <a:r>
              <a:rPr lang="zh-CN" altLang="en-US" sz="2600" dirty="0">
                <a:solidFill>
                  <a:schemeClr val="tx1"/>
                </a:solidFill>
              </a:rPr>
              <a:t>如下：</a:t>
            </a:r>
            <a:r>
              <a:rPr lang="en-US" altLang="zh-CN" sz="2600" dirty="0">
                <a:solidFill>
                  <a:schemeClr val="tx1"/>
                </a:solidFill>
              </a:rPr>
              <a:t>G</a:t>
            </a:r>
            <a:r>
              <a:rPr lang="zh-CN" altLang="en-US" sz="2600" dirty="0">
                <a:solidFill>
                  <a:schemeClr val="tx1"/>
                </a:solidFill>
              </a:rPr>
              <a:t>＝</a:t>
            </a:r>
            <a:r>
              <a:rPr lang="en-US" altLang="zh-CN" sz="2600" dirty="0">
                <a:solidFill>
                  <a:schemeClr val="tx1"/>
                </a:solidFill>
              </a:rPr>
              <a:t>(V</a:t>
            </a:r>
            <a:r>
              <a:rPr lang="en-US" altLang="zh-CN" sz="2600" baseline="-25000" dirty="0">
                <a:solidFill>
                  <a:schemeClr val="tx1"/>
                </a:solidFill>
              </a:rPr>
              <a:t>N</a:t>
            </a:r>
            <a:r>
              <a:rPr lang="en-US" altLang="zh-CN" sz="2600" dirty="0">
                <a:solidFill>
                  <a:schemeClr val="tx1"/>
                </a:solidFill>
              </a:rPr>
              <a:t>, V</a:t>
            </a:r>
            <a:r>
              <a:rPr lang="en-US" altLang="zh-CN" sz="2600" baseline="-25000" dirty="0">
                <a:solidFill>
                  <a:schemeClr val="tx1"/>
                </a:solidFill>
              </a:rPr>
              <a:t>T</a:t>
            </a:r>
            <a:r>
              <a:rPr lang="en-US" altLang="zh-CN" sz="2600" dirty="0">
                <a:solidFill>
                  <a:schemeClr val="tx1"/>
                </a:solidFill>
              </a:rPr>
              <a:t>, P, S)</a:t>
            </a:r>
            <a:r>
              <a:rPr lang="zh-CN" altLang="en-US" sz="2600" dirty="0">
                <a:solidFill>
                  <a:schemeClr val="tx1"/>
                </a:solidFill>
              </a:rPr>
              <a:t>，其中</a:t>
            </a:r>
            <a:endParaRPr lang="en-US" altLang="zh-CN" sz="2600" dirty="0">
              <a:solidFill>
                <a:schemeClr val="tx1"/>
              </a:solidFill>
            </a:endParaRPr>
          </a:p>
          <a:p>
            <a:pPr lvl="1"/>
            <a:r>
              <a:rPr lang="en-US" altLang="zh-CN" sz="2600" dirty="0">
                <a:solidFill>
                  <a:schemeClr val="tx1"/>
                </a:solidFill>
              </a:rPr>
              <a:t>V</a:t>
            </a:r>
            <a:r>
              <a:rPr lang="en-US" altLang="zh-CN" sz="2600" baseline="-25000" dirty="0">
                <a:solidFill>
                  <a:schemeClr val="tx1"/>
                </a:solidFill>
              </a:rPr>
              <a:t>N</a:t>
            </a:r>
            <a:r>
              <a:rPr lang="zh-CN" altLang="en-US" sz="2600" dirty="0">
                <a:solidFill>
                  <a:schemeClr val="tx1"/>
                </a:solidFill>
              </a:rPr>
              <a:t>＝</a:t>
            </a:r>
            <a:r>
              <a:rPr lang="en-US" altLang="zh-CN" sz="2600" dirty="0">
                <a:solidFill>
                  <a:schemeClr val="tx1"/>
                </a:solidFill>
              </a:rPr>
              <a:t>{S, A, B}</a:t>
            </a:r>
            <a:r>
              <a:rPr lang="zh-CN" altLang="en-US" sz="2600" dirty="0">
                <a:solidFill>
                  <a:schemeClr val="tx1"/>
                </a:solidFill>
              </a:rPr>
              <a:t>，</a:t>
            </a:r>
            <a:r>
              <a:rPr lang="en-US" altLang="zh-CN" sz="2600" dirty="0">
                <a:solidFill>
                  <a:schemeClr val="tx1"/>
                </a:solidFill>
              </a:rPr>
              <a:t>V</a:t>
            </a:r>
            <a:r>
              <a:rPr lang="en-US" altLang="zh-CN" sz="2600" baseline="-25000" dirty="0">
                <a:solidFill>
                  <a:schemeClr val="tx1"/>
                </a:solidFill>
              </a:rPr>
              <a:t>T</a:t>
            </a:r>
            <a:r>
              <a:rPr lang="zh-CN" altLang="en-US" sz="2600" dirty="0">
                <a:solidFill>
                  <a:schemeClr val="tx1"/>
                </a:solidFill>
              </a:rPr>
              <a:t>＝</a:t>
            </a:r>
            <a:r>
              <a:rPr lang="en-US" altLang="zh-CN" sz="2600" dirty="0">
                <a:solidFill>
                  <a:schemeClr val="tx1"/>
                </a:solidFill>
              </a:rPr>
              <a:t>{a, d}</a:t>
            </a:r>
          </a:p>
          <a:p>
            <a:pPr lvl="1"/>
            <a:r>
              <a:rPr lang="en-US" altLang="zh-CN" sz="2600" dirty="0">
                <a:solidFill>
                  <a:schemeClr val="tx1"/>
                </a:solidFill>
              </a:rPr>
              <a:t>P </a:t>
            </a:r>
            <a:r>
              <a:rPr lang="zh-CN" altLang="en-US" sz="2600" dirty="0">
                <a:solidFill>
                  <a:schemeClr val="tx1"/>
                </a:solidFill>
              </a:rPr>
              <a:t>＝</a:t>
            </a:r>
            <a:r>
              <a:rPr lang="en-US" altLang="zh-CN" sz="2600" dirty="0">
                <a:solidFill>
                  <a:schemeClr val="tx1"/>
                </a:solidFill>
              </a:rPr>
              <a:t>{</a:t>
            </a:r>
            <a:r>
              <a:rPr lang="en-US" altLang="zh-CN" sz="2600" dirty="0" err="1">
                <a:solidFill>
                  <a:schemeClr val="tx1"/>
                </a:solidFill>
              </a:rPr>
              <a:t>S→aA</a:t>
            </a:r>
            <a:r>
              <a:rPr lang="en-US" altLang="zh-CN" sz="2600" dirty="0">
                <a:solidFill>
                  <a:schemeClr val="tx1"/>
                </a:solidFill>
              </a:rPr>
              <a:t>, </a:t>
            </a:r>
            <a:r>
              <a:rPr lang="en-US" altLang="zh-CN" sz="2600" dirty="0" err="1">
                <a:solidFill>
                  <a:schemeClr val="tx1"/>
                </a:solidFill>
              </a:rPr>
              <a:t>A→aB</a:t>
            </a:r>
            <a:r>
              <a:rPr lang="en-US" altLang="zh-CN" sz="2600" dirty="0">
                <a:solidFill>
                  <a:schemeClr val="tx1"/>
                </a:solidFill>
              </a:rPr>
              <a:t>, </a:t>
            </a:r>
            <a:r>
              <a:rPr lang="en-US" altLang="zh-CN" sz="2600" dirty="0" err="1">
                <a:solidFill>
                  <a:schemeClr val="tx1"/>
                </a:solidFill>
              </a:rPr>
              <a:t>A→dB</a:t>
            </a:r>
            <a:r>
              <a:rPr lang="en-US" altLang="zh-CN" sz="2600" dirty="0">
                <a:solidFill>
                  <a:schemeClr val="tx1"/>
                </a:solidFill>
              </a:rPr>
              <a:t>, A→</a:t>
            </a:r>
            <a:r>
              <a:rPr lang="el-GR" altLang="zh-CN" sz="2600" dirty="0">
                <a:solidFill>
                  <a:schemeClr val="tx1"/>
                </a:solidFill>
              </a:rPr>
              <a:t>ε</a:t>
            </a:r>
            <a:r>
              <a:rPr lang="en-US" altLang="zh-CN" sz="2600" dirty="0">
                <a:solidFill>
                  <a:schemeClr val="tx1"/>
                </a:solidFill>
              </a:rPr>
              <a:t>, </a:t>
            </a:r>
            <a:r>
              <a:rPr lang="en-US" altLang="zh-CN" sz="2600" dirty="0" err="1">
                <a:solidFill>
                  <a:schemeClr val="tx1"/>
                </a:solidFill>
              </a:rPr>
              <a:t>B→aB</a:t>
            </a:r>
            <a:r>
              <a:rPr lang="en-US" altLang="zh-CN" sz="2600" dirty="0">
                <a:solidFill>
                  <a:schemeClr val="tx1"/>
                </a:solidFill>
              </a:rPr>
              <a:t>, B→ dB, B→</a:t>
            </a:r>
            <a:r>
              <a:rPr lang="el-GR" altLang="zh-CN" sz="2600" dirty="0">
                <a:solidFill>
                  <a:schemeClr val="tx1"/>
                </a:solidFill>
              </a:rPr>
              <a:t>ε}</a:t>
            </a:r>
            <a:endParaRPr lang="zh-CN" altLang="en-US" sz="2600" dirty="0">
              <a:solidFill>
                <a:schemeClr val="tx1"/>
              </a:solidFill>
            </a:endParaRPr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93F0802-FFF3-447C-9565-BAA8122454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3A857A3-1012-4184-86F6-41658C62E65F}" type="slidenum">
              <a:rPr lang="en-US" smtClean="0"/>
              <a:pPr/>
              <a:t>22</a:t>
            </a:fld>
            <a:endParaRPr lang="en-US" dirty="0"/>
          </a:p>
        </p:txBody>
      </p:sp>
      <p:graphicFrame>
        <p:nvGraphicFramePr>
          <p:cNvPr id="15" name="表格 15">
            <a:extLst>
              <a:ext uri="{FF2B5EF4-FFF2-40B4-BE49-F238E27FC236}">
                <a16:creationId xmlns:a16="http://schemas.microsoft.com/office/drawing/2014/main" id="{13146BCE-9D7E-403D-8126-FC110CCA0A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1791807"/>
              </p:ext>
            </p:extLst>
          </p:nvPr>
        </p:nvGraphicFramePr>
        <p:xfrm>
          <a:off x="966737" y="1780859"/>
          <a:ext cx="9557767" cy="26206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12314">
                  <a:extLst>
                    <a:ext uri="{9D8B030D-6E8A-4147-A177-3AD203B41FA5}">
                      <a16:colId xmlns:a16="http://schemas.microsoft.com/office/drawing/2014/main" val="3283483846"/>
                    </a:ext>
                  </a:extLst>
                </a:gridCol>
                <a:gridCol w="1845453">
                  <a:extLst>
                    <a:ext uri="{9D8B030D-6E8A-4147-A177-3AD203B41FA5}">
                      <a16:colId xmlns:a16="http://schemas.microsoft.com/office/drawing/2014/main" val="1876953115"/>
                    </a:ext>
                  </a:extLst>
                </a:gridCol>
              </a:tblGrid>
              <a:tr h="52413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1" dirty="0" err="1">
                          <a:solidFill>
                            <a:schemeClr val="tx1"/>
                          </a:solidFill>
                          <a:latin typeface="Times New Roman" pitchFamily="18" charset="0"/>
                        </a:rPr>
                        <a:t>S→a</a:t>
                      </a:r>
                      <a:r>
                        <a:rPr lang="en-US" altLang="zh-CN" sz="2400" b="1" dirty="0">
                          <a:solidFill>
                            <a:schemeClr val="tx1"/>
                          </a:solidFill>
                          <a:latin typeface="Times New Roman" pitchFamily="18" charset="0"/>
                        </a:rPr>
                        <a:t>(</a:t>
                      </a:r>
                      <a:r>
                        <a:rPr lang="en-US" altLang="zh-CN" sz="2400" b="1" dirty="0" err="1">
                          <a:solidFill>
                            <a:schemeClr val="tx1"/>
                          </a:solidFill>
                          <a:latin typeface="Times New Roman" pitchFamily="18" charset="0"/>
                        </a:rPr>
                        <a:t>a|d</a:t>
                      </a:r>
                      <a:r>
                        <a:rPr lang="en-US" altLang="zh-CN" sz="2400" b="1" dirty="0">
                          <a:solidFill>
                            <a:schemeClr val="tx1"/>
                          </a:solidFill>
                          <a:latin typeface="Times New Roman" pitchFamily="18" charset="0"/>
                        </a:rPr>
                        <a:t>)*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b="1" dirty="0">
                          <a:solidFill>
                            <a:schemeClr val="tx1"/>
                          </a:solidFill>
                          <a:latin typeface="Times New Roman" pitchFamily="18" charset="0"/>
                        </a:rPr>
                        <a:t>（</a:t>
                      </a:r>
                      <a:r>
                        <a:rPr lang="en-US" altLang="zh-CN" sz="2400" b="1" dirty="0" err="1">
                          <a:solidFill>
                            <a:schemeClr val="tx1"/>
                          </a:solidFill>
                          <a:latin typeface="Times New Roman" pitchFamily="18" charset="0"/>
                        </a:rPr>
                        <a:t>S→r</a:t>
                      </a:r>
                      <a:r>
                        <a:rPr lang="zh-CN" altLang="en-US" sz="2400" b="1" dirty="0">
                          <a:solidFill>
                            <a:schemeClr val="tx1"/>
                          </a:solidFill>
                          <a:latin typeface="Times New Roman" pitchFamily="18" charset="0"/>
                        </a:rPr>
                        <a:t>）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3495266"/>
                  </a:ext>
                </a:extLst>
              </a:tr>
              <a:tr h="52413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1" dirty="0" err="1">
                          <a:solidFill>
                            <a:schemeClr val="tx1"/>
                          </a:solidFill>
                          <a:latin typeface="Times New Roman" pitchFamily="18" charset="0"/>
                        </a:rPr>
                        <a:t>S→aA</a:t>
                      </a:r>
                      <a:r>
                        <a:rPr lang="zh-CN" altLang="en-US" sz="2400" b="1" dirty="0">
                          <a:solidFill>
                            <a:schemeClr val="tx1"/>
                          </a:solidFill>
                          <a:latin typeface="Times New Roman" pitchFamily="18" charset="0"/>
                        </a:rPr>
                        <a:t>，</a:t>
                      </a:r>
                      <a:r>
                        <a:rPr lang="en-US" altLang="zh-CN" sz="2400" b="1" dirty="0">
                          <a:solidFill>
                            <a:schemeClr val="tx1"/>
                          </a:solidFill>
                          <a:latin typeface="Times New Roman" pitchFamily="18" charset="0"/>
                        </a:rPr>
                        <a:t>A→(</a:t>
                      </a:r>
                      <a:r>
                        <a:rPr lang="en-US" altLang="zh-CN" sz="2400" b="1" dirty="0" err="1">
                          <a:solidFill>
                            <a:schemeClr val="tx1"/>
                          </a:solidFill>
                          <a:latin typeface="Times New Roman" pitchFamily="18" charset="0"/>
                        </a:rPr>
                        <a:t>a|d</a:t>
                      </a:r>
                      <a:r>
                        <a:rPr lang="en-US" altLang="zh-CN" sz="2400" b="1" dirty="0">
                          <a:solidFill>
                            <a:schemeClr val="tx1"/>
                          </a:solidFill>
                          <a:latin typeface="Times New Roman" pitchFamily="18" charset="0"/>
                        </a:rPr>
                        <a:t>)*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solidFill>
                            <a:schemeClr val="tx1"/>
                          </a:solidFill>
                        </a:rPr>
                        <a:t>规则</a:t>
                      </a:r>
                      <a:r>
                        <a:rPr lang="en-US" altLang="zh-CN" sz="24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0922344"/>
                  </a:ext>
                </a:extLst>
              </a:tr>
              <a:tr h="52413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1" dirty="0" err="1">
                          <a:solidFill>
                            <a:schemeClr val="tx1"/>
                          </a:solidFill>
                          <a:latin typeface="Times New Roman" pitchFamily="18" charset="0"/>
                        </a:rPr>
                        <a:t>S→aA</a:t>
                      </a:r>
                      <a:r>
                        <a:rPr lang="zh-CN" altLang="en-US" sz="2400" b="1" dirty="0">
                          <a:solidFill>
                            <a:schemeClr val="tx1"/>
                          </a:solidFill>
                          <a:latin typeface="Times New Roman" pitchFamily="18" charset="0"/>
                        </a:rPr>
                        <a:t>，</a:t>
                      </a:r>
                      <a:r>
                        <a:rPr lang="en-US" altLang="zh-CN" sz="2400" b="1" dirty="0">
                          <a:solidFill>
                            <a:schemeClr val="tx1"/>
                          </a:solidFill>
                          <a:latin typeface="Times New Roman" pitchFamily="18" charset="0"/>
                        </a:rPr>
                        <a:t>A→(</a:t>
                      </a:r>
                      <a:r>
                        <a:rPr lang="en-US" altLang="zh-CN" sz="2400" b="1" dirty="0" err="1">
                          <a:solidFill>
                            <a:schemeClr val="tx1"/>
                          </a:solidFill>
                          <a:latin typeface="Times New Roman" pitchFamily="18" charset="0"/>
                        </a:rPr>
                        <a:t>a|d</a:t>
                      </a:r>
                      <a:r>
                        <a:rPr lang="en-US" altLang="zh-CN" sz="2400" b="1" dirty="0">
                          <a:solidFill>
                            <a:schemeClr val="tx1"/>
                          </a:solidFill>
                          <a:latin typeface="Times New Roman" pitchFamily="18" charset="0"/>
                        </a:rPr>
                        <a:t>)B</a:t>
                      </a:r>
                      <a:r>
                        <a:rPr lang="zh-CN" altLang="en-US" sz="2400" b="1" dirty="0">
                          <a:solidFill>
                            <a:schemeClr val="tx1"/>
                          </a:solidFill>
                          <a:latin typeface="Times New Roman" pitchFamily="18" charset="0"/>
                        </a:rPr>
                        <a:t>，</a:t>
                      </a:r>
                      <a:r>
                        <a:rPr lang="en-US" altLang="zh-CN" sz="2400" b="1" dirty="0" err="1">
                          <a:solidFill>
                            <a:schemeClr val="tx1"/>
                          </a:solidFill>
                          <a:latin typeface="Times New Roman" pitchFamily="18" charset="0"/>
                        </a:rPr>
                        <a:t>A→ε</a:t>
                      </a:r>
                      <a:r>
                        <a:rPr lang="zh-CN" altLang="en-US" sz="2400" b="1" dirty="0">
                          <a:solidFill>
                            <a:schemeClr val="tx1"/>
                          </a:solidFill>
                          <a:latin typeface="Times New Roman" pitchFamily="18" charset="0"/>
                        </a:rPr>
                        <a:t>，</a:t>
                      </a:r>
                      <a:r>
                        <a:rPr lang="en-US" altLang="zh-CN" sz="2400" b="1" dirty="0">
                          <a:solidFill>
                            <a:schemeClr val="tx1"/>
                          </a:solidFill>
                          <a:latin typeface="Times New Roman" pitchFamily="18" charset="0"/>
                        </a:rPr>
                        <a:t> B→(</a:t>
                      </a:r>
                      <a:r>
                        <a:rPr lang="en-US" altLang="zh-CN" sz="2400" b="1" dirty="0" err="1">
                          <a:solidFill>
                            <a:schemeClr val="tx1"/>
                          </a:solidFill>
                          <a:latin typeface="Times New Roman" pitchFamily="18" charset="0"/>
                        </a:rPr>
                        <a:t>a|d</a:t>
                      </a:r>
                      <a:r>
                        <a:rPr lang="en-US" altLang="zh-CN" sz="2400" b="1" dirty="0">
                          <a:solidFill>
                            <a:schemeClr val="tx1"/>
                          </a:solidFill>
                          <a:latin typeface="Times New Roman" pitchFamily="18" charset="0"/>
                        </a:rPr>
                        <a:t>)B</a:t>
                      </a:r>
                      <a:r>
                        <a:rPr lang="zh-CN" altLang="en-US" sz="2400" b="1" dirty="0">
                          <a:solidFill>
                            <a:schemeClr val="tx1"/>
                          </a:solidFill>
                          <a:latin typeface="Times New Roman" pitchFamily="18" charset="0"/>
                        </a:rPr>
                        <a:t>，</a:t>
                      </a:r>
                      <a:r>
                        <a:rPr lang="en-US" altLang="zh-CN" sz="2400" b="1" dirty="0" err="1">
                          <a:solidFill>
                            <a:schemeClr val="tx1"/>
                          </a:solidFill>
                          <a:latin typeface="Times New Roman" pitchFamily="18" charset="0"/>
                        </a:rPr>
                        <a:t>B→ε</a:t>
                      </a:r>
                      <a:endParaRPr lang="en-US" altLang="zh-CN" sz="2400" b="1" dirty="0">
                        <a:solidFill>
                          <a:schemeClr val="tx1"/>
                        </a:solidFill>
                        <a:latin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solidFill>
                            <a:schemeClr val="tx1"/>
                          </a:solidFill>
                        </a:rPr>
                        <a:t>规则</a:t>
                      </a:r>
                      <a:r>
                        <a:rPr lang="en-US" altLang="zh-CN" sz="24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8969516"/>
                  </a:ext>
                </a:extLst>
              </a:tr>
              <a:tr h="52413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1" dirty="0" err="1">
                          <a:solidFill>
                            <a:schemeClr val="tx1"/>
                          </a:solidFill>
                          <a:latin typeface="Times New Roman" pitchFamily="18" charset="0"/>
                        </a:rPr>
                        <a:t>S→aA</a:t>
                      </a:r>
                      <a:r>
                        <a:rPr lang="zh-CN" altLang="en-US" sz="2400" b="1" dirty="0">
                          <a:solidFill>
                            <a:schemeClr val="tx1"/>
                          </a:solidFill>
                          <a:latin typeface="Times New Roman" pitchFamily="18" charset="0"/>
                        </a:rPr>
                        <a:t>，</a:t>
                      </a:r>
                      <a:r>
                        <a:rPr lang="en-US" altLang="zh-CN" sz="2400" b="1" dirty="0" err="1">
                          <a:solidFill>
                            <a:schemeClr val="tx1"/>
                          </a:solidFill>
                          <a:latin typeface="Times New Roman" pitchFamily="18" charset="0"/>
                        </a:rPr>
                        <a:t>A→aB|dB</a:t>
                      </a:r>
                      <a:r>
                        <a:rPr lang="zh-CN" altLang="en-US" sz="2400" b="1" dirty="0">
                          <a:solidFill>
                            <a:schemeClr val="tx1"/>
                          </a:solidFill>
                          <a:latin typeface="Times New Roman" pitchFamily="18" charset="0"/>
                        </a:rPr>
                        <a:t>，</a:t>
                      </a:r>
                      <a:r>
                        <a:rPr lang="en-US" altLang="zh-CN" sz="2400" b="1" dirty="0" err="1">
                          <a:solidFill>
                            <a:schemeClr val="tx1"/>
                          </a:solidFill>
                          <a:latin typeface="Times New Roman" pitchFamily="18" charset="0"/>
                        </a:rPr>
                        <a:t>A→ε</a:t>
                      </a:r>
                      <a:r>
                        <a:rPr lang="zh-CN" altLang="en-US" sz="2400" b="1" dirty="0">
                          <a:solidFill>
                            <a:schemeClr val="tx1"/>
                          </a:solidFill>
                          <a:latin typeface="Times New Roman" pitchFamily="18" charset="0"/>
                        </a:rPr>
                        <a:t>，</a:t>
                      </a:r>
                      <a:r>
                        <a:rPr lang="en-US" altLang="zh-CN" sz="2400" b="1" dirty="0" err="1">
                          <a:solidFill>
                            <a:schemeClr val="tx1"/>
                          </a:solidFill>
                          <a:latin typeface="Times New Roman" pitchFamily="18" charset="0"/>
                        </a:rPr>
                        <a:t>B→aB|dB</a:t>
                      </a:r>
                      <a:r>
                        <a:rPr lang="zh-CN" altLang="en-US" sz="2400" b="1" dirty="0">
                          <a:solidFill>
                            <a:schemeClr val="tx1"/>
                          </a:solidFill>
                          <a:latin typeface="Times New Roman" pitchFamily="18" charset="0"/>
                        </a:rPr>
                        <a:t>，</a:t>
                      </a:r>
                      <a:r>
                        <a:rPr lang="en-US" altLang="zh-CN" sz="2400" b="1" dirty="0" err="1">
                          <a:solidFill>
                            <a:schemeClr val="tx1"/>
                          </a:solidFill>
                          <a:latin typeface="Times New Roman" pitchFamily="18" charset="0"/>
                        </a:rPr>
                        <a:t>B→ε</a:t>
                      </a:r>
                      <a:endParaRPr lang="en-US" altLang="zh-CN" sz="2400" b="1" dirty="0">
                        <a:solidFill>
                          <a:schemeClr val="tx1"/>
                        </a:solidFill>
                        <a:latin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solidFill>
                            <a:schemeClr val="tx1"/>
                          </a:solidFill>
                        </a:rPr>
                        <a:t>分配律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3486843"/>
                  </a:ext>
                </a:extLst>
              </a:tr>
              <a:tr h="524132">
                <a:tc>
                  <a:txBody>
                    <a:bodyPr/>
                    <a:lstStyle/>
                    <a:p>
                      <a:pPr algn="just" eaLnBrk="1" hangingPunct="1"/>
                      <a:r>
                        <a:rPr lang="en-US" altLang="zh-CN" sz="2400" b="1" dirty="0" err="1">
                          <a:solidFill>
                            <a:schemeClr val="tx1"/>
                          </a:solidFill>
                          <a:latin typeface="Times New Roman" pitchFamily="18" charset="0"/>
                        </a:rPr>
                        <a:t>S→aA</a:t>
                      </a:r>
                      <a:r>
                        <a:rPr lang="zh-CN" altLang="en-US" sz="2400" b="1" dirty="0">
                          <a:solidFill>
                            <a:schemeClr val="tx1"/>
                          </a:solidFill>
                          <a:latin typeface="Times New Roman" pitchFamily="18" charset="0"/>
                        </a:rPr>
                        <a:t>，</a:t>
                      </a:r>
                      <a:r>
                        <a:rPr lang="en-US" altLang="zh-CN" sz="2400" b="1" dirty="0" err="1">
                          <a:solidFill>
                            <a:schemeClr val="tx1"/>
                          </a:solidFill>
                          <a:latin typeface="Times New Roman" pitchFamily="18" charset="0"/>
                        </a:rPr>
                        <a:t>A→aB</a:t>
                      </a:r>
                      <a:r>
                        <a:rPr lang="zh-CN" altLang="en-US" sz="2400" b="1" dirty="0">
                          <a:solidFill>
                            <a:schemeClr val="tx1"/>
                          </a:solidFill>
                          <a:latin typeface="Times New Roman" pitchFamily="18" charset="0"/>
                        </a:rPr>
                        <a:t>，</a:t>
                      </a:r>
                      <a:r>
                        <a:rPr lang="en-US" altLang="zh-CN" sz="2400" b="1" dirty="0">
                          <a:solidFill>
                            <a:schemeClr val="tx1"/>
                          </a:solidFill>
                          <a:latin typeface="Times New Roman" pitchFamily="18" charset="0"/>
                        </a:rPr>
                        <a:t> </a:t>
                      </a:r>
                      <a:r>
                        <a:rPr lang="en-US" altLang="zh-CN" sz="2400" b="1" dirty="0" err="1">
                          <a:solidFill>
                            <a:schemeClr val="tx1"/>
                          </a:solidFill>
                          <a:latin typeface="Times New Roman" pitchFamily="18" charset="0"/>
                        </a:rPr>
                        <a:t>A→dB</a:t>
                      </a:r>
                      <a:r>
                        <a:rPr lang="zh-CN" altLang="en-US" sz="2400" b="1" dirty="0">
                          <a:solidFill>
                            <a:schemeClr val="tx1"/>
                          </a:solidFill>
                          <a:latin typeface="Times New Roman" pitchFamily="18" charset="0"/>
                        </a:rPr>
                        <a:t>，</a:t>
                      </a:r>
                      <a:r>
                        <a:rPr lang="en-US" altLang="zh-CN" sz="2400" b="1" dirty="0" err="1">
                          <a:solidFill>
                            <a:schemeClr val="tx1"/>
                          </a:solidFill>
                          <a:latin typeface="Times New Roman" pitchFamily="18" charset="0"/>
                        </a:rPr>
                        <a:t>A→ε</a:t>
                      </a:r>
                      <a:r>
                        <a:rPr lang="zh-CN" altLang="en-US" sz="2400" b="1" dirty="0">
                          <a:solidFill>
                            <a:schemeClr val="tx1"/>
                          </a:solidFill>
                          <a:latin typeface="Times New Roman" pitchFamily="18" charset="0"/>
                        </a:rPr>
                        <a:t>，</a:t>
                      </a:r>
                      <a:r>
                        <a:rPr lang="en-US" altLang="zh-CN" sz="2400" b="1" dirty="0" err="1">
                          <a:solidFill>
                            <a:schemeClr val="tx1"/>
                          </a:solidFill>
                          <a:latin typeface="Times New Roman" pitchFamily="18" charset="0"/>
                        </a:rPr>
                        <a:t>B→aB</a:t>
                      </a:r>
                      <a:r>
                        <a:rPr lang="en-US" altLang="zh-CN" sz="2400" b="1" dirty="0">
                          <a:solidFill>
                            <a:schemeClr val="tx1"/>
                          </a:solidFill>
                          <a:latin typeface="Times New Roman" pitchFamily="18" charset="0"/>
                        </a:rPr>
                        <a:t>, B→ dB</a:t>
                      </a:r>
                      <a:r>
                        <a:rPr lang="zh-CN" altLang="en-US" sz="2400" b="1" dirty="0">
                          <a:solidFill>
                            <a:schemeClr val="tx1"/>
                          </a:solidFill>
                          <a:latin typeface="Times New Roman" pitchFamily="18" charset="0"/>
                        </a:rPr>
                        <a:t>，</a:t>
                      </a:r>
                      <a:r>
                        <a:rPr lang="en-US" altLang="zh-CN" sz="2400" b="1" dirty="0" err="1">
                          <a:solidFill>
                            <a:schemeClr val="tx1"/>
                          </a:solidFill>
                          <a:latin typeface="Times New Roman" pitchFamily="18" charset="0"/>
                        </a:rPr>
                        <a:t>B→ε</a:t>
                      </a:r>
                      <a:endParaRPr lang="en-US" altLang="zh-CN" sz="2400" b="1" dirty="0">
                        <a:solidFill>
                          <a:schemeClr val="tx1"/>
                        </a:solidFill>
                        <a:latin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113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115629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845893-530B-48AE-99F5-B0AAF7F6D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3.2</a:t>
            </a:r>
            <a:r>
              <a:rPr lang="zh-CN" altLang="en-US" dirty="0"/>
              <a:t>　单词的形式化描述工具 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4EDC099-964C-4C48-AF98-14C3A2309E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3200" dirty="0"/>
              <a:t>正规文法转换成正规式</a:t>
            </a:r>
            <a:endParaRPr lang="en-US" altLang="zh-CN" sz="3200" dirty="0"/>
          </a:p>
          <a:p>
            <a:pPr lvl="1"/>
            <a:r>
              <a:rPr lang="zh-CN" altLang="en-US" sz="2800" dirty="0">
                <a:solidFill>
                  <a:schemeClr val="tx1"/>
                </a:solidFill>
              </a:rPr>
              <a:t>基本上是正规式到正规文法的逆过程，按下列规则将文法处理成只剩下一个开始符号定义的正规式。</a:t>
            </a:r>
            <a:endParaRPr lang="en-US" altLang="zh-CN" sz="2800" dirty="0">
              <a:solidFill>
                <a:schemeClr val="tx1"/>
              </a:solidFill>
            </a:endParaRPr>
          </a:p>
          <a:p>
            <a:endParaRPr lang="en-US" altLang="zh-CN" sz="2800" dirty="0"/>
          </a:p>
          <a:p>
            <a:endParaRPr lang="en-US" altLang="zh-CN" sz="2800" dirty="0"/>
          </a:p>
          <a:p>
            <a:endParaRPr lang="en-US" altLang="zh-CN" sz="2800" dirty="0"/>
          </a:p>
          <a:p>
            <a:endParaRPr lang="en-US" altLang="zh-CN" sz="2800" dirty="0"/>
          </a:p>
          <a:p>
            <a:pPr lvl="1"/>
            <a:r>
              <a:rPr lang="zh-CN" altLang="en-US" sz="2800" dirty="0">
                <a:solidFill>
                  <a:schemeClr val="tx1"/>
                </a:solidFill>
              </a:rPr>
              <a:t>注意此处规则</a:t>
            </a:r>
            <a:r>
              <a:rPr lang="en-US" altLang="zh-CN" sz="2800" dirty="0">
                <a:solidFill>
                  <a:schemeClr val="tx1"/>
                </a:solidFill>
              </a:rPr>
              <a:t>2</a:t>
            </a:r>
            <a:r>
              <a:rPr lang="zh-CN" altLang="en-US" sz="2800" dirty="0">
                <a:solidFill>
                  <a:schemeClr val="tx1"/>
                </a:solidFill>
              </a:rPr>
              <a:t>与前面的区别</a:t>
            </a:r>
          </a:p>
          <a:p>
            <a:endParaRPr lang="zh-CN" altLang="en-US" sz="28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93F0802-FFF3-447C-9565-BAA8122454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3A857A3-1012-4184-86F6-41658C62E65F}" type="slidenum">
              <a:rPr lang="en-US" smtClean="0"/>
              <a:pPr/>
              <a:t>23</a:t>
            </a:fld>
            <a:endParaRPr lang="en-US" dirty="0"/>
          </a:p>
        </p:txBody>
      </p:sp>
      <p:graphicFrame>
        <p:nvGraphicFramePr>
          <p:cNvPr id="5" name="表格 14">
            <a:extLst>
              <a:ext uri="{FF2B5EF4-FFF2-40B4-BE49-F238E27FC236}">
                <a16:creationId xmlns:a16="http://schemas.microsoft.com/office/drawing/2014/main" id="{4C68322E-611B-404D-9794-E269EBD5F0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9981819"/>
              </p:ext>
            </p:extLst>
          </p:nvPr>
        </p:nvGraphicFramePr>
        <p:xfrm>
          <a:off x="1453759" y="2799304"/>
          <a:ext cx="6592960" cy="2337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2557">
                  <a:extLst>
                    <a:ext uri="{9D8B030D-6E8A-4147-A177-3AD203B41FA5}">
                      <a16:colId xmlns:a16="http://schemas.microsoft.com/office/drawing/2014/main" val="3658620841"/>
                    </a:ext>
                  </a:extLst>
                </a:gridCol>
                <a:gridCol w="2802008">
                  <a:extLst>
                    <a:ext uri="{9D8B030D-6E8A-4147-A177-3AD203B41FA5}">
                      <a16:colId xmlns:a16="http://schemas.microsoft.com/office/drawing/2014/main" val="274827130"/>
                    </a:ext>
                  </a:extLst>
                </a:gridCol>
                <a:gridCol w="2308395">
                  <a:extLst>
                    <a:ext uri="{9D8B030D-6E8A-4147-A177-3AD203B41FA5}">
                      <a16:colId xmlns:a16="http://schemas.microsoft.com/office/drawing/2014/main" val="1798833029"/>
                    </a:ext>
                  </a:extLst>
                </a:gridCol>
              </a:tblGrid>
              <a:tr h="584490">
                <a:tc>
                  <a:txBody>
                    <a:bodyPr/>
                    <a:lstStyle/>
                    <a:p>
                      <a:endParaRPr lang="zh-CN" altLang="en-US" sz="240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latin typeface="+mn-ea"/>
                          <a:ea typeface="+mn-ea"/>
                        </a:rPr>
                        <a:t>文法产生式</a:t>
                      </a:r>
                    </a:p>
                  </a:txBody>
                  <a:tcP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latin typeface="+mn-ea"/>
                          <a:ea typeface="+mn-ea"/>
                        </a:rPr>
                        <a:t>正规式</a:t>
                      </a:r>
                    </a:p>
                  </a:txBody>
                  <a:tcPr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2404664"/>
                  </a:ext>
                </a:extLst>
              </a:tr>
              <a:tr h="584490">
                <a:tc>
                  <a:txBody>
                    <a:bodyPr/>
                    <a:lstStyle/>
                    <a:p>
                      <a:r>
                        <a:rPr lang="zh-CN" altLang="en-US" sz="2400" b="1" dirty="0">
                          <a:latin typeface="+mn-ea"/>
                          <a:ea typeface="+mn-ea"/>
                        </a:rPr>
                        <a:t>规则</a:t>
                      </a:r>
                      <a:r>
                        <a:rPr lang="en-US" altLang="zh-CN" sz="2400" b="1" dirty="0">
                          <a:latin typeface="+mn-ea"/>
                          <a:ea typeface="+mn-ea"/>
                        </a:rPr>
                        <a:t>1</a:t>
                      </a:r>
                      <a:endParaRPr lang="zh-CN" altLang="en-US" sz="24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1" dirty="0" err="1">
                          <a:latin typeface="+mn-ea"/>
                          <a:ea typeface="+mn-ea"/>
                        </a:rPr>
                        <a:t>A→xB</a:t>
                      </a:r>
                      <a:r>
                        <a:rPr lang="en-US" altLang="zh-CN" sz="2400" b="1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en-US" altLang="zh-CN" sz="2400" b="1" dirty="0" err="1">
                          <a:latin typeface="+mn-ea"/>
                          <a:ea typeface="+mn-ea"/>
                        </a:rPr>
                        <a:t>B→y</a:t>
                      </a:r>
                      <a:endParaRPr lang="en-US" altLang="zh-CN" sz="24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1" dirty="0" err="1">
                          <a:latin typeface="+mn-ea"/>
                          <a:ea typeface="+mn-ea"/>
                        </a:rPr>
                        <a:t>A→xy</a:t>
                      </a:r>
                      <a:endParaRPr lang="en-US" altLang="zh-CN" sz="24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0804205"/>
                  </a:ext>
                </a:extLst>
              </a:tr>
              <a:tr h="584490">
                <a:tc>
                  <a:txBody>
                    <a:bodyPr/>
                    <a:lstStyle/>
                    <a:p>
                      <a:r>
                        <a:rPr lang="zh-CN" altLang="en-US" sz="2400" b="1" dirty="0">
                          <a:latin typeface="+mn-ea"/>
                          <a:ea typeface="+mn-ea"/>
                        </a:rPr>
                        <a:t>规则</a:t>
                      </a:r>
                      <a:r>
                        <a:rPr lang="en-US" altLang="zh-CN" sz="2400" b="1" dirty="0">
                          <a:latin typeface="+mn-ea"/>
                          <a:ea typeface="+mn-ea"/>
                        </a:rPr>
                        <a:t>2</a:t>
                      </a:r>
                      <a:endParaRPr lang="zh-CN" altLang="en-US" sz="24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1" dirty="0" err="1">
                          <a:latin typeface="+mn-ea"/>
                          <a:ea typeface="+mn-ea"/>
                        </a:rPr>
                        <a:t>A→xA︱y</a:t>
                      </a:r>
                      <a:endParaRPr lang="zh-CN" altLang="en-US" sz="2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1" dirty="0" err="1">
                          <a:latin typeface="+mn-ea"/>
                          <a:ea typeface="+mn-ea"/>
                        </a:rPr>
                        <a:t>A→x</a:t>
                      </a:r>
                      <a:r>
                        <a:rPr lang="en-US" altLang="zh-CN" sz="2400" b="1" baseline="30000" dirty="0">
                          <a:latin typeface="+mn-ea"/>
                          <a:ea typeface="+mn-ea"/>
                        </a:rPr>
                        <a:t>*</a:t>
                      </a:r>
                      <a:r>
                        <a:rPr lang="en-US" altLang="zh-CN" sz="2400" b="1" dirty="0">
                          <a:latin typeface="+mn-ea"/>
                          <a:ea typeface="+mn-ea"/>
                        </a:rPr>
                        <a:t>y</a:t>
                      </a:r>
                      <a:endParaRPr lang="zh-CN" altLang="en-US" sz="2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0386132"/>
                  </a:ext>
                </a:extLst>
              </a:tr>
              <a:tr h="584490">
                <a:tc>
                  <a:txBody>
                    <a:bodyPr/>
                    <a:lstStyle/>
                    <a:p>
                      <a:r>
                        <a:rPr lang="zh-CN" altLang="en-US" sz="2400" b="1" dirty="0">
                          <a:latin typeface="+mn-ea"/>
                          <a:ea typeface="+mn-ea"/>
                        </a:rPr>
                        <a:t>规则</a:t>
                      </a:r>
                      <a:r>
                        <a:rPr lang="en-US" altLang="zh-CN" sz="2400" b="1" dirty="0">
                          <a:latin typeface="+mn-ea"/>
                          <a:ea typeface="+mn-ea"/>
                        </a:rPr>
                        <a:t>3</a:t>
                      </a:r>
                      <a:endParaRPr lang="zh-CN" altLang="en-US" sz="24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1" dirty="0" err="1">
                          <a:latin typeface="+mn-ea"/>
                          <a:ea typeface="+mn-ea"/>
                        </a:rPr>
                        <a:t>A→x</a:t>
                      </a:r>
                      <a:r>
                        <a:rPr lang="zh-CN" altLang="en-US" sz="2400" b="1" dirty="0">
                          <a:latin typeface="+mn-ea"/>
                          <a:ea typeface="+mn-ea"/>
                        </a:rPr>
                        <a:t>，</a:t>
                      </a:r>
                      <a:r>
                        <a:rPr lang="en-US" altLang="zh-CN" sz="2400" b="1" dirty="0">
                          <a:latin typeface="+mn-ea"/>
                          <a:ea typeface="+mn-ea"/>
                        </a:rPr>
                        <a:t>A→ y</a:t>
                      </a:r>
                      <a:endParaRPr lang="zh-CN" altLang="en-US" sz="2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1" dirty="0" err="1">
                          <a:latin typeface="+mn-ea"/>
                          <a:ea typeface="+mn-ea"/>
                        </a:rPr>
                        <a:t>A→x</a:t>
                      </a:r>
                      <a:r>
                        <a:rPr lang="en-US" altLang="zh-CN" sz="2400" b="1" dirty="0">
                          <a:latin typeface="+mn-ea"/>
                          <a:ea typeface="+mn-ea"/>
                        </a:rPr>
                        <a:t> | y</a:t>
                      </a:r>
                      <a:endParaRPr lang="zh-CN" altLang="en-US" sz="2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990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398480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0C1F97-B8CD-4D02-9526-87F05FEEDC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3.2</a:t>
            </a:r>
            <a:r>
              <a:rPr lang="zh-CN" altLang="en-US" dirty="0"/>
              <a:t>　单词的形式化描述工具 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2AD885D-21C3-471A-929F-504030FDF4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2" y="942764"/>
            <a:ext cx="10515599" cy="2116320"/>
          </a:xfrm>
        </p:spPr>
        <p:txBody>
          <a:bodyPr/>
          <a:lstStyle/>
          <a:p>
            <a:pPr>
              <a:lnSpc>
                <a:spcPts val="2800"/>
              </a:lnSpc>
            </a:pPr>
            <a:r>
              <a:rPr lang="en-US" altLang="zh-CN" dirty="0"/>
              <a:t>[</a:t>
            </a:r>
            <a:r>
              <a:rPr lang="zh-CN" altLang="en-US" sz="2800" dirty="0"/>
              <a:t>例</a:t>
            </a:r>
            <a:r>
              <a:rPr lang="en-US" altLang="zh-CN" sz="2800" dirty="0"/>
              <a:t>] </a:t>
            </a:r>
            <a:r>
              <a:rPr lang="zh-CN" altLang="en-US" sz="2800" dirty="0"/>
              <a:t>正规文法</a:t>
            </a:r>
            <a:r>
              <a:rPr lang="en-US" altLang="zh-CN" sz="2800" dirty="0"/>
              <a:t>G[S]</a:t>
            </a:r>
            <a:r>
              <a:rPr lang="zh-CN" altLang="en-US" sz="2800" dirty="0"/>
              <a:t>：</a:t>
            </a:r>
            <a:endParaRPr lang="en-US" altLang="zh-CN" sz="2800" dirty="0"/>
          </a:p>
          <a:p>
            <a:pPr lvl="1" algn="l">
              <a:lnSpc>
                <a:spcPct val="100000"/>
              </a:lnSpc>
              <a:spcBef>
                <a:spcPct val="50000"/>
              </a:spcBef>
            </a:pPr>
            <a:r>
              <a:rPr lang="en-US" altLang="zh-CN" sz="2400" dirty="0" err="1">
                <a:solidFill>
                  <a:schemeClr val="tx1"/>
                </a:solidFill>
                <a:latin typeface="+mn-ea"/>
              </a:rPr>
              <a:t>S→aA</a:t>
            </a:r>
            <a:r>
              <a:rPr lang="en-US" altLang="zh-CN" sz="2400" dirty="0">
                <a:solidFill>
                  <a:schemeClr val="tx1"/>
                </a:solidFill>
                <a:latin typeface="+mn-ea"/>
              </a:rPr>
              <a:t>,    </a:t>
            </a:r>
            <a:r>
              <a:rPr lang="en-US" altLang="zh-CN" sz="2400" dirty="0" err="1">
                <a:solidFill>
                  <a:schemeClr val="tx1"/>
                </a:solidFill>
                <a:latin typeface="+mn-ea"/>
              </a:rPr>
              <a:t>S→a</a:t>
            </a:r>
            <a:endParaRPr lang="en-US" altLang="zh-CN" sz="2400" dirty="0">
              <a:solidFill>
                <a:schemeClr val="tx1"/>
              </a:solidFill>
              <a:latin typeface="+mn-ea"/>
            </a:endParaRPr>
          </a:p>
          <a:p>
            <a:pPr lvl="1" algn="l">
              <a:lnSpc>
                <a:spcPct val="100000"/>
              </a:lnSpc>
              <a:spcBef>
                <a:spcPct val="50000"/>
              </a:spcBef>
            </a:pPr>
            <a:r>
              <a:rPr lang="en-US" altLang="zh-CN" sz="2400" dirty="0" err="1">
                <a:solidFill>
                  <a:schemeClr val="tx1"/>
                </a:solidFill>
                <a:latin typeface="+mn-ea"/>
              </a:rPr>
              <a:t>A→aA</a:t>
            </a:r>
            <a:r>
              <a:rPr lang="en-US" altLang="zh-CN" sz="2400" dirty="0">
                <a:solidFill>
                  <a:schemeClr val="tx1"/>
                </a:solidFill>
                <a:latin typeface="+mn-ea"/>
              </a:rPr>
              <a:t>,    </a:t>
            </a:r>
            <a:r>
              <a:rPr lang="en-US" altLang="zh-CN" sz="2400" dirty="0" err="1">
                <a:solidFill>
                  <a:schemeClr val="tx1"/>
                </a:solidFill>
                <a:latin typeface="+mn-ea"/>
              </a:rPr>
              <a:t>A→dA</a:t>
            </a:r>
            <a:r>
              <a:rPr lang="en-US" altLang="zh-CN" sz="2400" dirty="0">
                <a:solidFill>
                  <a:schemeClr val="tx1"/>
                </a:solidFill>
                <a:latin typeface="+mn-ea"/>
              </a:rPr>
              <a:t> </a:t>
            </a:r>
          </a:p>
          <a:p>
            <a:pPr lvl="1" algn="l">
              <a:lnSpc>
                <a:spcPct val="100000"/>
              </a:lnSpc>
              <a:spcBef>
                <a:spcPct val="50000"/>
              </a:spcBef>
            </a:pPr>
            <a:r>
              <a:rPr lang="en-US" altLang="zh-CN" sz="2400" dirty="0" err="1">
                <a:solidFill>
                  <a:schemeClr val="tx1"/>
                </a:solidFill>
                <a:latin typeface="+mn-ea"/>
              </a:rPr>
              <a:t>A→a</a:t>
            </a:r>
            <a:r>
              <a:rPr lang="en-US" altLang="zh-CN" sz="2400" dirty="0">
                <a:solidFill>
                  <a:schemeClr val="tx1"/>
                </a:solidFill>
                <a:latin typeface="+mn-ea"/>
              </a:rPr>
              <a:t>,     </a:t>
            </a:r>
            <a:r>
              <a:rPr lang="en-US" altLang="zh-CN" sz="2400" dirty="0" err="1">
                <a:solidFill>
                  <a:schemeClr val="tx1"/>
                </a:solidFill>
                <a:latin typeface="+mn-ea"/>
              </a:rPr>
              <a:t>A→d</a:t>
            </a:r>
            <a:endParaRPr lang="en-US" altLang="zh-CN" sz="2400" dirty="0">
              <a:solidFill>
                <a:schemeClr val="tx1"/>
              </a:solidFill>
              <a:latin typeface="+mn-ea"/>
            </a:endParaRPr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3121524-0BF6-4B00-9ECF-056BCE6041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3A857A3-1012-4184-86F6-41658C62E65F}" type="slidenum">
              <a:rPr lang="en-US" smtClean="0"/>
              <a:pPr/>
              <a:t>24</a:t>
            </a:fld>
            <a:endParaRPr lang="en-US" dirty="0"/>
          </a:p>
        </p:txBody>
      </p:sp>
      <p:graphicFrame>
        <p:nvGraphicFramePr>
          <p:cNvPr id="5" name="表格 14">
            <a:extLst>
              <a:ext uri="{FF2B5EF4-FFF2-40B4-BE49-F238E27FC236}">
                <a16:creationId xmlns:a16="http://schemas.microsoft.com/office/drawing/2014/main" id="{E8821AAF-E439-49A6-B8CF-1379EA0C9A97}"/>
              </a:ext>
            </a:extLst>
          </p:cNvPr>
          <p:cNvGraphicFramePr>
            <a:graphicFrameLocks noGrp="1"/>
          </p:cNvGraphicFramePr>
          <p:nvPr/>
        </p:nvGraphicFramePr>
        <p:xfrm>
          <a:off x="5791200" y="998485"/>
          <a:ext cx="4241408" cy="158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3658620841"/>
                    </a:ext>
                  </a:extLst>
                </a:gridCol>
                <a:gridCol w="1883627">
                  <a:extLst>
                    <a:ext uri="{9D8B030D-6E8A-4147-A177-3AD203B41FA5}">
                      <a16:colId xmlns:a16="http://schemas.microsoft.com/office/drawing/2014/main" val="274827130"/>
                    </a:ext>
                  </a:extLst>
                </a:gridCol>
                <a:gridCol w="1748181">
                  <a:extLst>
                    <a:ext uri="{9D8B030D-6E8A-4147-A177-3AD203B41FA5}">
                      <a16:colId xmlns:a16="http://schemas.microsoft.com/office/drawing/2014/main" val="1798833029"/>
                    </a:ext>
                  </a:extLst>
                </a:gridCol>
              </a:tblGrid>
              <a:tr h="383637">
                <a:tc>
                  <a:txBody>
                    <a:bodyPr/>
                    <a:lstStyle/>
                    <a:p>
                      <a:endParaRPr lang="zh-CN" altLang="en-US" sz="200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000" dirty="0">
                          <a:latin typeface="+mn-ea"/>
                          <a:ea typeface="+mn-ea"/>
                        </a:rPr>
                        <a:t>文法产生式</a:t>
                      </a:r>
                    </a:p>
                  </a:txBody>
                  <a:tcP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000" dirty="0">
                          <a:latin typeface="+mn-ea"/>
                          <a:ea typeface="+mn-ea"/>
                        </a:rPr>
                        <a:t>正规式</a:t>
                      </a:r>
                    </a:p>
                  </a:txBody>
                  <a:tcPr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2404664"/>
                  </a:ext>
                </a:extLst>
              </a:tr>
              <a:tr h="383637">
                <a:tc>
                  <a:txBody>
                    <a:bodyPr/>
                    <a:lstStyle/>
                    <a:p>
                      <a:r>
                        <a:rPr lang="zh-CN" altLang="en-US" sz="2000" b="1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dirty="0" err="1">
                          <a:latin typeface="+mn-ea"/>
                          <a:ea typeface="+mn-ea"/>
                        </a:rPr>
                        <a:t>A→xB</a:t>
                      </a:r>
                      <a:r>
                        <a:rPr lang="en-US" altLang="zh-CN" sz="2000" b="1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en-US" altLang="zh-CN" sz="2000" b="1" dirty="0" err="1">
                          <a:latin typeface="+mn-ea"/>
                          <a:ea typeface="+mn-ea"/>
                        </a:rPr>
                        <a:t>B→y</a:t>
                      </a:r>
                      <a:endParaRPr lang="en-US" altLang="zh-CN" sz="20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dirty="0" err="1">
                          <a:latin typeface="+mn-ea"/>
                          <a:ea typeface="+mn-ea"/>
                        </a:rPr>
                        <a:t>A→xy</a:t>
                      </a:r>
                      <a:endParaRPr lang="en-US" altLang="zh-CN" sz="20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0804205"/>
                  </a:ext>
                </a:extLst>
              </a:tr>
              <a:tr h="383637">
                <a:tc>
                  <a:txBody>
                    <a:bodyPr/>
                    <a:lstStyle/>
                    <a:p>
                      <a:r>
                        <a:rPr lang="zh-CN" altLang="en-US" sz="2000" b="1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dirty="0" err="1">
                          <a:latin typeface="+mn-ea"/>
                          <a:ea typeface="+mn-ea"/>
                        </a:rPr>
                        <a:t>A→xA︱y</a:t>
                      </a:r>
                      <a:endParaRPr lang="zh-CN" altLang="en-US" sz="20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dirty="0" err="1">
                          <a:latin typeface="+mn-ea"/>
                          <a:ea typeface="+mn-ea"/>
                        </a:rPr>
                        <a:t>A→x</a:t>
                      </a:r>
                      <a:r>
                        <a:rPr lang="en-US" altLang="zh-CN" sz="2000" b="1" baseline="30000" dirty="0">
                          <a:latin typeface="+mn-ea"/>
                          <a:ea typeface="+mn-ea"/>
                        </a:rPr>
                        <a:t>*</a:t>
                      </a:r>
                      <a:r>
                        <a:rPr lang="en-US" altLang="zh-CN" sz="2000" b="1" dirty="0">
                          <a:latin typeface="+mn-ea"/>
                          <a:ea typeface="+mn-ea"/>
                        </a:rPr>
                        <a:t>y</a:t>
                      </a:r>
                      <a:endParaRPr lang="zh-CN" altLang="en-US" sz="20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0386132"/>
                  </a:ext>
                </a:extLst>
              </a:tr>
              <a:tr h="383637">
                <a:tc>
                  <a:txBody>
                    <a:bodyPr/>
                    <a:lstStyle/>
                    <a:p>
                      <a:r>
                        <a:rPr lang="zh-CN" altLang="en-US" sz="2000" b="1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③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dirty="0" err="1">
                          <a:latin typeface="+mn-ea"/>
                          <a:ea typeface="+mn-ea"/>
                        </a:rPr>
                        <a:t>A→x</a:t>
                      </a:r>
                      <a:r>
                        <a:rPr lang="zh-CN" altLang="en-US" sz="2000" b="1" dirty="0">
                          <a:latin typeface="+mn-ea"/>
                          <a:ea typeface="+mn-ea"/>
                        </a:rPr>
                        <a:t>，</a:t>
                      </a:r>
                      <a:r>
                        <a:rPr lang="en-US" altLang="zh-CN" sz="2000" b="1" dirty="0">
                          <a:latin typeface="+mn-ea"/>
                          <a:ea typeface="+mn-ea"/>
                        </a:rPr>
                        <a:t>A→ y</a:t>
                      </a:r>
                      <a:endParaRPr lang="zh-CN" altLang="en-US" sz="20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dirty="0" err="1">
                          <a:latin typeface="+mn-ea"/>
                          <a:ea typeface="+mn-ea"/>
                        </a:rPr>
                        <a:t>A→x</a:t>
                      </a:r>
                      <a:r>
                        <a:rPr lang="en-US" altLang="zh-CN" sz="2000" b="1" dirty="0">
                          <a:latin typeface="+mn-ea"/>
                          <a:ea typeface="+mn-ea"/>
                        </a:rPr>
                        <a:t> | y</a:t>
                      </a:r>
                      <a:endParaRPr lang="zh-CN" altLang="en-US" sz="20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99030"/>
                  </a:ext>
                </a:extLst>
              </a:tr>
            </a:tbl>
          </a:graphicData>
        </a:graphic>
      </p:graphicFrame>
      <p:sp>
        <p:nvSpPr>
          <p:cNvPr id="6" name="Text Box 5">
            <a:extLst>
              <a:ext uri="{FF2B5EF4-FFF2-40B4-BE49-F238E27FC236}">
                <a16:creationId xmlns:a16="http://schemas.microsoft.com/office/drawing/2014/main" id="{DD23FCB0-69F1-45EC-A71B-61C3709C5D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4887" y="3491297"/>
            <a:ext cx="3051098" cy="1015663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en-US" altLang="zh-CN" sz="2400" dirty="0" err="1">
                <a:latin typeface="+mn-ea"/>
              </a:rPr>
              <a:t>S→aA</a:t>
            </a:r>
            <a:r>
              <a:rPr lang="en-US" altLang="zh-CN" sz="2400" dirty="0">
                <a:latin typeface="+mn-ea"/>
              </a:rPr>
              <a:t> | a</a:t>
            </a:r>
          </a:p>
          <a:p>
            <a:pPr algn="l" eaLnBrk="1" hangingPunct="1">
              <a:spcBef>
                <a:spcPct val="50000"/>
              </a:spcBef>
            </a:pPr>
            <a:r>
              <a:rPr lang="en-US" altLang="zh-CN" sz="2400" dirty="0" err="1">
                <a:latin typeface="+mn-ea"/>
              </a:rPr>
              <a:t>A→aA</a:t>
            </a:r>
            <a:r>
              <a:rPr lang="en-US" altLang="zh-CN" sz="2400" dirty="0">
                <a:latin typeface="+mn-ea"/>
              </a:rPr>
              <a:t> | </a:t>
            </a:r>
            <a:r>
              <a:rPr lang="en-US" altLang="zh-CN" sz="2400" dirty="0" err="1">
                <a:latin typeface="+mn-ea"/>
              </a:rPr>
              <a:t>dA</a:t>
            </a:r>
            <a:r>
              <a:rPr lang="en-US" altLang="zh-CN" sz="2400" dirty="0">
                <a:latin typeface="+mn-ea"/>
              </a:rPr>
              <a:t> | a | d</a:t>
            </a:r>
            <a:endParaRPr lang="zh-CN" altLang="en-US" sz="2400" dirty="0">
              <a:latin typeface="+mn-ea"/>
            </a:endParaRPr>
          </a:p>
        </p:txBody>
      </p:sp>
      <p:sp>
        <p:nvSpPr>
          <p:cNvPr id="7" name="Text Box 5">
            <a:extLst>
              <a:ext uri="{FF2B5EF4-FFF2-40B4-BE49-F238E27FC236}">
                <a16:creationId xmlns:a16="http://schemas.microsoft.com/office/drawing/2014/main" id="{57DA0D47-08F7-4FFD-97ED-2493B10596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60173" y="3003409"/>
            <a:ext cx="32766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en-US" altLang="zh-CN" sz="2400" dirty="0">
                <a:latin typeface="+mn-ea"/>
              </a:rPr>
              <a:t>A→</a:t>
            </a:r>
            <a:r>
              <a:rPr lang="en-US" altLang="zh-CN" sz="2400" dirty="0">
                <a:solidFill>
                  <a:srgbClr val="00B050"/>
                </a:solidFill>
                <a:latin typeface="+mn-ea"/>
              </a:rPr>
              <a:t>(a | d)</a:t>
            </a:r>
            <a:r>
              <a:rPr lang="en-US" altLang="zh-CN" sz="2400" dirty="0">
                <a:latin typeface="+mn-ea"/>
              </a:rPr>
              <a:t>A | </a:t>
            </a:r>
            <a:r>
              <a:rPr lang="en-US" altLang="zh-CN" sz="2400" dirty="0">
                <a:solidFill>
                  <a:srgbClr val="00B050"/>
                </a:solidFill>
                <a:latin typeface="+mn-ea"/>
              </a:rPr>
              <a:t>(a | d)</a:t>
            </a:r>
            <a:endParaRPr lang="zh-CN" altLang="en-US" sz="2400" dirty="0">
              <a:solidFill>
                <a:srgbClr val="00B050"/>
              </a:solidFill>
              <a:latin typeface="+mn-ea"/>
            </a:endParaRPr>
          </a:p>
        </p:txBody>
      </p:sp>
      <p:sp>
        <p:nvSpPr>
          <p:cNvPr id="8" name="Text Box 5">
            <a:extLst>
              <a:ext uri="{FF2B5EF4-FFF2-40B4-BE49-F238E27FC236}">
                <a16:creationId xmlns:a16="http://schemas.microsoft.com/office/drawing/2014/main" id="{EDC9C8CF-7809-4E1E-9B06-F1E5EB7F52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60173" y="3491992"/>
            <a:ext cx="273384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en-US" altLang="zh-CN" sz="2400" dirty="0">
                <a:latin typeface="+mn-ea"/>
              </a:rPr>
              <a:t>A→ </a:t>
            </a:r>
            <a:r>
              <a:rPr lang="en-US" altLang="zh-CN" sz="2400" u="wavyHeavy" dirty="0">
                <a:uFill>
                  <a:solidFill>
                    <a:srgbClr val="0000FF"/>
                  </a:solidFill>
                </a:uFill>
                <a:latin typeface="+mn-ea"/>
              </a:rPr>
              <a:t>(a | d)</a:t>
            </a:r>
            <a:r>
              <a:rPr lang="en-US" altLang="zh-CN" sz="2400" u="wavyHeavy" baseline="30000" dirty="0">
                <a:uFill>
                  <a:solidFill>
                    <a:srgbClr val="0000FF"/>
                  </a:solidFill>
                </a:uFill>
                <a:latin typeface="+mn-ea"/>
              </a:rPr>
              <a:t>*</a:t>
            </a:r>
            <a:r>
              <a:rPr lang="en-US" altLang="zh-CN" sz="2400" u="wavyHeavy" dirty="0">
                <a:uFill>
                  <a:solidFill>
                    <a:srgbClr val="0000FF"/>
                  </a:solidFill>
                </a:uFill>
                <a:latin typeface="+mn-ea"/>
              </a:rPr>
              <a:t>(a | d)</a:t>
            </a:r>
            <a:endParaRPr lang="zh-CN" altLang="en-US" sz="2400" u="wavyHeavy" dirty="0">
              <a:uFill>
                <a:solidFill>
                  <a:srgbClr val="0000FF"/>
                </a:solidFill>
              </a:uFill>
              <a:latin typeface="+mn-ea"/>
            </a:endParaRPr>
          </a:p>
        </p:txBody>
      </p:sp>
      <p:sp>
        <p:nvSpPr>
          <p:cNvPr id="9" name="Text Box 5">
            <a:extLst>
              <a:ext uri="{FF2B5EF4-FFF2-40B4-BE49-F238E27FC236}">
                <a16:creationId xmlns:a16="http://schemas.microsoft.com/office/drawing/2014/main" id="{60A47F58-BA81-4173-A118-918164B563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60173" y="3935151"/>
            <a:ext cx="379893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en-US" altLang="zh-CN" sz="2400" dirty="0">
                <a:latin typeface="+mn-ea"/>
              </a:rPr>
              <a:t>S = a </a:t>
            </a:r>
            <a:r>
              <a:rPr lang="en-US" altLang="zh-CN" sz="2400" u="wavyHeavy" dirty="0">
                <a:uFill>
                  <a:solidFill>
                    <a:srgbClr val="0000FF"/>
                  </a:solidFill>
                </a:uFill>
                <a:latin typeface="+mn-ea"/>
              </a:rPr>
              <a:t>(a | d)</a:t>
            </a:r>
            <a:r>
              <a:rPr lang="en-US" altLang="zh-CN" sz="2400" u="wavyHeavy" baseline="30000" dirty="0">
                <a:uFill>
                  <a:solidFill>
                    <a:srgbClr val="0000FF"/>
                  </a:solidFill>
                </a:uFill>
                <a:latin typeface="+mn-ea"/>
              </a:rPr>
              <a:t>*</a:t>
            </a:r>
            <a:r>
              <a:rPr lang="en-US" altLang="zh-CN" sz="2400" u="wavyHeavy" dirty="0">
                <a:uFill>
                  <a:solidFill>
                    <a:srgbClr val="0000FF"/>
                  </a:solidFill>
                </a:uFill>
                <a:latin typeface="+mn-ea"/>
              </a:rPr>
              <a:t>(a | d)</a:t>
            </a:r>
            <a:r>
              <a:rPr lang="en-US" altLang="zh-CN" sz="2400" dirty="0">
                <a:uFill>
                  <a:solidFill>
                    <a:srgbClr val="0000FF"/>
                  </a:solidFill>
                </a:uFill>
                <a:latin typeface="+mn-ea"/>
              </a:rPr>
              <a:t>  </a:t>
            </a:r>
            <a:r>
              <a:rPr lang="en-US" altLang="zh-CN" sz="2400" dirty="0">
                <a:latin typeface="+mn-ea"/>
              </a:rPr>
              <a:t>| a</a:t>
            </a:r>
            <a:endParaRPr lang="zh-CN" altLang="en-US" sz="2400" dirty="0">
              <a:latin typeface="+mn-ea"/>
            </a:endParaRPr>
          </a:p>
        </p:txBody>
      </p:sp>
      <p:sp>
        <p:nvSpPr>
          <p:cNvPr id="10" name="Text Box 5">
            <a:extLst>
              <a:ext uri="{FF2B5EF4-FFF2-40B4-BE49-F238E27FC236}">
                <a16:creationId xmlns:a16="http://schemas.microsoft.com/office/drawing/2014/main" id="{8C541EE6-5A7F-4EA0-B0B0-66B8470E91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0316" y="4636682"/>
            <a:ext cx="3798934" cy="21236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zh-CN" altLang="en-US" sz="2400" dirty="0">
                <a:latin typeface="+mn-ea"/>
              </a:rPr>
              <a:t>代数变换：</a:t>
            </a:r>
            <a:endParaRPr lang="en-US" altLang="zh-CN" sz="2400" dirty="0">
              <a:latin typeface="+mn-ea"/>
            </a:endParaRPr>
          </a:p>
          <a:p>
            <a:pPr algn="l" eaLnBrk="1" hangingPunct="1">
              <a:spcBef>
                <a:spcPct val="50000"/>
              </a:spcBef>
            </a:pPr>
            <a:r>
              <a:rPr lang="en-US" altLang="zh-CN" sz="2400" dirty="0">
                <a:latin typeface="+mn-ea"/>
              </a:rPr>
              <a:t>S=</a:t>
            </a:r>
            <a:r>
              <a:rPr lang="en-US" altLang="zh-CN" sz="2400" dirty="0">
                <a:solidFill>
                  <a:srgbClr val="FF0000"/>
                </a:solidFill>
                <a:latin typeface="+mn-ea"/>
              </a:rPr>
              <a:t>a</a:t>
            </a:r>
            <a:r>
              <a:rPr lang="en-US" altLang="zh-CN" sz="2400" dirty="0">
                <a:latin typeface="+mn-ea"/>
              </a:rPr>
              <a:t>(</a:t>
            </a:r>
            <a:r>
              <a:rPr lang="en-US" altLang="zh-CN" sz="2400" u="wavyHeavy" dirty="0">
                <a:uFill>
                  <a:solidFill>
                    <a:srgbClr val="0000FF"/>
                  </a:solidFill>
                </a:uFill>
                <a:latin typeface="+mn-ea"/>
              </a:rPr>
              <a:t>a | d)</a:t>
            </a:r>
            <a:r>
              <a:rPr lang="en-US" altLang="zh-CN" sz="2400" u="wavyHeavy" baseline="30000" dirty="0">
                <a:uFill>
                  <a:solidFill>
                    <a:srgbClr val="0000FF"/>
                  </a:solidFill>
                </a:uFill>
                <a:latin typeface="+mn-ea"/>
              </a:rPr>
              <a:t>*</a:t>
            </a:r>
            <a:r>
              <a:rPr lang="en-US" altLang="zh-CN" sz="2400" u="wavyHeavy" dirty="0">
                <a:uFill>
                  <a:solidFill>
                    <a:srgbClr val="0000FF"/>
                  </a:solidFill>
                </a:uFill>
                <a:latin typeface="+mn-ea"/>
              </a:rPr>
              <a:t>(a | d)</a:t>
            </a:r>
            <a:r>
              <a:rPr lang="en-US" altLang="zh-CN" sz="2400" dirty="0">
                <a:latin typeface="+mn-ea"/>
              </a:rPr>
              <a:t> | </a:t>
            </a:r>
            <a:r>
              <a:rPr lang="en-US" altLang="zh-CN" sz="2400" dirty="0">
                <a:solidFill>
                  <a:srgbClr val="FF0000"/>
                </a:solidFill>
                <a:latin typeface="+mn-ea"/>
              </a:rPr>
              <a:t>a</a:t>
            </a:r>
          </a:p>
          <a:p>
            <a:pPr algn="l" eaLnBrk="1" hangingPunct="1">
              <a:spcBef>
                <a:spcPct val="50000"/>
              </a:spcBef>
            </a:pPr>
            <a:r>
              <a:rPr lang="en-US" altLang="zh-CN" sz="2400" dirty="0">
                <a:latin typeface="+mn-ea"/>
              </a:rPr>
              <a:t> =</a:t>
            </a:r>
            <a:r>
              <a:rPr lang="en-US" altLang="zh-CN" sz="2400" dirty="0">
                <a:solidFill>
                  <a:srgbClr val="FF0000"/>
                </a:solidFill>
                <a:latin typeface="+mn-ea"/>
              </a:rPr>
              <a:t>a</a:t>
            </a:r>
            <a:r>
              <a:rPr lang="en-US" altLang="zh-CN" sz="2400" dirty="0">
                <a:latin typeface="+mn-ea"/>
              </a:rPr>
              <a:t>( </a:t>
            </a:r>
            <a:r>
              <a:rPr lang="en-US" altLang="zh-CN" sz="2400" u="wavyHeavy" dirty="0">
                <a:uFill>
                  <a:solidFill>
                    <a:srgbClr val="0000FF"/>
                  </a:solidFill>
                </a:uFill>
                <a:latin typeface="+mn-ea"/>
              </a:rPr>
              <a:t>(a | d)</a:t>
            </a:r>
            <a:r>
              <a:rPr lang="en-US" altLang="zh-CN" sz="2400" u="wavyHeavy" baseline="30000" dirty="0">
                <a:uFill>
                  <a:solidFill>
                    <a:srgbClr val="0000FF"/>
                  </a:solidFill>
                </a:uFill>
                <a:latin typeface="+mn-ea"/>
              </a:rPr>
              <a:t>*</a:t>
            </a:r>
            <a:r>
              <a:rPr lang="en-US" altLang="zh-CN" sz="2400" u="wavyHeavy" dirty="0">
                <a:uFill>
                  <a:solidFill>
                    <a:srgbClr val="0000FF"/>
                  </a:solidFill>
                </a:uFill>
                <a:latin typeface="+mn-ea"/>
              </a:rPr>
              <a:t>(a | d)</a:t>
            </a:r>
            <a:r>
              <a:rPr lang="en-US" altLang="zh-CN" sz="2400" dirty="0">
                <a:latin typeface="+mn-ea"/>
              </a:rPr>
              <a:t> | ε )</a:t>
            </a:r>
          </a:p>
          <a:p>
            <a:pPr algn="l" eaLnBrk="1" hangingPunct="1">
              <a:spcBef>
                <a:spcPct val="50000"/>
              </a:spcBef>
            </a:pPr>
            <a:r>
              <a:rPr lang="en-US" altLang="zh-CN" sz="2400" dirty="0">
                <a:latin typeface="+mn-ea"/>
              </a:rPr>
              <a:t> =a(a | d)</a:t>
            </a:r>
            <a:r>
              <a:rPr lang="en-US" altLang="zh-CN" sz="2400" baseline="30000" dirty="0">
                <a:latin typeface="+mn-ea"/>
              </a:rPr>
              <a:t>*</a:t>
            </a:r>
            <a:endParaRPr lang="zh-CN" altLang="en-US" sz="2400" baseline="30000" dirty="0">
              <a:latin typeface="+mn-ea"/>
            </a:endParaRPr>
          </a:p>
        </p:txBody>
      </p:sp>
      <p:sp>
        <p:nvSpPr>
          <p:cNvPr id="11" name="Text Box 5">
            <a:extLst>
              <a:ext uri="{FF2B5EF4-FFF2-40B4-BE49-F238E27FC236}">
                <a16:creationId xmlns:a16="http://schemas.microsoft.com/office/drawing/2014/main" id="{9053DAE0-487A-4085-82CA-F072284849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15133" y="4593487"/>
            <a:ext cx="6443279" cy="1938992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zh-CN" altLang="en-US" sz="2000" dirty="0">
                <a:latin typeface="+mn-ea"/>
              </a:rPr>
              <a:t>如何使用规则处理正规文法</a:t>
            </a:r>
            <a:r>
              <a:rPr lang="en-US" altLang="zh-CN" sz="2000" dirty="0">
                <a:latin typeface="+mn-ea"/>
              </a:rPr>
              <a:t>G[A]</a:t>
            </a:r>
            <a:r>
              <a:rPr lang="zh-CN" altLang="en-US" sz="2000" dirty="0">
                <a:latin typeface="+mn-ea"/>
              </a:rPr>
              <a:t>？</a:t>
            </a:r>
            <a:endParaRPr lang="en-US" altLang="zh-CN" sz="2000" dirty="0">
              <a:latin typeface="+mn-ea"/>
            </a:endParaRPr>
          </a:p>
          <a:p>
            <a:r>
              <a:rPr lang="en-US" altLang="zh-CN" sz="2000" dirty="0" err="1">
                <a:latin typeface="+mn-ea"/>
              </a:rPr>
              <a:t>A→aB</a:t>
            </a:r>
            <a:r>
              <a:rPr lang="en-US" altLang="zh-CN" sz="2000" dirty="0">
                <a:latin typeface="+mn-ea"/>
              </a:rPr>
              <a:t>,    </a:t>
            </a:r>
            <a:r>
              <a:rPr lang="en-US" altLang="zh-CN" sz="2000" dirty="0" err="1">
                <a:latin typeface="+mn-ea"/>
              </a:rPr>
              <a:t>A→b</a:t>
            </a:r>
            <a:r>
              <a:rPr lang="zh-CN" altLang="en-US" sz="2000" dirty="0">
                <a:latin typeface="+mn-ea"/>
              </a:rPr>
              <a:t>，</a:t>
            </a:r>
            <a:endParaRPr lang="en-US" altLang="zh-CN" sz="2000" dirty="0">
              <a:latin typeface="+mn-ea"/>
            </a:endParaRPr>
          </a:p>
          <a:p>
            <a:r>
              <a:rPr lang="en-US" altLang="zh-CN" sz="2000" dirty="0" err="1">
                <a:latin typeface="+mn-ea"/>
              </a:rPr>
              <a:t>B→cA</a:t>
            </a:r>
            <a:r>
              <a:rPr lang="en-US" altLang="zh-CN" sz="2000" dirty="0">
                <a:latin typeface="+mn-ea"/>
              </a:rPr>
              <a:t>,    </a:t>
            </a:r>
            <a:r>
              <a:rPr lang="en-US" altLang="zh-CN" sz="2000" dirty="0" err="1">
                <a:latin typeface="+mn-ea"/>
              </a:rPr>
              <a:t>B→d</a:t>
            </a:r>
            <a:endParaRPr lang="en-US" altLang="zh-CN" sz="2000" dirty="0">
              <a:latin typeface="+mn-ea"/>
            </a:endParaRPr>
          </a:p>
          <a:p>
            <a:r>
              <a:rPr lang="en-US" altLang="zh-CN" sz="2000" dirty="0">
                <a:latin typeface="+mn-ea"/>
              </a:rPr>
              <a:t>------------------</a:t>
            </a:r>
          </a:p>
          <a:p>
            <a:r>
              <a:rPr lang="en-US" altLang="zh-CN" sz="2000" dirty="0" err="1">
                <a:latin typeface="+mn-ea"/>
              </a:rPr>
              <a:t>A→acA</a:t>
            </a:r>
            <a:r>
              <a:rPr lang="en-US" altLang="zh-CN" sz="2000" dirty="0">
                <a:latin typeface="+mn-ea"/>
              </a:rPr>
              <a:t> | ad | b  (</a:t>
            </a:r>
            <a:r>
              <a:rPr lang="zh-CN" altLang="en-US" sz="2000" dirty="0">
                <a:latin typeface="+mn-ea"/>
              </a:rPr>
              <a:t>规则</a:t>
            </a:r>
            <a:r>
              <a:rPr lang="en-US" altLang="zh-CN" sz="2000" dirty="0">
                <a:latin typeface="+mn-ea"/>
              </a:rPr>
              <a:t>1,3)</a:t>
            </a:r>
          </a:p>
          <a:p>
            <a:r>
              <a:rPr lang="en-US" altLang="zh-CN" sz="2000" dirty="0">
                <a:latin typeface="+mn-ea"/>
              </a:rPr>
              <a:t>A→(ac)*(</a:t>
            </a:r>
            <a:r>
              <a:rPr lang="en-US" altLang="zh-CN" sz="2000" dirty="0" err="1">
                <a:latin typeface="+mn-ea"/>
              </a:rPr>
              <a:t>ad|b</a:t>
            </a:r>
            <a:r>
              <a:rPr lang="en-US" altLang="zh-CN" sz="2000" dirty="0">
                <a:latin typeface="+mn-ea"/>
              </a:rPr>
              <a:t>)   (</a:t>
            </a:r>
            <a:r>
              <a:rPr lang="zh-CN" altLang="en-US" sz="2000" dirty="0">
                <a:latin typeface="+mn-ea"/>
              </a:rPr>
              <a:t>规则</a:t>
            </a:r>
            <a:r>
              <a:rPr lang="en-US" altLang="zh-CN" sz="2000" dirty="0">
                <a:latin typeface="+mn-ea"/>
              </a:rPr>
              <a:t>2,</a:t>
            </a:r>
            <a:r>
              <a:rPr lang="zh-CN" altLang="en-US" sz="2000" dirty="0">
                <a:latin typeface="+mn-ea"/>
              </a:rPr>
              <a:t>连接对</a:t>
            </a:r>
            <a:r>
              <a:rPr lang="en-US" altLang="zh-CN" sz="2000" dirty="0">
                <a:latin typeface="+mn-ea"/>
              </a:rPr>
              <a:t>|</a:t>
            </a:r>
            <a:r>
              <a:rPr lang="zh-CN" altLang="en-US" sz="2000" dirty="0">
                <a:latin typeface="+mn-ea"/>
              </a:rPr>
              <a:t>的分配律）</a:t>
            </a:r>
            <a:endParaRPr lang="en-US" altLang="zh-CN" sz="2000" dirty="0">
              <a:latin typeface="+mn-ea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424BE6B-939D-428E-840B-C5489D261C9F}"/>
              </a:ext>
            </a:extLst>
          </p:cNvPr>
          <p:cNvSpPr txBox="1"/>
          <p:nvPr/>
        </p:nvSpPr>
        <p:spPr>
          <a:xfrm>
            <a:off x="7948101" y="3053379"/>
            <a:ext cx="609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latin typeface="+mn-ea"/>
              </a:rPr>
              <a:t>②</a:t>
            </a:r>
          </a:p>
        </p:txBody>
      </p:sp>
      <p:sp>
        <p:nvSpPr>
          <p:cNvPr id="13" name="箭头: 下 12">
            <a:extLst>
              <a:ext uri="{FF2B5EF4-FFF2-40B4-BE49-F238E27FC236}">
                <a16:creationId xmlns:a16="http://schemas.microsoft.com/office/drawing/2014/main" id="{4602D5D1-0D18-41AD-8FC0-A10AED527C92}"/>
              </a:ext>
            </a:extLst>
          </p:cNvPr>
          <p:cNvSpPr/>
          <p:nvPr/>
        </p:nvSpPr>
        <p:spPr bwMode="auto">
          <a:xfrm>
            <a:off x="2227170" y="3155127"/>
            <a:ext cx="304800" cy="293937"/>
          </a:xfrm>
          <a:prstGeom prst="downArrow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952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latin typeface="Arial" charset="0"/>
              <a:ea typeface="微软雅黑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077E9C1-8EB9-4B7B-A7E2-FA8276481421}"/>
              </a:ext>
            </a:extLst>
          </p:cNvPr>
          <p:cNvSpPr txBox="1"/>
          <p:nvPr/>
        </p:nvSpPr>
        <p:spPr>
          <a:xfrm>
            <a:off x="8405301" y="3983739"/>
            <a:ext cx="304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latin typeface="+mn-ea"/>
              </a:rPr>
              <a:t>①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564E159C-D939-4AF9-8015-A5B383F3B550}"/>
              </a:ext>
            </a:extLst>
          </p:cNvPr>
          <p:cNvSpPr txBox="1"/>
          <p:nvPr/>
        </p:nvSpPr>
        <p:spPr>
          <a:xfrm>
            <a:off x="8710101" y="3983739"/>
            <a:ext cx="304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latin typeface="+mn-ea"/>
              </a:rPr>
              <a:t>③</a:t>
            </a:r>
          </a:p>
        </p:txBody>
      </p:sp>
      <p:sp>
        <p:nvSpPr>
          <p:cNvPr id="16" name="箭头: 右 15">
            <a:extLst>
              <a:ext uri="{FF2B5EF4-FFF2-40B4-BE49-F238E27FC236}">
                <a16:creationId xmlns:a16="http://schemas.microsoft.com/office/drawing/2014/main" id="{AD6D799A-8F20-4301-B61E-700900C4A195}"/>
              </a:ext>
            </a:extLst>
          </p:cNvPr>
          <p:cNvSpPr/>
          <p:nvPr/>
        </p:nvSpPr>
        <p:spPr bwMode="auto">
          <a:xfrm>
            <a:off x="4220679" y="3638620"/>
            <a:ext cx="304800" cy="283564"/>
          </a:xfrm>
          <a:prstGeom prst="rightArrow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952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latin typeface="Arial" charset="0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015273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本章主要内容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zh-CN" b="1" dirty="0"/>
              <a:t>3.1</a:t>
            </a:r>
            <a:r>
              <a:rPr lang="zh-CN" altLang="en-US" b="1" dirty="0"/>
              <a:t>　词法分析程序的设计 </a:t>
            </a:r>
          </a:p>
          <a:p>
            <a:pPr>
              <a:lnSpc>
                <a:spcPct val="150000"/>
              </a:lnSpc>
              <a:defRPr/>
            </a:pPr>
            <a:r>
              <a:rPr lang="en-US" altLang="zh-CN" b="1" dirty="0"/>
              <a:t>3.2</a:t>
            </a:r>
            <a:r>
              <a:rPr lang="zh-CN" altLang="en-US" b="1" dirty="0"/>
              <a:t>　单词的形式化描述工具 </a:t>
            </a:r>
          </a:p>
          <a:p>
            <a:pPr>
              <a:lnSpc>
                <a:spcPct val="150000"/>
              </a:lnSpc>
              <a:defRPr/>
            </a:pPr>
            <a:r>
              <a:rPr lang="en-US" altLang="zh-CN" b="1" u="sng" dirty="0">
                <a:solidFill>
                  <a:srgbClr val="C00000"/>
                </a:solidFill>
              </a:rPr>
              <a:t>3.3</a:t>
            </a:r>
            <a:r>
              <a:rPr lang="zh-CN" altLang="en-US" b="1" u="sng" dirty="0">
                <a:solidFill>
                  <a:srgbClr val="C00000"/>
                </a:solidFill>
              </a:rPr>
              <a:t>　有穷自动机 </a:t>
            </a:r>
          </a:p>
          <a:p>
            <a:pPr>
              <a:lnSpc>
                <a:spcPct val="150000"/>
              </a:lnSpc>
              <a:defRPr/>
            </a:pPr>
            <a:r>
              <a:rPr lang="en-US" altLang="zh-CN" b="1" dirty="0"/>
              <a:t>3.4</a:t>
            </a:r>
            <a:r>
              <a:rPr lang="zh-CN" altLang="en-US" b="1" dirty="0"/>
              <a:t>　正规式和有穷自动机的等价性</a:t>
            </a:r>
          </a:p>
          <a:p>
            <a:pPr>
              <a:lnSpc>
                <a:spcPct val="150000"/>
              </a:lnSpc>
              <a:defRPr/>
            </a:pPr>
            <a:r>
              <a:rPr lang="en-US" altLang="zh-CN" b="1" dirty="0"/>
              <a:t>3.5</a:t>
            </a:r>
            <a:r>
              <a:rPr lang="zh-CN" altLang="en-US" b="1" dirty="0"/>
              <a:t>　正规文法和有穷自动机间的转换</a:t>
            </a:r>
          </a:p>
          <a:p>
            <a:pPr>
              <a:lnSpc>
                <a:spcPct val="150000"/>
              </a:lnSpc>
              <a:defRPr/>
            </a:pPr>
            <a:r>
              <a:rPr lang="en-US" altLang="zh-CN" b="1" dirty="0"/>
              <a:t>3.6</a:t>
            </a:r>
            <a:r>
              <a:rPr lang="zh-CN" altLang="en-US" b="1" dirty="0"/>
              <a:t>　词法分析程序的自动构造工具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A38DB38-50D6-419C-B6D1-AFA62C7D99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3A857A3-1012-4184-86F6-41658C62E65F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35193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F6C511-63E3-430B-A621-ED0FD22BA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3.3</a:t>
            </a:r>
            <a:r>
              <a:rPr lang="zh-CN" altLang="en-US" dirty="0"/>
              <a:t>　有穷自动机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AFCD52A-BB4C-4B25-ABB2-27AC0757CD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800" dirty="0"/>
              <a:t>本质上和状态转换图相同，但有穷自动机只回答</a:t>
            </a:r>
            <a:r>
              <a:rPr lang="en-US" altLang="zh-CN" sz="2800" dirty="0"/>
              <a:t>Yes/No</a:t>
            </a:r>
          </a:p>
          <a:p>
            <a:r>
              <a:rPr lang="zh-CN" altLang="en-US" sz="2800" dirty="0"/>
              <a:t>分为两类</a:t>
            </a:r>
            <a:endParaRPr lang="en-US" altLang="zh-CN" sz="2800" dirty="0"/>
          </a:p>
          <a:p>
            <a:pPr lvl="1"/>
            <a:r>
              <a:rPr lang="zh-CN" altLang="en-US" sz="2400" dirty="0">
                <a:solidFill>
                  <a:schemeClr val="accent1"/>
                </a:solidFill>
              </a:rPr>
              <a:t>不确定的有穷自动机</a:t>
            </a:r>
            <a:r>
              <a:rPr lang="en-US" altLang="zh-CN" sz="2400" dirty="0">
                <a:solidFill>
                  <a:schemeClr val="accent1"/>
                </a:solidFill>
              </a:rPr>
              <a:t>(Nondeterministic Finite</a:t>
            </a:r>
            <a:r>
              <a:rPr lang="zh-CN" altLang="en-US" sz="2400" dirty="0">
                <a:solidFill>
                  <a:schemeClr val="accent1"/>
                </a:solidFill>
              </a:rPr>
              <a:t> </a:t>
            </a:r>
            <a:r>
              <a:rPr lang="en-US" altLang="zh-CN" sz="2400" dirty="0">
                <a:solidFill>
                  <a:schemeClr val="accent1"/>
                </a:solidFill>
              </a:rPr>
              <a:t>Automata/NFA)</a:t>
            </a:r>
            <a:r>
              <a:rPr lang="zh-CN" altLang="en-US" sz="2400" dirty="0"/>
              <a:t>：输入符号包括</a:t>
            </a:r>
            <a:r>
              <a:rPr lang="el-GR" altLang="zh-CN" sz="2400" dirty="0"/>
              <a:t>ε</a:t>
            </a:r>
            <a:r>
              <a:rPr lang="en-US" altLang="zh-CN" sz="2400" dirty="0"/>
              <a:t>, </a:t>
            </a:r>
            <a:r>
              <a:rPr lang="zh-CN" altLang="en-US" sz="2400" dirty="0"/>
              <a:t>一个符号可以标记在离开同一个状态的多条边上</a:t>
            </a:r>
            <a:endParaRPr lang="en-US" altLang="zh-CN" sz="2400" dirty="0"/>
          </a:p>
          <a:p>
            <a:pPr lvl="1"/>
            <a:r>
              <a:rPr lang="zh-CN" altLang="en-US" sz="2400" dirty="0">
                <a:solidFill>
                  <a:schemeClr val="accent1"/>
                </a:solidFill>
              </a:rPr>
              <a:t>确定的有穷自动机</a:t>
            </a:r>
            <a:r>
              <a:rPr lang="en-US" altLang="zh-CN" sz="2400" dirty="0">
                <a:solidFill>
                  <a:schemeClr val="accent1"/>
                </a:solidFill>
              </a:rPr>
              <a:t>(Deterministic Finite Automata/DFA)：</a:t>
            </a:r>
            <a:r>
              <a:rPr lang="zh-CN" altLang="en-US" sz="2400" dirty="0"/>
              <a:t>输入符号不含</a:t>
            </a:r>
            <a:r>
              <a:rPr lang="el-GR" altLang="zh-CN" sz="2400" dirty="0"/>
              <a:t>ε</a:t>
            </a:r>
            <a:r>
              <a:rPr lang="zh-CN" altLang="en-US" sz="2400" dirty="0"/>
              <a:t>，每个状态以及每个符号，最多只有一条边</a:t>
            </a:r>
            <a:endParaRPr lang="en-US" altLang="zh-CN" sz="2400" dirty="0"/>
          </a:p>
          <a:p>
            <a:r>
              <a:rPr lang="zh-CN" altLang="en-US" sz="2800" dirty="0"/>
              <a:t>两种自动机都识别正则语言</a:t>
            </a:r>
            <a:endParaRPr lang="en-US" altLang="zh-CN" sz="2800" dirty="0"/>
          </a:p>
          <a:p>
            <a:pPr lvl="1"/>
            <a:r>
              <a:rPr lang="zh-CN" altLang="en-US" sz="2400" dirty="0"/>
              <a:t>对于每个可以用正则表达式描述的语言，均可用某个</a:t>
            </a:r>
            <a:r>
              <a:rPr lang="en-US" altLang="zh-CN" sz="2400" dirty="0"/>
              <a:t>NFA</a:t>
            </a:r>
            <a:r>
              <a:rPr lang="zh-CN" altLang="en-US" sz="2400" dirty="0"/>
              <a:t>或</a:t>
            </a:r>
            <a:r>
              <a:rPr lang="en-US" altLang="zh-CN" sz="2400" dirty="0"/>
              <a:t>DFA</a:t>
            </a:r>
            <a:r>
              <a:rPr lang="zh-CN" altLang="en-US" sz="2400" dirty="0"/>
              <a:t>来识别；反之亦然</a:t>
            </a:r>
            <a:endParaRPr lang="en-CN" altLang="zh-CN" sz="2400" dirty="0"/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A33EE8D-2237-4656-ABFD-1DA4C700ED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3A857A3-1012-4184-86F6-41658C62E65F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97207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619EDE5-DD33-49A8-86F5-C7D50E29C9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3.3</a:t>
            </a:r>
            <a:r>
              <a:rPr lang="zh-CN" altLang="en-US" dirty="0"/>
              <a:t>　有穷自动机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BD33086-863F-439C-9363-B7EC2AB42D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确定的有穷自动机</a:t>
            </a:r>
            <a:r>
              <a:rPr lang="en-US" altLang="zh-CN" dirty="0"/>
              <a:t>(DFA)</a:t>
            </a:r>
            <a:r>
              <a:rPr lang="zh-CN" altLang="en-US" dirty="0"/>
              <a:t>：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6FCA55C-9808-4A2A-B2DC-1EB4239F73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3A857A3-1012-4184-86F6-41658C62E65F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6" name="Text Box 84">
            <a:extLst>
              <a:ext uri="{FF2B5EF4-FFF2-40B4-BE49-F238E27FC236}">
                <a16:creationId xmlns:a16="http://schemas.microsoft.com/office/drawing/2014/main" id="{9CA80C3D-0CEC-4F07-B59D-74880AAA52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23256" y="5976084"/>
            <a:ext cx="42672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altLang="zh-CN" sz="2400" b="1" dirty="0">
                <a:solidFill>
                  <a:srgbClr val="C00000"/>
                </a:solidFill>
                <a:latin typeface="Times New Roman" pitchFamily="18" charset="0"/>
              </a:rPr>
              <a:t>M</a:t>
            </a:r>
            <a:r>
              <a:rPr lang="zh-CN" altLang="en-US" sz="2400" b="1" dirty="0">
                <a:solidFill>
                  <a:srgbClr val="C00000"/>
                </a:solidFill>
                <a:latin typeface="Times New Roman" pitchFamily="18" charset="0"/>
              </a:rPr>
              <a:t>接受</a:t>
            </a:r>
            <a:r>
              <a:rPr lang="en-US" altLang="zh-CN" sz="2400" b="1" dirty="0" err="1">
                <a:solidFill>
                  <a:srgbClr val="C00000"/>
                </a:solidFill>
                <a:latin typeface="Times New Roman" pitchFamily="18" charset="0"/>
              </a:rPr>
              <a:t>aaa</a:t>
            </a:r>
            <a:r>
              <a:rPr lang="en-US" altLang="zh-CN" sz="2400" b="1" dirty="0">
                <a:solidFill>
                  <a:srgbClr val="C00000"/>
                </a:solidFill>
                <a:latin typeface="Times New Roman" pitchFamily="18" charset="0"/>
              </a:rPr>
              <a:t>, </a:t>
            </a:r>
            <a:r>
              <a:rPr lang="zh-CN" altLang="en-US" sz="2400" b="1" dirty="0">
                <a:solidFill>
                  <a:srgbClr val="C00000"/>
                </a:solidFill>
                <a:latin typeface="Times New Roman" pitchFamily="18" charset="0"/>
              </a:rPr>
              <a:t>不接受的</a:t>
            </a:r>
            <a:r>
              <a:rPr lang="en-US" altLang="zh-CN" sz="2400" b="1" dirty="0">
                <a:solidFill>
                  <a:srgbClr val="C00000"/>
                </a:solidFill>
                <a:latin typeface="Times New Roman" pitchFamily="18" charset="0"/>
              </a:rPr>
              <a:t>aba</a:t>
            </a:r>
            <a:endParaRPr lang="zh-CN" altLang="en-US" sz="2400" b="1" dirty="0">
              <a:solidFill>
                <a:srgbClr val="C00000"/>
              </a:solidFill>
              <a:latin typeface="Times New Roman" pitchFamily="18" charset="0"/>
            </a:endParaRPr>
          </a:p>
        </p:txBody>
      </p:sp>
      <p:graphicFrame>
        <p:nvGraphicFramePr>
          <p:cNvPr id="7" name="表格 2">
            <a:extLst>
              <a:ext uri="{FF2B5EF4-FFF2-40B4-BE49-F238E27FC236}">
                <a16:creationId xmlns:a16="http://schemas.microsoft.com/office/drawing/2014/main" id="{98B0A9D8-C166-4979-8493-ED41898DB2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5686396"/>
              </p:ext>
            </p:extLst>
          </p:nvPr>
        </p:nvGraphicFramePr>
        <p:xfrm>
          <a:off x="7338860" y="2887136"/>
          <a:ext cx="3504429" cy="26903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5720">
                  <a:extLst>
                    <a:ext uri="{9D8B030D-6E8A-4147-A177-3AD203B41FA5}">
                      <a16:colId xmlns:a16="http://schemas.microsoft.com/office/drawing/2014/main" val="3279681908"/>
                    </a:ext>
                  </a:extLst>
                </a:gridCol>
                <a:gridCol w="710251">
                  <a:extLst>
                    <a:ext uri="{9D8B030D-6E8A-4147-A177-3AD203B41FA5}">
                      <a16:colId xmlns:a16="http://schemas.microsoft.com/office/drawing/2014/main" val="4116657233"/>
                    </a:ext>
                  </a:extLst>
                </a:gridCol>
                <a:gridCol w="710251">
                  <a:extLst>
                    <a:ext uri="{9D8B030D-6E8A-4147-A177-3AD203B41FA5}">
                      <a16:colId xmlns:a16="http://schemas.microsoft.com/office/drawing/2014/main" val="2991487672"/>
                    </a:ext>
                  </a:extLst>
                </a:gridCol>
                <a:gridCol w="888207">
                  <a:extLst>
                    <a:ext uri="{9D8B030D-6E8A-4147-A177-3AD203B41FA5}">
                      <a16:colId xmlns:a16="http://schemas.microsoft.com/office/drawing/2014/main" val="566690878"/>
                    </a:ext>
                  </a:extLst>
                </a:gridCol>
              </a:tblGrid>
              <a:tr h="527804">
                <a:tc>
                  <a:txBody>
                    <a:bodyPr/>
                    <a:lstStyle/>
                    <a:p>
                      <a:r>
                        <a:rPr lang="zh-CN" altLang="en-US" sz="1000" dirty="0">
                          <a:solidFill>
                            <a:schemeClr val="bg1"/>
                          </a:solidFill>
                        </a:rPr>
                        <a:t>         </a:t>
                      </a:r>
                      <a:r>
                        <a:rPr lang="zh-CN" altLang="en-US" sz="1600" dirty="0">
                          <a:solidFill>
                            <a:schemeClr val="bg1"/>
                          </a:solidFill>
                        </a:rPr>
                        <a:t>符号</a:t>
                      </a:r>
                      <a:endParaRPr lang="en-US" altLang="zh-CN" sz="1600" dirty="0">
                        <a:solidFill>
                          <a:schemeClr val="bg1"/>
                        </a:solidFill>
                      </a:endParaRPr>
                    </a:p>
                    <a:p>
                      <a:r>
                        <a:rPr lang="zh-CN" altLang="en-US" sz="1600" dirty="0">
                          <a:solidFill>
                            <a:schemeClr val="bg1"/>
                          </a:solidFill>
                        </a:rPr>
                        <a:t>状态</a:t>
                      </a:r>
                    </a:p>
                  </a:txBody>
                  <a:tcPr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a</a:t>
                      </a:r>
                      <a:endParaRPr lang="zh-CN" altLang="en-US" sz="2400" dirty="0"/>
                    </a:p>
                  </a:txBody>
                  <a:tcP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b</a:t>
                      </a:r>
                      <a:endParaRPr lang="zh-CN" altLang="en-US" sz="2400" dirty="0"/>
                    </a:p>
                  </a:txBody>
                  <a:tcP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24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63623154"/>
                  </a:ext>
                </a:extLst>
              </a:tr>
              <a:tr h="52780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1"/>
                          </a:solidFill>
                        </a:rPr>
                        <a:t>→S</a:t>
                      </a:r>
                      <a:endParaRPr lang="zh-CN" alt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U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V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2000" dirty="0"/>
                        <a:t>0</a:t>
                      </a:r>
                      <a:endParaRPr lang="zh-CN" altLang="en-US" sz="20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8480388"/>
                  </a:ext>
                </a:extLst>
              </a:tr>
              <a:tr h="52780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1"/>
                          </a:solidFill>
                        </a:rPr>
                        <a:t>U</a:t>
                      </a:r>
                      <a:endParaRPr lang="zh-CN" alt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Q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V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2000" dirty="0"/>
                        <a:t>0</a:t>
                      </a:r>
                      <a:endParaRPr lang="zh-CN" altLang="en-US" sz="20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483458"/>
                  </a:ext>
                </a:extLst>
              </a:tr>
              <a:tr h="52780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1"/>
                          </a:solidFill>
                        </a:rPr>
                        <a:t>V</a:t>
                      </a:r>
                      <a:endParaRPr lang="zh-CN" alt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U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Q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2000" dirty="0"/>
                        <a:t>0</a:t>
                      </a:r>
                      <a:endParaRPr lang="zh-CN" altLang="en-US" sz="20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9407586"/>
                  </a:ext>
                </a:extLst>
              </a:tr>
              <a:tr h="52780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</a:t>
                      </a:r>
                      <a:r>
                        <a:rPr lang="en-US" altLang="zh-CN" sz="2400" dirty="0">
                          <a:solidFill>
                            <a:schemeClr val="bg1"/>
                          </a:solidFill>
                        </a:rPr>
                        <a:t>Q</a:t>
                      </a:r>
                      <a:endParaRPr lang="zh-CN" alt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Q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Q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zh-CN" altLang="en-US" sz="20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7623490"/>
                  </a:ext>
                </a:extLst>
              </a:tr>
            </a:tbl>
          </a:graphicData>
        </a:graphic>
      </p:graphicFrame>
      <p:sp>
        <p:nvSpPr>
          <p:cNvPr id="8" name="文本框 7">
            <a:extLst>
              <a:ext uri="{FF2B5EF4-FFF2-40B4-BE49-F238E27FC236}">
                <a16:creationId xmlns:a16="http://schemas.microsoft.com/office/drawing/2014/main" id="{CA2B49F7-17F7-4572-9D4B-506C0B38482A}"/>
              </a:ext>
            </a:extLst>
          </p:cNvPr>
          <p:cNvSpPr txBox="1"/>
          <p:nvPr/>
        </p:nvSpPr>
        <p:spPr>
          <a:xfrm>
            <a:off x="1064722" y="1790668"/>
            <a:ext cx="552115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2400" b="1" dirty="0">
                <a:latin typeface="宋体" pitchFamily="2" charset="-122"/>
                <a:ea typeface="宋体" pitchFamily="2" charset="-122"/>
              </a:rPr>
              <a:t>（</a:t>
            </a:r>
            <a:r>
              <a:rPr lang="en-US" altLang="zh-CN" sz="2400" b="1" dirty="0">
                <a:latin typeface="宋体" pitchFamily="2" charset="-122"/>
                <a:ea typeface="宋体" pitchFamily="2" charset="-122"/>
              </a:rPr>
              <a:t>K={S,U,V,Q},</a:t>
            </a:r>
            <a:r>
              <a:rPr lang="zh-CN" altLang="en-US" sz="2400" b="1" dirty="0">
                <a:latin typeface="宋体" pitchFamily="2" charset="-122"/>
                <a:ea typeface="宋体" pitchFamily="2" charset="-122"/>
                <a:sym typeface="Symbol" pitchFamily="18" charset="2"/>
              </a:rPr>
              <a:t> </a:t>
            </a:r>
            <a:r>
              <a:rPr lang="en-US" altLang="zh-CN" sz="2400" b="1" dirty="0">
                <a:latin typeface="宋体" pitchFamily="2" charset="-122"/>
                <a:ea typeface="宋体" pitchFamily="2" charset="-122"/>
                <a:sym typeface="Symbol" pitchFamily="18" charset="2"/>
              </a:rPr>
              <a:t>={</a:t>
            </a:r>
            <a:r>
              <a:rPr lang="en-US" altLang="zh-CN" sz="2400" b="1" dirty="0" err="1">
                <a:latin typeface="宋体" pitchFamily="2" charset="-122"/>
                <a:ea typeface="宋体" pitchFamily="2" charset="-122"/>
                <a:sym typeface="Symbol" pitchFamily="18" charset="2"/>
              </a:rPr>
              <a:t>a,b</a:t>
            </a:r>
            <a:r>
              <a:rPr lang="en-US" altLang="zh-CN" sz="2400" b="1" dirty="0">
                <a:latin typeface="宋体" pitchFamily="2" charset="-122"/>
                <a:ea typeface="宋体" pitchFamily="2" charset="-122"/>
                <a:sym typeface="Symbol" pitchFamily="18" charset="2"/>
              </a:rPr>
              <a:t>}</a:t>
            </a:r>
            <a:r>
              <a:rPr lang="zh-CN" altLang="en-US" sz="2400" b="1" dirty="0">
                <a:latin typeface="宋体" pitchFamily="2" charset="-122"/>
                <a:ea typeface="宋体" pitchFamily="2" charset="-122"/>
                <a:sym typeface="Symbol" pitchFamily="18" charset="2"/>
              </a:rPr>
              <a:t>，</a:t>
            </a:r>
            <a:r>
              <a:rPr lang="en-US" altLang="zh-CN" sz="24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f</a:t>
            </a:r>
            <a:r>
              <a:rPr lang="en-US" altLang="zh-CN" sz="2400" b="1" dirty="0">
                <a:latin typeface="宋体" pitchFamily="2" charset="-122"/>
                <a:ea typeface="宋体" pitchFamily="2" charset="-122"/>
                <a:sym typeface="Symbol" pitchFamily="18" charset="2"/>
              </a:rPr>
              <a:t>, S</a:t>
            </a:r>
            <a:r>
              <a:rPr lang="zh-CN" altLang="en-US" sz="2400" b="1" dirty="0">
                <a:latin typeface="宋体" pitchFamily="2" charset="-122"/>
                <a:ea typeface="宋体" pitchFamily="2" charset="-122"/>
                <a:sym typeface="Symbol" pitchFamily="18" charset="2"/>
              </a:rPr>
              <a:t>，</a:t>
            </a:r>
            <a:r>
              <a:rPr lang="en-US" altLang="zh-CN" sz="2400" b="1" dirty="0">
                <a:latin typeface="宋体" pitchFamily="2" charset="-122"/>
                <a:ea typeface="宋体" pitchFamily="2" charset="-122"/>
                <a:sym typeface="Symbol" pitchFamily="18" charset="2"/>
              </a:rPr>
              <a:t>Z</a:t>
            </a:r>
            <a:r>
              <a:rPr lang="zh-CN" altLang="en-US" sz="2400" b="1" dirty="0">
                <a:latin typeface="宋体" pitchFamily="2" charset="-122"/>
                <a:ea typeface="宋体" pitchFamily="2" charset="-122"/>
                <a:sym typeface="Symbol" pitchFamily="18" charset="2"/>
              </a:rPr>
              <a:t>）</a:t>
            </a:r>
            <a:r>
              <a:rPr lang="en-US" altLang="zh-CN" sz="2400" b="1" dirty="0">
                <a:latin typeface="宋体" pitchFamily="2" charset="-122"/>
                <a:ea typeface="宋体" pitchFamily="2" charset="-122"/>
                <a:sym typeface="Symbol" pitchFamily="18" charset="2"/>
              </a:rPr>
              <a:t> </a:t>
            </a:r>
            <a:endParaRPr lang="zh-CN" altLang="en-US" sz="2400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B3143E0-E6DC-4F62-85E3-B0A3D7E153C8}"/>
              </a:ext>
            </a:extLst>
          </p:cNvPr>
          <p:cNvSpPr txBox="1"/>
          <p:nvPr/>
        </p:nvSpPr>
        <p:spPr>
          <a:xfrm>
            <a:off x="3349486" y="5409400"/>
            <a:ext cx="8931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图</a:t>
            </a:r>
            <a:r>
              <a:rPr lang="en-US" altLang="zh-CN" sz="2400" dirty="0"/>
              <a:t>3.3</a:t>
            </a:r>
            <a:endParaRPr lang="zh-CN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F4D9F28E-D221-4620-9BF4-F06DE57B8DD4}"/>
                  </a:ext>
                </a:extLst>
              </p:cNvPr>
              <p:cNvSpPr txBox="1"/>
              <p:nvPr/>
            </p:nvSpPr>
            <p:spPr>
              <a:xfrm>
                <a:off x="6664850" y="3776148"/>
                <a:ext cx="59503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800" i="1">
                          <a:latin typeface="Cambria Math" panose="02040503050406030204" pitchFamily="18" charset="0"/>
                        </a:rPr>
                        <m:t>⇒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F4D9F28E-D221-4620-9BF4-F06DE57B8D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4850" y="3776148"/>
                <a:ext cx="595035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458495CA-F773-4A2C-947E-9A20CD4813BF}"/>
                  </a:ext>
                </a:extLst>
              </p:cNvPr>
              <p:cNvSpPr txBox="1"/>
              <p:nvPr/>
            </p:nvSpPr>
            <p:spPr>
              <a:xfrm>
                <a:off x="760457" y="3335875"/>
                <a:ext cx="1518685" cy="400110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458495CA-F773-4A2C-947E-9A20CD4813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457" y="3335875"/>
                <a:ext cx="1518685" cy="400110"/>
              </a:xfrm>
              <a:prstGeom prst="rect">
                <a:avLst/>
              </a:prstGeom>
              <a:blipFill>
                <a:blip r:embed="rId4"/>
                <a:stretch>
                  <a:fillRect b="-14706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5AB990BB-02F2-4575-A339-823DAADFE8B6}"/>
                  </a:ext>
                </a:extLst>
              </p:cNvPr>
              <p:cNvSpPr txBox="1"/>
              <p:nvPr/>
            </p:nvSpPr>
            <p:spPr>
              <a:xfrm>
                <a:off x="7259885" y="1790668"/>
                <a:ext cx="3381611" cy="461665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US" altLang="zh-CN" sz="2400" b="1" dirty="0">
                    <a:solidFill>
                      <a:srgbClr val="0000FF"/>
                    </a:solidFill>
                    <a:latin typeface="宋体" pitchFamily="2" charset="-122"/>
                    <a:ea typeface="宋体" pitchFamily="2" charset="-122"/>
                    <a:sym typeface="Symbol" pitchFamily="18" charset="2"/>
                  </a:rPr>
                  <a:t>q</a:t>
                </a:r>
                <a:r>
                  <a:rPr lang="en-US" altLang="zh-CN" sz="2400" b="1" dirty="0" err="1">
                    <a:solidFill>
                      <a:srgbClr val="0000FF"/>
                    </a:solidFill>
                    <a:latin typeface="宋体" pitchFamily="2" charset="-122"/>
                    <a:ea typeface="宋体" pitchFamily="2" charset="-122"/>
                    <a:sym typeface="Symbol" pitchFamily="18" charset="2"/>
                  </a:rPr>
                  <a:t>∈K</a:t>
                </a:r>
                <a:r>
                  <a:rPr lang="en-US" altLang="zh-CN" sz="2400" b="1" dirty="0">
                    <a:solidFill>
                      <a:srgbClr val="0000FF"/>
                    </a:solidFill>
                    <a:latin typeface="宋体" pitchFamily="2" charset="-122"/>
                    <a:ea typeface="宋体" pitchFamily="2" charset="-122"/>
                    <a:sym typeface="Symbol" pitchFamily="18" charset="2"/>
                  </a:rPr>
                  <a:t> 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altLang="zh-CN" sz="2400" b="1" dirty="0">
                    <a:solidFill>
                      <a:srgbClr val="0000FF"/>
                    </a:solidFill>
                    <a:latin typeface="宋体" pitchFamily="2" charset="-122"/>
                    <a:ea typeface="宋体" pitchFamily="2" charset="-122"/>
                    <a:sym typeface="Symbol" pitchFamily="18" charset="2"/>
                  </a:rPr>
                  <a:t>(K </a:t>
                </a:r>
                <a14:m>
                  <m:oMath xmlns:m="http://schemas.openxmlformats.org/officeDocument/2006/math">
                    <m:r>
                      <a:rPr lang="en-US" altLang="zh-CN" sz="2400" b="1" i="1" dirty="0">
                        <a:latin typeface="Cambria Math" panose="02040503050406030204" pitchFamily="18" charset="0"/>
                        <a:ea typeface="宋体" pitchFamily="2" charset="-122"/>
                        <a:sym typeface="Symbol" pitchFamily="18" charset="2"/>
                      </a:rPr>
                      <m:t>𝒌</m:t>
                    </m:r>
                  </m:oMath>
                </a14:m>
                <a:r>
                  <a:rPr lang="en-US" altLang="zh-CN" sz="2400" b="1" dirty="0">
                    <a:solidFill>
                      <a:srgbClr val="0000FF"/>
                    </a:solidFill>
                    <a:latin typeface="宋体" pitchFamily="2" charset="-122"/>
                    <a:ea typeface="宋体" pitchFamily="2" charset="-122"/>
                    <a:sym typeface="Symbol" pitchFamily="18" charset="2"/>
                  </a:rPr>
                  <a:t>,</a:t>
                </a:r>
                <a:r>
                  <a:rPr lang="zh-CN" altLang="en-US" sz="2400" b="1" dirty="0">
                    <a:solidFill>
                      <a:srgbClr val="0000FF"/>
                    </a:solidFill>
                    <a:latin typeface="宋体" pitchFamily="2" charset="-122"/>
                    <a:ea typeface="宋体" pitchFamily="2" charset="-122"/>
                    <a:sym typeface="Symbol" pitchFamily="18" charset="2"/>
                  </a:rPr>
                  <a:t>  </a:t>
                </a:r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latin typeface="Cambria Math" panose="02040503050406030204" pitchFamily="18" charset="0"/>
                        <a:ea typeface="宋体" pitchFamily="2" charset="-122"/>
                        <a:sym typeface="Symbol" pitchFamily="18" charset="2"/>
                      </a:rPr>
                      <m:t>𝒂</m:t>
                    </m:r>
                  </m:oMath>
                </a14:m>
                <a:r>
                  <a:rPr lang="en-US" altLang="zh-CN" sz="2400" b="1" dirty="0">
                    <a:solidFill>
                      <a:srgbClr val="0000FF"/>
                    </a:solidFill>
                    <a:latin typeface="宋体" pitchFamily="2" charset="-122"/>
                    <a:ea typeface="宋体" pitchFamily="2" charset="-122"/>
                    <a:sym typeface="Symbol" pitchFamily="18" charset="2"/>
                  </a:rPr>
                  <a:t>)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5AB990BB-02F2-4575-A339-823DAADFE8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9885" y="1790668"/>
                <a:ext cx="3381611" cy="461665"/>
              </a:xfrm>
              <a:prstGeom prst="rect">
                <a:avLst/>
              </a:prstGeom>
              <a:blipFill>
                <a:blip r:embed="rId5"/>
                <a:stretch>
                  <a:fillRect l="-2693" t="-12987" b="-28571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Oval 4">
            <a:extLst>
              <a:ext uri="{FF2B5EF4-FFF2-40B4-BE49-F238E27FC236}">
                <a16:creationId xmlns:a16="http://schemas.microsoft.com/office/drawing/2014/main" id="{CEA7DE32-E78D-47AE-8035-55799E1426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64824" y="5152812"/>
            <a:ext cx="332116" cy="325681"/>
          </a:xfrm>
          <a:prstGeom prst="ellipse">
            <a:avLst/>
          </a:prstGeom>
          <a:noFill/>
          <a:ln w="63500" cmpd="dbl">
            <a:solidFill>
              <a:sysClr val="windowText" lastClr="000000"/>
            </a:solidFill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kumimoji="0" lang="en-GB" altLang="zh-CN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E23A4EB1-703F-42B0-A183-347E6F457BC2}"/>
              </a:ext>
            </a:extLst>
          </p:cNvPr>
          <p:cNvSpPr txBox="1"/>
          <p:nvPr/>
        </p:nvSpPr>
        <p:spPr>
          <a:xfrm>
            <a:off x="7700290" y="5847797"/>
            <a:ext cx="23476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Transition table </a:t>
            </a:r>
            <a:endParaRPr lang="zh-CN" altLang="en-US" sz="2400" dirty="0"/>
          </a:p>
        </p:txBody>
      </p: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1E0B8AE1-1635-491B-A883-3B3FE5B43C03}"/>
              </a:ext>
            </a:extLst>
          </p:cNvPr>
          <p:cNvGrpSpPr/>
          <p:nvPr/>
        </p:nvGrpSpPr>
        <p:grpSpPr>
          <a:xfrm>
            <a:off x="1781610" y="2887136"/>
            <a:ext cx="3834300" cy="2329258"/>
            <a:chOff x="837286" y="2985056"/>
            <a:chExt cx="3834300" cy="2329258"/>
          </a:xfrm>
        </p:grpSpPr>
        <p:sp>
          <p:nvSpPr>
            <p:cNvPr id="36" name="Oval 4">
              <a:extLst>
                <a:ext uri="{FF2B5EF4-FFF2-40B4-BE49-F238E27FC236}">
                  <a16:creationId xmlns:a16="http://schemas.microsoft.com/office/drawing/2014/main" id="{4291FBE7-6D32-447C-BBA3-1007EFF467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41516" y="3980029"/>
              <a:ext cx="445622" cy="436988"/>
            </a:xfrm>
            <a:prstGeom prst="ellipse">
              <a:avLst/>
            </a:prstGeom>
            <a:noFill/>
            <a:ln w="63500" cmpd="dbl">
              <a:solidFill>
                <a:sysClr val="windowText" lastClr="000000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Q</a:t>
              </a:r>
              <a:endParaRPr kumimoji="0" lang="en-GB" altLang="zh-CN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57FF4A50-2AA3-4B86-9541-324217E35BA1}"/>
                </a:ext>
              </a:extLst>
            </p:cNvPr>
            <p:cNvSpPr/>
            <p:nvPr/>
          </p:nvSpPr>
          <p:spPr bwMode="auto">
            <a:xfrm>
              <a:off x="1189307" y="3980029"/>
              <a:ext cx="445622" cy="445622"/>
            </a:xfrm>
            <a:prstGeom prst="ellips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b="1" dirty="0">
                  <a:latin typeface="Arial" charset="0"/>
                  <a:ea typeface="微软雅黑" pitchFamily="34" charset="-122"/>
                </a:rPr>
                <a:t>S</a:t>
              </a:r>
              <a:endParaRPr lang="zh-CN" altLang="en-US" b="1" dirty="0">
                <a:latin typeface="Arial" charset="0"/>
                <a:ea typeface="微软雅黑" pitchFamily="34" charset="-122"/>
              </a:endParaRPr>
            </a:p>
          </p:txBody>
        </p:sp>
        <p:sp>
          <p:nvSpPr>
            <p:cNvPr id="38" name="椭圆 37">
              <a:extLst>
                <a:ext uri="{FF2B5EF4-FFF2-40B4-BE49-F238E27FC236}">
                  <a16:creationId xmlns:a16="http://schemas.microsoft.com/office/drawing/2014/main" id="{801E634A-55F3-47B2-85E7-169794686178}"/>
                </a:ext>
              </a:extLst>
            </p:cNvPr>
            <p:cNvSpPr/>
            <p:nvPr/>
          </p:nvSpPr>
          <p:spPr bwMode="auto">
            <a:xfrm>
              <a:off x="2426588" y="2985056"/>
              <a:ext cx="445622" cy="445622"/>
            </a:xfrm>
            <a:prstGeom prst="ellips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b="1" dirty="0">
                  <a:latin typeface="Arial" charset="0"/>
                  <a:ea typeface="微软雅黑" pitchFamily="34" charset="-122"/>
                </a:rPr>
                <a:t>U</a:t>
              </a:r>
              <a:endParaRPr lang="zh-CN" altLang="en-US" b="1" dirty="0">
                <a:latin typeface="Arial" charset="0"/>
                <a:ea typeface="微软雅黑" pitchFamily="34" charset="-122"/>
              </a:endParaRPr>
            </a:p>
          </p:txBody>
        </p:sp>
        <p:sp>
          <p:nvSpPr>
            <p:cNvPr id="39" name="椭圆 38">
              <a:extLst>
                <a:ext uri="{FF2B5EF4-FFF2-40B4-BE49-F238E27FC236}">
                  <a16:creationId xmlns:a16="http://schemas.microsoft.com/office/drawing/2014/main" id="{44C00A87-55D1-4CDA-8C7D-87A571ED788E}"/>
                </a:ext>
              </a:extLst>
            </p:cNvPr>
            <p:cNvSpPr/>
            <p:nvPr/>
          </p:nvSpPr>
          <p:spPr bwMode="auto">
            <a:xfrm>
              <a:off x="2359526" y="4868692"/>
              <a:ext cx="445622" cy="445622"/>
            </a:xfrm>
            <a:prstGeom prst="ellips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b="1" dirty="0">
                  <a:latin typeface="Arial" charset="0"/>
                  <a:ea typeface="微软雅黑" pitchFamily="34" charset="-122"/>
                </a:rPr>
                <a:t>V</a:t>
              </a:r>
              <a:endParaRPr lang="zh-CN" altLang="en-US" b="1" dirty="0">
                <a:latin typeface="Arial" charset="0"/>
                <a:ea typeface="微软雅黑" pitchFamily="34" charset="-122"/>
              </a:endParaRPr>
            </a:p>
          </p:txBody>
        </p: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E88C344B-3579-4D6A-A14E-2B3C203E41A4}"/>
                </a:ext>
              </a:extLst>
            </p:cNvPr>
            <p:cNvSpPr txBox="1"/>
            <p:nvPr/>
          </p:nvSpPr>
          <p:spPr>
            <a:xfrm>
              <a:off x="1329032" y="4783123"/>
              <a:ext cx="3257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  <a:endParaRPr lang="zh-CN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41" name="连接符: 曲线 40">
              <a:extLst>
                <a:ext uri="{FF2B5EF4-FFF2-40B4-BE49-F238E27FC236}">
                  <a16:creationId xmlns:a16="http://schemas.microsoft.com/office/drawing/2014/main" id="{DF88EF0C-4336-44BA-BB9E-313F0FDB555C}"/>
                </a:ext>
              </a:extLst>
            </p:cNvPr>
            <p:cNvCxnSpPr>
              <a:stCxn id="37" idx="0"/>
              <a:endCxn id="38" idx="2"/>
            </p:cNvCxnSpPr>
            <p:nvPr/>
          </p:nvCxnSpPr>
          <p:spPr>
            <a:xfrm rot="5400000" flipH="1" flipV="1">
              <a:off x="1533272" y="3086713"/>
              <a:ext cx="772162" cy="1014470"/>
            </a:xfrm>
            <a:prstGeom prst="curvedConnector2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连接符: 曲线 41">
              <a:extLst>
                <a:ext uri="{FF2B5EF4-FFF2-40B4-BE49-F238E27FC236}">
                  <a16:creationId xmlns:a16="http://schemas.microsoft.com/office/drawing/2014/main" id="{80A4A8FB-E7DA-413B-B38D-F7928F1FF652}"/>
                </a:ext>
              </a:extLst>
            </p:cNvPr>
            <p:cNvCxnSpPr>
              <a:cxnSpLocks/>
              <a:stCxn id="37" idx="4"/>
              <a:endCxn id="39" idx="2"/>
            </p:cNvCxnSpPr>
            <p:nvPr/>
          </p:nvCxnSpPr>
          <p:spPr>
            <a:xfrm rot="16200000" flipH="1">
              <a:off x="1552896" y="4284873"/>
              <a:ext cx="665852" cy="947408"/>
            </a:xfrm>
            <a:prstGeom prst="curvedConnector2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连接符: 曲线 42">
              <a:extLst>
                <a:ext uri="{FF2B5EF4-FFF2-40B4-BE49-F238E27FC236}">
                  <a16:creationId xmlns:a16="http://schemas.microsoft.com/office/drawing/2014/main" id="{5BFB4FA3-35E5-430F-BDC3-0DC5E2EB2E81}"/>
                </a:ext>
              </a:extLst>
            </p:cNvPr>
            <p:cNvCxnSpPr>
              <a:cxnSpLocks/>
              <a:stCxn id="39" idx="6"/>
              <a:endCxn id="36" idx="4"/>
            </p:cNvCxnSpPr>
            <p:nvPr/>
          </p:nvCxnSpPr>
          <p:spPr>
            <a:xfrm flipV="1">
              <a:off x="2805148" y="4417017"/>
              <a:ext cx="1059179" cy="674486"/>
            </a:xfrm>
            <a:prstGeom prst="curvedConnector2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连接符: 曲线 43">
              <a:extLst>
                <a:ext uri="{FF2B5EF4-FFF2-40B4-BE49-F238E27FC236}">
                  <a16:creationId xmlns:a16="http://schemas.microsoft.com/office/drawing/2014/main" id="{5E545DDD-AACD-4769-A735-DE5C286EB52C}"/>
                </a:ext>
              </a:extLst>
            </p:cNvPr>
            <p:cNvCxnSpPr>
              <a:cxnSpLocks/>
              <a:stCxn id="38" idx="6"/>
              <a:endCxn id="36" idx="0"/>
            </p:cNvCxnSpPr>
            <p:nvPr/>
          </p:nvCxnSpPr>
          <p:spPr>
            <a:xfrm>
              <a:off x="2872210" y="3207867"/>
              <a:ext cx="992117" cy="772162"/>
            </a:xfrm>
            <a:prstGeom prst="curvedConnector2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连接符: 曲线 44">
              <a:extLst>
                <a:ext uri="{FF2B5EF4-FFF2-40B4-BE49-F238E27FC236}">
                  <a16:creationId xmlns:a16="http://schemas.microsoft.com/office/drawing/2014/main" id="{20E9241F-199F-4B84-A33E-38C3355800BA}"/>
                </a:ext>
              </a:extLst>
            </p:cNvPr>
            <p:cNvCxnSpPr>
              <a:cxnSpLocks/>
              <a:stCxn id="38" idx="3"/>
              <a:endCxn id="39" idx="1"/>
            </p:cNvCxnSpPr>
            <p:nvPr/>
          </p:nvCxnSpPr>
          <p:spPr>
            <a:xfrm rot="5400000">
              <a:off x="1674050" y="4116154"/>
              <a:ext cx="1568534" cy="67062"/>
            </a:xfrm>
            <a:prstGeom prst="curvedConnector3">
              <a:avLst>
                <a:gd name="adj1" fmla="val 50000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连接符: 曲线 45">
              <a:extLst>
                <a:ext uri="{FF2B5EF4-FFF2-40B4-BE49-F238E27FC236}">
                  <a16:creationId xmlns:a16="http://schemas.microsoft.com/office/drawing/2014/main" id="{7E3F8539-40DC-437E-9421-087F91147235}"/>
                </a:ext>
              </a:extLst>
            </p:cNvPr>
            <p:cNvCxnSpPr>
              <a:cxnSpLocks/>
              <a:stCxn id="39" idx="7"/>
              <a:endCxn id="38" idx="5"/>
            </p:cNvCxnSpPr>
            <p:nvPr/>
          </p:nvCxnSpPr>
          <p:spPr>
            <a:xfrm rot="5400000" flipH="1" flipV="1">
              <a:off x="1989152" y="4116154"/>
              <a:ext cx="1568534" cy="67062"/>
            </a:xfrm>
            <a:prstGeom prst="curvedConnector3">
              <a:avLst>
                <a:gd name="adj1" fmla="val 50000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B28030E0-8A8C-431F-BACA-E75B99BFC8D3}"/>
                </a:ext>
              </a:extLst>
            </p:cNvPr>
            <p:cNvSpPr txBox="1"/>
            <p:nvPr/>
          </p:nvSpPr>
          <p:spPr>
            <a:xfrm>
              <a:off x="1432669" y="3078854"/>
              <a:ext cx="3129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endParaRPr lang="zh-CN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ADCED7FE-B330-4EAE-B4B2-6A5911A02E90}"/>
                </a:ext>
              </a:extLst>
            </p:cNvPr>
            <p:cNvSpPr txBox="1"/>
            <p:nvPr/>
          </p:nvSpPr>
          <p:spPr>
            <a:xfrm>
              <a:off x="3453309" y="3091101"/>
              <a:ext cx="3129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endParaRPr lang="zh-CN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7D808A87-DCD8-40FB-A1D6-D5C90CDD9BBA}"/>
                </a:ext>
              </a:extLst>
            </p:cNvPr>
            <p:cNvSpPr txBox="1"/>
            <p:nvPr/>
          </p:nvSpPr>
          <p:spPr>
            <a:xfrm>
              <a:off x="2798823" y="3957495"/>
              <a:ext cx="3129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endParaRPr lang="zh-CN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50" name="连接符: 曲线 49">
              <a:extLst>
                <a:ext uri="{FF2B5EF4-FFF2-40B4-BE49-F238E27FC236}">
                  <a16:creationId xmlns:a16="http://schemas.microsoft.com/office/drawing/2014/main" id="{16223118-FFD2-496E-B7A2-7CB95675BCA6}"/>
                </a:ext>
              </a:extLst>
            </p:cNvPr>
            <p:cNvCxnSpPr>
              <a:cxnSpLocks/>
              <a:stCxn id="36" idx="7"/>
              <a:endCxn id="36" idx="5"/>
            </p:cNvCxnSpPr>
            <p:nvPr/>
          </p:nvCxnSpPr>
          <p:spPr>
            <a:xfrm rot="16200000" flipH="1">
              <a:off x="3867379" y="4198523"/>
              <a:ext cx="308998" cy="12700"/>
            </a:xfrm>
            <a:prstGeom prst="curvedConnector5">
              <a:avLst>
                <a:gd name="adj1" fmla="val -73981"/>
                <a:gd name="adj2" fmla="val 4794976"/>
                <a:gd name="adj3" fmla="val 173981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文本框 50">
              <a:extLst>
                <a:ext uri="{FF2B5EF4-FFF2-40B4-BE49-F238E27FC236}">
                  <a16:creationId xmlns:a16="http://schemas.microsoft.com/office/drawing/2014/main" id="{AE44DB71-9B8B-4789-93D2-5FD417C961F9}"/>
                </a:ext>
              </a:extLst>
            </p:cNvPr>
            <p:cNvSpPr txBox="1"/>
            <p:nvPr/>
          </p:nvSpPr>
          <p:spPr>
            <a:xfrm>
              <a:off x="4153495" y="3460433"/>
              <a:ext cx="5180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a,b</a:t>
              </a:r>
              <a:endParaRPr lang="zh-CN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2" name="文本框 51">
              <a:extLst>
                <a:ext uri="{FF2B5EF4-FFF2-40B4-BE49-F238E27FC236}">
                  <a16:creationId xmlns:a16="http://schemas.microsoft.com/office/drawing/2014/main" id="{6380197A-4C9C-423B-8763-2E8D1A767BEE}"/>
                </a:ext>
              </a:extLst>
            </p:cNvPr>
            <p:cNvSpPr txBox="1"/>
            <p:nvPr/>
          </p:nvSpPr>
          <p:spPr>
            <a:xfrm>
              <a:off x="3374068" y="4906837"/>
              <a:ext cx="3257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  <a:endParaRPr lang="zh-CN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3" name="文本框 52">
              <a:extLst>
                <a:ext uri="{FF2B5EF4-FFF2-40B4-BE49-F238E27FC236}">
                  <a16:creationId xmlns:a16="http://schemas.microsoft.com/office/drawing/2014/main" id="{79F8EAA0-3B10-410F-842E-B4DE6DD2C3F5}"/>
                </a:ext>
              </a:extLst>
            </p:cNvPr>
            <p:cNvSpPr txBox="1"/>
            <p:nvPr/>
          </p:nvSpPr>
          <p:spPr>
            <a:xfrm>
              <a:off x="2145906" y="3924376"/>
              <a:ext cx="3257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  <a:endParaRPr lang="zh-CN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4" name="文本框 53">
              <a:extLst>
                <a:ext uri="{FF2B5EF4-FFF2-40B4-BE49-F238E27FC236}">
                  <a16:creationId xmlns:a16="http://schemas.microsoft.com/office/drawing/2014/main" id="{8F168A4D-D8C3-43A4-A347-4FB769B6BB93}"/>
                </a:ext>
              </a:extLst>
            </p:cNvPr>
            <p:cNvSpPr txBox="1"/>
            <p:nvPr/>
          </p:nvSpPr>
          <p:spPr>
            <a:xfrm>
              <a:off x="837286" y="4018174"/>
              <a:ext cx="44673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eaLnBrk="1" hangingPunct="1"/>
              <a:r>
                <a:rPr lang="en-US" altLang="zh-CN" b="1" dirty="0">
                  <a:latin typeface="Times New Roman" pitchFamily="18" charset="0"/>
                  <a:sym typeface="Symbol" pitchFamily="18" charset="2"/>
                </a:rPr>
                <a:t></a:t>
              </a:r>
              <a:endParaRPr lang="en-US" altLang="zh-CN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110934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4FE5AA4-8CBC-4CA1-B503-CDCAB95AB0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3.3</a:t>
            </a:r>
            <a:r>
              <a:rPr lang="zh-CN" altLang="en-US" dirty="0"/>
              <a:t>　有穷自动机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FE918F6-EFFE-4DD4-A2FE-E36A7F93AC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3200" dirty="0"/>
              <a:t>DFA</a:t>
            </a:r>
            <a:r>
              <a:rPr lang="zh-CN" altLang="en-US" sz="3200" dirty="0"/>
              <a:t>形式化定义</a:t>
            </a:r>
            <a:endParaRPr lang="en-US" altLang="zh-CN" sz="3200" dirty="0"/>
          </a:p>
          <a:p>
            <a:pPr algn="just">
              <a:lnSpc>
                <a:spcPts val="3600"/>
              </a:lnSpc>
            </a:pPr>
            <a:r>
              <a:rPr lang="zh-CN" altLang="en-US" dirty="0">
                <a:latin typeface="微软雅黑" panose="020B0503020204020204" pitchFamily="34" charset="-122"/>
              </a:rPr>
              <a:t>确定有限自动机</a:t>
            </a:r>
            <a:r>
              <a:rPr lang="en-US" altLang="zh-CN" dirty="0">
                <a:latin typeface="微软雅黑" panose="020B0503020204020204" pitchFamily="34" charset="-122"/>
              </a:rPr>
              <a:t>(DFA)M</a:t>
            </a:r>
            <a:r>
              <a:rPr lang="zh-CN" altLang="en-US" dirty="0">
                <a:latin typeface="微软雅黑" panose="020B0503020204020204" pitchFamily="34" charset="-122"/>
              </a:rPr>
              <a:t>是一个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</a:rPr>
              <a:t>五元</a:t>
            </a:r>
            <a:r>
              <a:rPr lang="zh-CN" altLang="en-US" b="1" dirty="0">
                <a:solidFill>
                  <a:srgbClr val="C00000"/>
                </a:solidFill>
              </a:rPr>
              <a:t>组</a:t>
            </a:r>
            <a:r>
              <a:rPr lang="zh-CN" altLang="en-US" dirty="0">
                <a:latin typeface="微软雅黑" panose="020B0503020204020204" pitchFamily="34" charset="-122"/>
              </a:rPr>
              <a:t>  </a:t>
            </a:r>
            <a:r>
              <a:rPr lang="en-US" altLang="zh-CN" dirty="0">
                <a:latin typeface="微软雅黑" panose="020B0503020204020204" pitchFamily="34" charset="-122"/>
              </a:rPr>
              <a:t>M=(K, </a:t>
            </a:r>
            <a:r>
              <a:rPr lang="en-US" altLang="zh-CN" dirty="0">
                <a:latin typeface="微软雅黑" panose="020B0503020204020204" pitchFamily="34" charset="-122"/>
                <a:sym typeface="Symbol" pitchFamily="2" charset="2"/>
              </a:rPr>
              <a:t></a:t>
            </a:r>
            <a:r>
              <a:rPr lang="en-US" altLang="zh-CN" dirty="0">
                <a:latin typeface="微软雅黑" panose="020B0503020204020204" pitchFamily="34" charset="-122"/>
              </a:rPr>
              <a:t>, </a:t>
            </a:r>
            <a:r>
              <a:rPr lang="en-US" altLang="zh-CN" dirty="0">
                <a:latin typeface="微软雅黑" panose="020B0503020204020204" pitchFamily="34" charset="-122"/>
                <a:sym typeface="Symbol" pitchFamily="2" charset="2"/>
              </a:rPr>
              <a:t>f</a:t>
            </a:r>
            <a:r>
              <a:rPr lang="en-US" altLang="zh-CN" dirty="0">
                <a:latin typeface="微软雅黑" panose="020B0503020204020204" pitchFamily="34" charset="-122"/>
              </a:rPr>
              <a:t>, S, Z),</a:t>
            </a:r>
            <a:r>
              <a:rPr lang="zh-CN" altLang="en-US" dirty="0">
                <a:latin typeface="微软雅黑" panose="020B0503020204020204" pitchFamily="34" charset="-122"/>
              </a:rPr>
              <a:t>其中：</a:t>
            </a:r>
            <a:endParaRPr lang="en-US" altLang="zh-CN" dirty="0">
              <a:latin typeface="微软雅黑" panose="020B0503020204020204" pitchFamily="34" charset="-122"/>
            </a:endParaRPr>
          </a:p>
          <a:p>
            <a:pPr lvl="1" algn="just">
              <a:lnSpc>
                <a:spcPts val="3600"/>
              </a:lnSpc>
            </a:pPr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</a:rPr>
              <a:t>K: 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</a:rPr>
              <a:t>有穷</a:t>
            </a:r>
            <a:r>
              <a:rPr lang="zh-CN" altLang="en-US" sz="2400" dirty="0">
                <a:latin typeface="微软雅黑" panose="020B0503020204020204" pitchFamily="34" charset="-122"/>
              </a:rPr>
              <a:t>状态集</a:t>
            </a:r>
            <a:endParaRPr lang="en-US" altLang="zh-CN" sz="2400" dirty="0">
              <a:latin typeface="微软雅黑" panose="020B0503020204020204" pitchFamily="34" charset="-122"/>
            </a:endParaRPr>
          </a:p>
          <a:p>
            <a:pPr lvl="1" algn="just">
              <a:lnSpc>
                <a:spcPts val="3600"/>
              </a:lnSpc>
            </a:pPr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  <a:sym typeface="Symbol" pitchFamily="2" charset="2"/>
              </a:rPr>
              <a:t>:  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</a:rPr>
              <a:t>输入</a:t>
            </a:r>
            <a:r>
              <a:rPr lang="zh-CN" altLang="en-US" sz="2400" dirty="0">
                <a:latin typeface="微软雅黑" panose="020B0503020204020204" pitchFamily="34" charset="-122"/>
              </a:rPr>
              <a:t>字母表</a:t>
            </a:r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</a:rPr>
              <a:t>(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</a:rPr>
              <a:t>有穷</a:t>
            </a:r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</a:rPr>
              <a:t>)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</a:rPr>
              <a:t>，输入符号集</a:t>
            </a:r>
            <a:endParaRPr lang="en-US" altLang="zh-CN" sz="2400" dirty="0">
              <a:solidFill>
                <a:schemeClr val="tx1"/>
              </a:solidFill>
              <a:latin typeface="微软雅黑" panose="020B0503020204020204" pitchFamily="34" charset="-122"/>
            </a:endParaRPr>
          </a:p>
          <a:p>
            <a:pPr lvl="1" algn="just">
              <a:lnSpc>
                <a:spcPts val="3600"/>
              </a:lnSpc>
            </a:pPr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</a:rPr>
              <a:t>f: </a:t>
            </a:r>
            <a:r>
              <a:rPr lang="zh-CN" altLang="en-US" sz="2400" dirty="0">
                <a:latin typeface="微软雅黑" panose="020B0503020204020204" pitchFamily="34" charset="-122"/>
              </a:rPr>
              <a:t>状态转换</a:t>
            </a:r>
            <a:r>
              <a:rPr lang="en-US" altLang="zh-CN" sz="2400" dirty="0">
                <a:latin typeface="微软雅黑" panose="020B0503020204020204" pitchFamily="34" charset="-122"/>
              </a:rPr>
              <a:t>(</a:t>
            </a:r>
            <a:r>
              <a:rPr lang="zh-CN" altLang="en-US" sz="2400" dirty="0">
                <a:latin typeface="微软雅黑" panose="020B0503020204020204" pitchFamily="34" charset="-122"/>
              </a:rPr>
              <a:t>移</a:t>
            </a:r>
            <a:r>
              <a:rPr lang="en-US" altLang="zh-CN" sz="2400" dirty="0">
                <a:latin typeface="微软雅黑" panose="020B0503020204020204" pitchFamily="34" charset="-122"/>
              </a:rPr>
              <a:t>)</a:t>
            </a:r>
            <a:r>
              <a:rPr lang="zh-CN" altLang="en-US" sz="2400" dirty="0">
                <a:latin typeface="微软雅黑" panose="020B0503020204020204" pitchFamily="34" charset="-122"/>
              </a:rPr>
              <a:t>函数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</a:rPr>
              <a:t>，为</a:t>
            </a:r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</a:rPr>
              <a:t>K</a:t>
            </a:r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  <a:sym typeface="Symbol" pitchFamily="2" charset="2"/>
              </a:rPr>
              <a:t>K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</a:rPr>
              <a:t>的</a:t>
            </a:r>
            <a:r>
              <a:rPr lang="zh-CN" altLang="en-US" sz="2400" dirty="0">
                <a:solidFill>
                  <a:srgbClr val="0000FF"/>
                </a:solidFill>
                <a:latin typeface="微软雅黑" panose="020B0503020204020204" pitchFamily="34" charset="-122"/>
              </a:rPr>
              <a:t>单值部分映射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</a:rPr>
              <a:t>，</a:t>
            </a:r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</a:rPr>
              <a:t>f(k</a:t>
            </a:r>
            <a:r>
              <a:rPr lang="en-US" altLang="zh-CN" sz="2400" baseline="-25000" dirty="0">
                <a:solidFill>
                  <a:schemeClr val="tx1"/>
                </a:solidFill>
                <a:latin typeface="微软雅黑" panose="020B0503020204020204" pitchFamily="34" charset="-122"/>
              </a:rPr>
              <a:t>i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</a:rPr>
              <a:t>，</a:t>
            </a:r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</a:rPr>
              <a:t>a)=</a:t>
            </a:r>
            <a:r>
              <a:rPr lang="en-US" altLang="zh-CN" sz="2400" dirty="0" err="1">
                <a:solidFill>
                  <a:schemeClr val="tx1"/>
                </a:solidFill>
                <a:latin typeface="微软雅黑" panose="020B0503020204020204" pitchFamily="34" charset="-122"/>
              </a:rPr>
              <a:t>k</a:t>
            </a:r>
            <a:r>
              <a:rPr lang="en-US" altLang="zh-CN" sz="2400" baseline="-25000" dirty="0" err="1">
                <a:solidFill>
                  <a:schemeClr val="tx1"/>
                </a:solidFill>
                <a:latin typeface="微软雅黑" panose="020B0503020204020204" pitchFamily="34" charset="-122"/>
              </a:rPr>
              <a:t>j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</a:rPr>
              <a:t>表示：当现行状态为</a:t>
            </a:r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</a:rPr>
              <a:t>k</a:t>
            </a:r>
            <a:r>
              <a:rPr lang="en-US" altLang="zh-CN" sz="2400" baseline="-25000" dirty="0">
                <a:solidFill>
                  <a:schemeClr val="tx1"/>
                </a:solidFill>
                <a:latin typeface="微软雅黑" panose="020B0503020204020204" pitchFamily="34" charset="-122"/>
              </a:rPr>
              <a:t>i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</a:rPr>
              <a:t>，输入字符为</a:t>
            </a:r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</a:rPr>
              <a:t>a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</a:rPr>
              <a:t>时，将状态转换到下一状态</a:t>
            </a:r>
            <a:r>
              <a:rPr lang="en-US" altLang="zh-CN" sz="2400" dirty="0" err="1">
                <a:solidFill>
                  <a:schemeClr val="tx1"/>
                </a:solidFill>
                <a:latin typeface="微软雅黑" panose="020B0503020204020204" pitchFamily="34" charset="-122"/>
              </a:rPr>
              <a:t>k</a:t>
            </a:r>
            <a:r>
              <a:rPr lang="en-US" altLang="zh-CN" sz="2400" baseline="-25000" dirty="0" err="1">
                <a:solidFill>
                  <a:schemeClr val="tx1"/>
                </a:solidFill>
                <a:latin typeface="微软雅黑" panose="020B0503020204020204" pitchFamily="34" charset="-122"/>
              </a:rPr>
              <a:t>j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</a:rPr>
              <a:t>，</a:t>
            </a:r>
            <a:r>
              <a:rPr lang="en-US" altLang="zh-CN" sz="2400" dirty="0" err="1">
                <a:solidFill>
                  <a:schemeClr val="tx1"/>
                </a:solidFill>
                <a:latin typeface="微软雅黑" panose="020B0503020204020204" pitchFamily="34" charset="-122"/>
              </a:rPr>
              <a:t>k</a:t>
            </a:r>
            <a:r>
              <a:rPr lang="en-US" altLang="zh-CN" sz="2400" baseline="-25000" dirty="0" err="1">
                <a:solidFill>
                  <a:schemeClr val="tx1"/>
                </a:solidFill>
                <a:latin typeface="微软雅黑" panose="020B0503020204020204" pitchFamily="34" charset="-122"/>
              </a:rPr>
              <a:t>j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</a:rPr>
              <a:t>称为</a:t>
            </a:r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</a:rPr>
              <a:t>k</a:t>
            </a:r>
            <a:r>
              <a:rPr lang="en-US" altLang="zh-CN" sz="2400" baseline="-25000" dirty="0">
                <a:solidFill>
                  <a:schemeClr val="tx1"/>
                </a:solidFill>
                <a:latin typeface="微软雅黑" panose="020B0503020204020204" pitchFamily="34" charset="-122"/>
              </a:rPr>
              <a:t>i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</a:rPr>
              <a:t>的一个后继状态</a:t>
            </a:r>
            <a:endParaRPr lang="en-US" altLang="zh-CN" sz="2400" dirty="0">
              <a:solidFill>
                <a:schemeClr val="tx1"/>
              </a:solidFill>
              <a:latin typeface="微软雅黑" panose="020B0503020204020204" pitchFamily="34" charset="-122"/>
            </a:endParaRPr>
          </a:p>
          <a:p>
            <a:pPr lvl="1" algn="just">
              <a:lnSpc>
                <a:spcPts val="3600"/>
              </a:lnSpc>
            </a:pPr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</a:rPr>
              <a:t>S</a:t>
            </a:r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  <a:sym typeface="Symbol" pitchFamily="2" charset="2"/>
              </a:rPr>
              <a:t>K: </a:t>
            </a:r>
            <a:r>
              <a:rPr lang="zh-CN" altLang="en-US" sz="2400" dirty="0">
                <a:latin typeface="微软雅黑" panose="020B0503020204020204" pitchFamily="34" charset="-122"/>
              </a:rPr>
              <a:t>初始状态</a:t>
            </a:r>
            <a:endParaRPr lang="en-US" altLang="zh-CN" sz="2400" dirty="0">
              <a:solidFill>
                <a:schemeClr val="tx1"/>
              </a:solidFill>
              <a:latin typeface="微软雅黑" panose="020B0503020204020204" pitchFamily="34" charset="-122"/>
            </a:endParaRPr>
          </a:p>
          <a:p>
            <a:pPr lvl="1" algn="just">
              <a:lnSpc>
                <a:spcPts val="3600"/>
              </a:lnSpc>
            </a:pPr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  <a:sym typeface="Symbol" pitchFamily="2" charset="2"/>
              </a:rPr>
              <a:t>ZK</a:t>
            </a:r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</a:rPr>
              <a:t>: </a:t>
            </a:r>
            <a:r>
              <a:rPr lang="zh-CN" altLang="en-US" sz="2400" dirty="0">
                <a:latin typeface="微软雅黑" panose="020B0503020204020204" pitchFamily="34" charset="-122"/>
              </a:rPr>
              <a:t>终态集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</a:rPr>
              <a:t>，也称可接受状态或结束状态</a:t>
            </a:r>
            <a:endParaRPr lang="en-US" altLang="zh-CN" sz="2400" dirty="0">
              <a:solidFill>
                <a:schemeClr val="tx1"/>
              </a:solidFill>
              <a:latin typeface="微软雅黑" panose="020B0503020204020204" pitchFamily="34" charset="-122"/>
            </a:endParaRPr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EE2FB6F-7406-4A7D-AAF0-7579D0092D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3A857A3-1012-4184-86F6-41658C62E65F}" type="slidenum">
              <a:rPr lang="en-US" smtClean="0"/>
              <a:pPr/>
              <a:t>28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98E359CA-F031-483E-859B-DF29E474EE73}"/>
                  </a:ext>
                </a:extLst>
              </p:cNvPr>
              <p:cNvSpPr txBox="1"/>
              <p:nvPr/>
            </p:nvSpPr>
            <p:spPr>
              <a:xfrm>
                <a:off x="7405659" y="2771329"/>
                <a:ext cx="3381611" cy="461665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US" altLang="zh-CN" sz="2400" b="1" dirty="0">
                    <a:solidFill>
                      <a:srgbClr val="0000FF"/>
                    </a:solidFill>
                    <a:latin typeface="宋体" pitchFamily="2" charset="-122"/>
                    <a:ea typeface="宋体" pitchFamily="2" charset="-122"/>
                    <a:sym typeface="Symbol" pitchFamily="18" charset="2"/>
                  </a:rPr>
                  <a:t>q</a:t>
                </a:r>
                <a:r>
                  <a:rPr lang="en-US" altLang="zh-CN" sz="2400" b="1" dirty="0" err="1">
                    <a:solidFill>
                      <a:srgbClr val="0000FF"/>
                    </a:solidFill>
                    <a:latin typeface="宋体" pitchFamily="2" charset="-122"/>
                    <a:ea typeface="宋体" pitchFamily="2" charset="-122"/>
                    <a:sym typeface="Symbol" pitchFamily="18" charset="2"/>
                  </a:rPr>
                  <a:t>∈K</a:t>
                </a:r>
                <a:r>
                  <a:rPr lang="en-US" altLang="zh-CN" sz="2400" b="1" dirty="0">
                    <a:solidFill>
                      <a:srgbClr val="0000FF"/>
                    </a:solidFill>
                    <a:latin typeface="宋体" pitchFamily="2" charset="-122"/>
                    <a:ea typeface="宋体" pitchFamily="2" charset="-122"/>
                    <a:sym typeface="Symbol" pitchFamily="18" charset="2"/>
                  </a:rPr>
                  <a:t> 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altLang="zh-CN" sz="2400" b="1" dirty="0">
                    <a:solidFill>
                      <a:srgbClr val="0000FF"/>
                    </a:solidFill>
                    <a:latin typeface="宋体" pitchFamily="2" charset="-122"/>
                    <a:ea typeface="宋体" pitchFamily="2" charset="-122"/>
                    <a:sym typeface="Symbol" pitchFamily="18" charset="2"/>
                  </a:rPr>
                  <a:t>(K </a:t>
                </a:r>
                <a14:m>
                  <m:oMath xmlns:m="http://schemas.openxmlformats.org/officeDocument/2006/math">
                    <m:r>
                      <a:rPr lang="en-US" altLang="zh-CN" sz="2400" b="1" i="1" dirty="0">
                        <a:latin typeface="Cambria Math" panose="02040503050406030204" pitchFamily="18" charset="0"/>
                        <a:ea typeface="宋体" pitchFamily="2" charset="-122"/>
                        <a:sym typeface="Symbol" pitchFamily="18" charset="2"/>
                      </a:rPr>
                      <m:t>𝒌</m:t>
                    </m:r>
                  </m:oMath>
                </a14:m>
                <a:r>
                  <a:rPr lang="en-US" altLang="zh-CN" sz="2400" b="1" dirty="0">
                    <a:solidFill>
                      <a:srgbClr val="0000FF"/>
                    </a:solidFill>
                    <a:latin typeface="宋体" pitchFamily="2" charset="-122"/>
                    <a:ea typeface="宋体" pitchFamily="2" charset="-122"/>
                    <a:sym typeface="Symbol" pitchFamily="18" charset="2"/>
                  </a:rPr>
                  <a:t>,</a:t>
                </a:r>
                <a:r>
                  <a:rPr lang="zh-CN" altLang="en-US" sz="2400" b="1" dirty="0">
                    <a:solidFill>
                      <a:srgbClr val="0000FF"/>
                    </a:solidFill>
                    <a:latin typeface="宋体" pitchFamily="2" charset="-122"/>
                    <a:ea typeface="宋体" pitchFamily="2" charset="-122"/>
                    <a:sym typeface="Symbol" pitchFamily="18" charset="2"/>
                  </a:rPr>
                  <a:t>  </a:t>
                </a:r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latin typeface="Cambria Math" panose="02040503050406030204" pitchFamily="18" charset="0"/>
                        <a:ea typeface="宋体" pitchFamily="2" charset="-122"/>
                        <a:sym typeface="Symbol" pitchFamily="18" charset="2"/>
                      </a:rPr>
                      <m:t>𝒂</m:t>
                    </m:r>
                  </m:oMath>
                </a14:m>
                <a:r>
                  <a:rPr lang="en-US" altLang="zh-CN" sz="2400" b="1" dirty="0">
                    <a:solidFill>
                      <a:srgbClr val="0000FF"/>
                    </a:solidFill>
                    <a:latin typeface="宋体" pitchFamily="2" charset="-122"/>
                    <a:ea typeface="宋体" pitchFamily="2" charset="-122"/>
                    <a:sym typeface="Symbol" pitchFamily="18" charset="2"/>
                  </a:rPr>
                  <a:t>)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98E359CA-F031-483E-859B-DF29E474EE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5659" y="2771329"/>
                <a:ext cx="3381611" cy="461665"/>
              </a:xfrm>
              <a:prstGeom prst="rect">
                <a:avLst/>
              </a:prstGeom>
              <a:blipFill>
                <a:blip r:embed="rId2"/>
                <a:stretch>
                  <a:fillRect l="-2693" t="-12987" b="-28571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107826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摘要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822" y="942764"/>
            <a:ext cx="11280108" cy="5637024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3600" b="1" dirty="0"/>
              <a:t>词法分析阶段的基本原理和技术，主要内容是</a:t>
            </a:r>
            <a:r>
              <a:rPr lang="zh-CN" altLang="en-US" sz="3600" b="1" dirty="0">
                <a:solidFill>
                  <a:srgbClr val="FF0000"/>
                </a:solidFill>
              </a:rPr>
              <a:t>词法的</a:t>
            </a:r>
            <a:r>
              <a:rPr lang="en-US" altLang="zh-CN" sz="3600" b="1" dirty="0">
                <a:solidFill>
                  <a:srgbClr val="0000FF"/>
                </a:solidFill>
              </a:rPr>
              <a:t>3</a:t>
            </a:r>
            <a:r>
              <a:rPr lang="zh-CN" altLang="en-US" sz="3600" b="1" dirty="0">
                <a:solidFill>
                  <a:srgbClr val="0000FF"/>
                </a:solidFill>
              </a:rPr>
              <a:t>种</a:t>
            </a:r>
            <a:r>
              <a:rPr lang="zh-CN" altLang="en-US" sz="3600" b="1" dirty="0">
                <a:solidFill>
                  <a:srgbClr val="FF0000"/>
                </a:solidFill>
              </a:rPr>
              <a:t>形式描述工具</a:t>
            </a:r>
            <a:r>
              <a:rPr lang="zh-CN" altLang="en-US" sz="3600" b="1" dirty="0"/>
              <a:t>及其</a:t>
            </a:r>
            <a:r>
              <a:rPr lang="zh-CN" altLang="en-US" sz="3600" b="1" dirty="0">
                <a:solidFill>
                  <a:srgbClr val="FF0000"/>
                </a:solidFill>
              </a:rPr>
              <a:t>相互转换</a:t>
            </a:r>
            <a:r>
              <a:rPr lang="zh-CN" altLang="en-US" sz="3600" b="1" dirty="0"/>
              <a:t>、</a:t>
            </a:r>
            <a:r>
              <a:rPr lang="zh-CN" altLang="en-US" sz="3600" b="1" dirty="0">
                <a:solidFill>
                  <a:srgbClr val="C00000"/>
                </a:solidFill>
              </a:rPr>
              <a:t>构造词法分析程序的技术</a:t>
            </a:r>
            <a:r>
              <a:rPr lang="zh-CN" altLang="en-US" sz="3600" b="1" dirty="0"/>
              <a:t>线路。</a:t>
            </a:r>
            <a:endParaRPr lang="en-US" altLang="zh-CN" sz="3600" b="1" dirty="0"/>
          </a:p>
          <a:p>
            <a:pPr>
              <a:lnSpc>
                <a:spcPct val="150000"/>
              </a:lnSpc>
              <a:defRPr/>
            </a:pPr>
            <a:r>
              <a:rPr lang="zh-CN" altLang="en-US" sz="3600" b="1" dirty="0"/>
              <a:t>正则文法 </a:t>
            </a:r>
            <a:r>
              <a:rPr lang="en-US" altLang="zh-CN" sz="3600" b="1" dirty="0"/>
              <a:t>| </a:t>
            </a:r>
            <a:r>
              <a:rPr lang="zh-CN" altLang="en-US" sz="3600" b="1" dirty="0"/>
              <a:t>正规式 </a:t>
            </a:r>
            <a:r>
              <a:rPr lang="en-US" altLang="zh-CN" sz="3600" b="1" dirty="0"/>
              <a:t>| </a:t>
            </a:r>
            <a:r>
              <a:rPr lang="zh-CN" altLang="en-US" sz="3600" b="1" dirty="0"/>
              <a:t>有穷自动机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A38DB38-50D6-419C-B6D1-AFA62C7D99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3A857A3-1012-4184-86F6-41658C62E65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17634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37884F-1828-48F8-A55C-CB2802485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3.3</a:t>
            </a:r>
            <a:r>
              <a:rPr lang="zh-CN" altLang="en-US" dirty="0"/>
              <a:t>　有穷自动机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E083E6E-C696-4356-86A7-90C03D31BD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2" y="942764"/>
            <a:ext cx="11197900" cy="5637024"/>
          </a:xfrm>
        </p:spPr>
        <p:txBody>
          <a:bodyPr>
            <a:normAutofit/>
          </a:bodyPr>
          <a:lstStyle/>
          <a:p>
            <a:r>
              <a:rPr lang="en-US" altLang="zh-CN" sz="2800" dirty="0"/>
              <a:t>DFA</a:t>
            </a:r>
            <a:r>
              <a:rPr lang="zh-CN" altLang="en-US" sz="2800" dirty="0"/>
              <a:t>的扩展状态转移函数</a:t>
            </a:r>
            <a:endParaRPr lang="en-US" altLang="zh-CN" sz="2800" dirty="0"/>
          </a:p>
          <a:p>
            <a:r>
              <a:rPr lang="en-US" altLang="zh-CN" sz="2800" dirty="0">
                <a:latin typeface="+mn-ea"/>
                <a:ea typeface="+mn-ea"/>
              </a:rPr>
              <a:t>f</a:t>
            </a:r>
            <a:r>
              <a:rPr lang="en-US" altLang="zh-CN" sz="2800" dirty="0">
                <a:latin typeface="+mn-ea"/>
                <a:ea typeface="+mn-ea"/>
                <a:sym typeface="Symbol" pitchFamily="18" charset="2"/>
              </a:rPr>
              <a:t></a:t>
            </a:r>
            <a:r>
              <a:rPr lang="en-US" altLang="zh-CN" sz="2800" dirty="0">
                <a:latin typeface="+mn-ea"/>
                <a:ea typeface="+mn-ea"/>
              </a:rPr>
              <a:t>: K×</a:t>
            </a:r>
            <a:r>
              <a:rPr lang="en-US" altLang="zh-CN" sz="2800" dirty="0">
                <a:latin typeface="+mn-ea"/>
                <a:ea typeface="+mn-ea"/>
                <a:sym typeface="Symbol" pitchFamily="18" charset="2"/>
              </a:rPr>
              <a:t></a:t>
            </a:r>
            <a:r>
              <a:rPr lang="en-US" altLang="zh-CN" sz="2800" baseline="30000" dirty="0">
                <a:latin typeface="+mn-ea"/>
                <a:ea typeface="+mn-ea"/>
              </a:rPr>
              <a:t>*</a:t>
            </a:r>
            <a:r>
              <a:rPr lang="en-US" altLang="zh-CN" sz="2800" dirty="0">
                <a:latin typeface="+mn-ea"/>
                <a:ea typeface="+mn-ea"/>
              </a:rPr>
              <a:t>→K</a:t>
            </a:r>
            <a:r>
              <a:rPr lang="zh-CN" altLang="en-US" sz="2800" dirty="0">
                <a:latin typeface="+mn-ea"/>
                <a:ea typeface="+mn-ea"/>
              </a:rPr>
              <a:t>映射。设</a:t>
            </a:r>
            <a:r>
              <a:rPr lang="en-US" altLang="zh-CN" sz="2800" dirty="0">
                <a:latin typeface="+mn-ea"/>
                <a:ea typeface="+mn-ea"/>
              </a:rPr>
              <a:t>a</a:t>
            </a:r>
            <a:r>
              <a:rPr lang="en-US" altLang="zh-CN" sz="2800" dirty="0">
                <a:latin typeface="+mn-ea"/>
                <a:ea typeface="+mn-ea"/>
                <a:sym typeface="Symbol" pitchFamily="18" charset="2"/>
              </a:rPr>
              <a:t></a:t>
            </a:r>
            <a:r>
              <a:rPr lang="zh-CN" altLang="en-US" sz="2800" dirty="0">
                <a:latin typeface="+mn-ea"/>
                <a:ea typeface="+mn-ea"/>
              </a:rPr>
              <a:t>，</a:t>
            </a:r>
            <a:r>
              <a:rPr lang="en-US" altLang="zh-CN" sz="2800" dirty="0">
                <a:latin typeface="+mn-ea"/>
                <a:ea typeface="+mn-ea"/>
              </a:rPr>
              <a:t>β</a:t>
            </a:r>
            <a:r>
              <a:rPr lang="en-US" altLang="zh-CN" sz="2800" dirty="0">
                <a:latin typeface="+mn-ea"/>
                <a:ea typeface="+mn-ea"/>
                <a:sym typeface="Symbol" pitchFamily="18" charset="2"/>
              </a:rPr>
              <a:t></a:t>
            </a:r>
            <a:r>
              <a:rPr lang="en-US" altLang="zh-CN" sz="2800" baseline="30000" dirty="0">
                <a:latin typeface="+mn-ea"/>
                <a:ea typeface="+mn-ea"/>
              </a:rPr>
              <a:t>*</a:t>
            </a:r>
            <a:r>
              <a:rPr lang="zh-CN" altLang="en-US" sz="2800" dirty="0">
                <a:latin typeface="+mn-ea"/>
                <a:ea typeface="+mn-ea"/>
              </a:rPr>
              <a:t>，</a:t>
            </a:r>
            <a:r>
              <a:rPr lang="en-US" altLang="zh-CN" sz="2800" dirty="0" err="1">
                <a:latin typeface="+mn-ea"/>
                <a:ea typeface="+mn-ea"/>
              </a:rPr>
              <a:t>q</a:t>
            </a:r>
            <a:r>
              <a:rPr lang="en-US" altLang="zh-CN" sz="2800" dirty="0" err="1">
                <a:latin typeface="+mn-ea"/>
                <a:ea typeface="+mn-ea"/>
                <a:sym typeface="Symbol" pitchFamily="18" charset="2"/>
              </a:rPr>
              <a:t></a:t>
            </a:r>
            <a:r>
              <a:rPr lang="en-US" altLang="zh-CN" sz="2800" dirty="0" err="1">
                <a:latin typeface="+mn-ea"/>
                <a:ea typeface="+mn-ea"/>
              </a:rPr>
              <a:t>K</a:t>
            </a:r>
            <a:r>
              <a:rPr lang="zh-CN" altLang="en-US" sz="2800" dirty="0">
                <a:latin typeface="+mn-ea"/>
                <a:ea typeface="+mn-ea"/>
              </a:rPr>
              <a:t>，即</a:t>
            </a:r>
          </a:p>
          <a:p>
            <a:endParaRPr lang="en-US" altLang="zh-CN" sz="2800" dirty="0"/>
          </a:p>
          <a:p>
            <a:endParaRPr lang="zh-CN" altLang="en-US" sz="28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D52906D-E68E-49B8-97D9-208F126045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3A857A3-1012-4184-86F6-41658C62E65F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5" name="Text Box 9">
            <a:extLst>
              <a:ext uri="{FF2B5EF4-FFF2-40B4-BE49-F238E27FC236}">
                <a16:creationId xmlns:a16="http://schemas.microsoft.com/office/drawing/2014/main" id="{27F66084-7B75-4046-B337-AAAC624C6D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83322" y="2320925"/>
            <a:ext cx="6324600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eaLnBrk="1" hangingPunct="1"/>
            <a:r>
              <a:rPr lang="en-US" altLang="zh-CN" sz="2400" dirty="0">
                <a:latin typeface="宋体" pitchFamily="2" charset="-122"/>
                <a:ea typeface="宋体" pitchFamily="2" charset="-122"/>
              </a:rPr>
              <a:t>              </a:t>
            </a:r>
            <a:r>
              <a:rPr lang="en-US" altLang="zh-CN" sz="2400" b="1" dirty="0">
                <a:latin typeface="宋体" pitchFamily="2" charset="-122"/>
                <a:ea typeface="宋体" pitchFamily="2" charset="-122"/>
              </a:rPr>
              <a:t>f(q</a:t>
            </a:r>
            <a:r>
              <a:rPr lang="zh-CN" altLang="en-US" sz="2400" b="1" dirty="0">
                <a:latin typeface="宋体" pitchFamily="2" charset="-122"/>
                <a:ea typeface="宋体" pitchFamily="2" charset="-122"/>
              </a:rPr>
              <a:t>，</a:t>
            </a:r>
            <a:r>
              <a:rPr lang="en-US" altLang="zh-CN" sz="2400" b="1" dirty="0">
                <a:latin typeface="宋体" pitchFamily="2" charset="-122"/>
                <a:ea typeface="宋体" pitchFamily="2" charset="-122"/>
              </a:rPr>
              <a:t>a</a:t>
            </a:r>
            <a:r>
              <a:rPr lang="zh-CN" altLang="en-US" sz="2400" b="1" dirty="0">
                <a:latin typeface="宋体" pitchFamily="2" charset="-122"/>
                <a:ea typeface="宋体" pitchFamily="2" charset="-122"/>
              </a:rPr>
              <a:t>）        （</a:t>
            </a:r>
            <a:r>
              <a:rPr lang="en-US" altLang="zh-CN" sz="2400" b="1" dirty="0">
                <a:latin typeface="宋体" pitchFamily="2" charset="-122"/>
                <a:ea typeface="宋体" pitchFamily="2" charset="-122"/>
              </a:rPr>
              <a:t>β=ε</a:t>
            </a:r>
            <a:r>
              <a:rPr lang="zh-CN" altLang="en-US" sz="2400" b="1" dirty="0">
                <a:latin typeface="宋体" pitchFamily="2" charset="-122"/>
                <a:ea typeface="宋体" pitchFamily="2" charset="-122"/>
              </a:rPr>
              <a:t>）</a:t>
            </a:r>
          </a:p>
          <a:p>
            <a:pPr algn="l" eaLnBrk="1" hangingPunct="1"/>
            <a:r>
              <a:rPr lang="en-US" altLang="zh-CN" sz="2400" b="1" dirty="0">
                <a:latin typeface="宋体" pitchFamily="2" charset="-122"/>
                <a:ea typeface="宋体" pitchFamily="2" charset="-122"/>
              </a:rPr>
              <a:t>f</a:t>
            </a:r>
            <a:r>
              <a:rPr lang="en-US" altLang="zh-CN" sz="2400" b="1" dirty="0">
                <a:latin typeface="宋体" pitchFamily="2" charset="-122"/>
                <a:ea typeface="宋体" pitchFamily="2" charset="-122"/>
                <a:sym typeface="Symbol" pitchFamily="18" charset="2"/>
              </a:rPr>
              <a:t></a:t>
            </a:r>
            <a:r>
              <a:rPr lang="en-US" altLang="zh-CN" sz="2400" b="1" dirty="0">
                <a:latin typeface="宋体" pitchFamily="2" charset="-122"/>
                <a:ea typeface="宋体" pitchFamily="2" charset="-122"/>
              </a:rPr>
              <a:t>(q</a:t>
            </a:r>
            <a:r>
              <a:rPr lang="zh-CN" altLang="en-US" sz="2400" b="1" dirty="0">
                <a:latin typeface="宋体" pitchFamily="2" charset="-122"/>
                <a:ea typeface="宋体" pitchFamily="2" charset="-122"/>
              </a:rPr>
              <a:t>，</a:t>
            </a:r>
            <a:r>
              <a:rPr lang="en-US" altLang="zh-CN" sz="2400" b="1" dirty="0" err="1">
                <a:latin typeface="宋体" pitchFamily="2" charset="-122"/>
                <a:ea typeface="宋体" pitchFamily="2" charset="-122"/>
              </a:rPr>
              <a:t>a</a:t>
            </a:r>
            <a:r>
              <a:rPr lang="en-US" altLang="zh-CN" sz="2400" b="1" dirty="0" err="1">
                <a:latin typeface="宋体" pitchFamily="2" charset="-122"/>
                <a:ea typeface="宋体" pitchFamily="2" charset="-122"/>
                <a:sym typeface="Symbol" pitchFamily="18" charset="2"/>
              </a:rPr>
              <a:t>β</a:t>
            </a:r>
            <a:r>
              <a:rPr lang="en-US" altLang="zh-CN" sz="2400" b="1" dirty="0">
                <a:latin typeface="宋体" pitchFamily="2" charset="-122"/>
                <a:ea typeface="宋体" pitchFamily="2" charset="-122"/>
                <a:sym typeface="Symbol" pitchFamily="18" charset="2"/>
              </a:rPr>
              <a:t>)</a:t>
            </a:r>
            <a:r>
              <a:rPr lang="zh-CN" altLang="en-US" sz="2400" b="1" dirty="0">
                <a:latin typeface="宋体" pitchFamily="2" charset="-122"/>
                <a:ea typeface="宋体" pitchFamily="2" charset="-122"/>
                <a:sym typeface="Symbol" pitchFamily="18" charset="2"/>
              </a:rPr>
              <a:t>＝</a:t>
            </a:r>
          </a:p>
          <a:p>
            <a:pPr algn="l"/>
            <a:r>
              <a:rPr lang="zh-CN" altLang="en-US" sz="2400" dirty="0">
                <a:latin typeface="宋体" pitchFamily="2" charset="-122"/>
                <a:ea typeface="宋体" pitchFamily="2" charset="-122"/>
                <a:sym typeface="Symbol" pitchFamily="18" charset="2"/>
              </a:rPr>
              <a:t>              </a:t>
            </a:r>
            <a:r>
              <a:rPr lang="en-US" altLang="zh-CN" sz="2400" b="1" dirty="0">
                <a:latin typeface="宋体" pitchFamily="2" charset="-122"/>
                <a:ea typeface="宋体" pitchFamily="2" charset="-122"/>
                <a:sym typeface="Symbol" pitchFamily="18" charset="2"/>
              </a:rPr>
              <a:t>f</a:t>
            </a:r>
            <a:r>
              <a:rPr lang="en-US" altLang="zh-CN" sz="2400" b="1" dirty="0">
                <a:latin typeface="宋体" pitchFamily="2" charset="-122"/>
                <a:ea typeface="宋体" pitchFamily="2" charset="-122"/>
              </a:rPr>
              <a:t>(</a:t>
            </a:r>
            <a:r>
              <a:rPr lang="en-US" altLang="zh-CN" sz="2400" b="1" dirty="0">
                <a:latin typeface="宋体" pitchFamily="2" charset="-122"/>
                <a:ea typeface="宋体" pitchFamily="2" charset="-122"/>
                <a:sym typeface="Symbol" pitchFamily="18" charset="2"/>
              </a:rPr>
              <a:t>f(q</a:t>
            </a:r>
            <a:r>
              <a:rPr lang="zh-CN" altLang="en-US" sz="2400" b="1" dirty="0">
                <a:latin typeface="宋体" pitchFamily="2" charset="-122"/>
                <a:ea typeface="宋体" pitchFamily="2" charset="-122"/>
                <a:sym typeface="Symbol" pitchFamily="18" charset="2"/>
              </a:rPr>
              <a:t>，</a:t>
            </a:r>
            <a:r>
              <a:rPr lang="en-US" altLang="zh-CN" sz="2400" b="1" dirty="0">
                <a:latin typeface="宋体" pitchFamily="2" charset="-122"/>
                <a:ea typeface="宋体" pitchFamily="2" charset="-122"/>
                <a:sym typeface="Symbol" pitchFamily="18" charset="2"/>
              </a:rPr>
              <a:t>a</a:t>
            </a:r>
            <a:r>
              <a:rPr lang="zh-CN" altLang="en-US" sz="2400" b="1" dirty="0">
                <a:latin typeface="宋体" pitchFamily="2" charset="-122"/>
                <a:ea typeface="宋体" pitchFamily="2" charset="-122"/>
                <a:sym typeface="Symbol" pitchFamily="18" charset="2"/>
              </a:rPr>
              <a:t>），</a:t>
            </a:r>
            <a:r>
              <a:rPr lang="en-US" altLang="zh-CN" sz="2400" b="1" dirty="0">
                <a:latin typeface="宋体" pitchFamily="2" charset="-122"/>
                <a:ea typeface="宋体" pitchFamily="2" charset="-122"/>
                <a:sym typeface="Symbol" pitchFamily="18" charset="2"/>
              </a:rPr>
              <a:t>β</a:t>
            </a:r>
            <a:r>
              <a:rPr lang="zh-CN" altLang="en-US" sz="2400" b="1" dirty="0">
                <a:latin typeface="宋体" pitchFamily="2" charset="-122"/>
                <a:ea typeface="宋体" pitchFamily="2" charset="-122"/>
                <a:sym typeface="Symbol" pitchFamily="18" charset="2"/>
              </a:rPr>
              <a:t>）（</a:t>
            </a:r>
            <a:r>
              <a:rPr lang="en-US" altLang="zh-CN" sz="2400" b="1" dirty="0" err="1">
                <a:latin typeface="宋体" pitchFamily="2" charset="-122"/>
                <a:ea typeface="宋体" pitchFamily="2" charset="-122"/>
                <a:sym typeface="Symbol" pitchFamily="18" charset="2"/>
              </a:rPr>
              <a:t>β</a:t>
            </a:r>
            <a:r>
              <a:rPr lang="en-US" altLang="zh-CN" sz="2400" b="1" dirty="0" err="1">
                <a:latin typeface="宋体" pitchFamily="2" charset="-122"/>
                <a:ea typeface="宋体" pitchFamily="2" charset="-122"/>
              </a:rPr>
              <a:t>ε</a:t>
            </a:r>
            <a:r>
              <a:rPr lang="zh-CN" altLang="en-US" sz="2400" b="1" dirty="0">
                <a:latin typeface="宋体" pitchFamily="2" charset="-122"/>
                <a:ea typeface="宋体" pitchFamily="2" charset="-122"/>
                <a:sym typeface="Symbol" pitchFamily="18" charset="2"/>
              </a:rPr>
              <a:t>）</a:t>
            </a:r>
            <a:endParaRPr lang="zh-CN" altLang="en-US" sz="2400" b="1" dirty="0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6" name="AutoShape 10">
            <a:extLst>
              <a:ext uri="{FF2B5EF4-FFF2-40B4-BE49-F238E27FC236}">
                <a16:creationId xmlns:a16="http://schemas.microsoft.com/office/drawing/2014/main" id="{BA22B423-70CD-40A3-A352-B6D6A75AF5C7}"/>
              </a:ext>
            </a:extLst>
          </p:cNvPr>
          <p:cNvSpPr>
            <a:spLocks/>
          </p:cNvSpPr>
          <p:nvPr/>
        </p:nvSpPr>
        <p:spPr bwMode="auto">
          <a:xfrm>
            <a:off x="4459637" y="2555964"/>
            <a:ext cx="209550" cy="730250"/>
          </a:xfrm>
          <a:prstGeom prst="leftBrace">
            <a:avLst>
              <a:gd name="adj1" fmla="val 29040"/>
              <a:gd name="adj2" fmla="val 50000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1" hangingPunct="1"/>
            <a:endParaRPr lang="en-CA" altLang="zh-CN" sz="2200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7" name="Text Box 13">
            <a:extLst>
              <a:ext uri="{FF2B5EF4-FFF2-40B4-BE49-F238E27FC236}">
                <a16:creationId xmlns:a16="http://schemas.microsoft.com/office/drawing/2014/main" id="{00A34C3D-0A5D-4FD3-9E27-5608DB0973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45622" y="4859761"/>
            <a:ext cx="3962398" cy="16314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 eaLnBrk="1" hangingPunct="1">
              <a:lnSpc>
                <a:spcPct val="130000"/>
              </a:lnSpc>
              <a:spcBef>
                <a:spcPct val="20000"/>
              </a:spcBef>
            </a:pPr>
            <a:r>
              <a:rPr lang="en-US" altLang="zh-CN" sz="2400" b="1" dirty="0">
                <a:latin typeface="Times New Roman" pitchFamily="18" charset="0"/>
              </a:rPr>
              <a:t>f</a:t>
            </a:r>
            <a:r>
              <a:rPr lang="en-US" altLang="zh-CN" sz="2400" b="1" dirty="0">
                <a:latin typeface="Times New Roman" pitchFamily="18" charset="0"/>
                <a:sym typeface="Symbol" pitchFamily="18" charset="2"/>
              </a:rPr>
              <a:t></a:t>
            </a:r>
            <a:r>
              <a:rPr lang="en-US" altLang="zh-CN" sz="2400" b="1" dirty="0">
                <a:latin typeface="Times New Roman" pitchFamily="18" charset="0"/>
              </a:rPr>
              <a:t>(</a:t>
            </a:r>
            <a:r>
              <a:rPr lang="en-US" altLang="zh-CN" sz="2400" b="1" dirty="0" err="1">
                <a:latin typeface="Times New Roman" pitchFamily="18" charset="0"/>
              </a:rPr>
              <a:t>S,a</a:t>
            </a:r>
            <a:r>
              <a:rPr lang="en-US" altLang="zh-CN" sz="2400" b="1" dirty="0" err="1">
                <a:latin typeface="Times New Roman" pitchFamily="18" charset="0"/>
                <a:sym typeface="Symbol" pitchFamily="18" charset="2"/>
              </a:rPr>
              <a:t>ab</a:t>
            </a:r>
            <a:r>
              <a:rPr lang="en-US" altLang="zh-CN" sz="2400" b="1" dirty="0">
                <a:latin typeface="Times New Roman" pitchFamily="18" charset="0"/>
                <a:sym typeface="Symbol" pitchFamily="18" charset="2"/>
              </a:rPr>
              <a:t>) = </a:t>
            </a:r>
            <a:r>
              <a:rPr lang="en-US" altLang="zh-CN" sz="2400" b="1" dirty="0">
                <a:latin typeface="Times New Roman" pitchFamily="18" charset="0"/>
              </a:rPr>
              <a:t>f</a:t>
            </a:r>
            <a:r>
              <a:rPr lang="en-US" altLang="zh-CN" sz="2400" b="1" dirty="0">
                <a:latin typeface="Times New Roman" pitchFamily="18" charset="0"/>
                <a:sym typeface="Symbol" pitchFamily="18" charset="2"/>
              </a:rPr>
              <a:t></a:t>
            </a:r>
            <a:r>
              <a:rPr lang="en-US" altLang="zh-CN" sz="2400" b="1" dirty="0">
                <a:latin typeface="Times New Roman" pitchFamily="18" charset="0"/>
              </a:rPr>
              <a:t>(f(</a:t>
            </a:r>
            <a:r>
              <a:rPr lang="en-US" altLang="zh-CN" sz="2400" b="1" dirty="0" err="1">
                <a:latin typeface="Times New Roman" pitchFamily="18" charset="0"/>
              </a:rPr>
              <a:t>S,a</a:t>
            </a:r>
            <a:r>
              <a:rPr lang="en-US" altLang="zh-CN" sz="2400" b="1" dirty="0">
                <a:latin typeface="Times New Roman" pitchFamily="18" charset="0"/>
                <a:sym typeface="Symbol" pitchFamily="18" charset="2"/>
              </a:rPr>
              <a:t>)</a:t>
            </a:r>
            <a:r>
              <a:rPr lang="en-US" altLang="zh-CN" sz="2400" b="1" dirty="0">
                <a:latin typeface="Times New Roman" pitchFamily="18" charset="0"/>
              </a:rPr>
              <a:t>,</a:t>
            </a:r>
            <a:r>
              <a:rPr lang="en-US" altLang="zh-CN" sz="2400" b="1" dirty="0">
                <a:latin typeface="Times New Roman" pitchFamily="18" charset="0"/>
                <a:sym typeface="Symbol" pitchFamily="18" charset="2"/>
              </a:rPr>
              <a:t>ab)</a:t>
            </a:r>
          </a:p>
          <a:p>
            <a:pPr algn="l" eaLnBrk="1" hangingPunct="1">
              <a:lnSpc>
                <a:spcPct val="130000"/>
              </a:lnSpc>
              <a:spcBef>
                <a:spcPct val="20000"/>
              </a:spcBef>
            </a:pPr>
            <a:r>
              <a:rPr lang="en-US" altLang="zh-CN" sz="2400" b="1" dirty="0">
                <a:latin typeface="Times New Roman" pitchFamily="18" charset="0"/>
                <a:sym typeface="Symbol" pitchFamily="18" charset="2"/>
              </a:rPr>
              <a:t>= </a:t>
            </a:r>
            <a:r>
              <a:rPr lang="en-US" altLang="zh-CN" sz="2400" b="1" dirty="0">
                <a:latin typeface="Times New Roman" pitchFamily="18" charset="0"/>
              </a:rPr>
              <a:t>f</a:t>
            </a:r>
            <a:r>
              <a:rPr lang="en-US" altLang="zh-CN" sz="2400" b="1" dirty="0">
                <a:latin typeface="Times New Roman" pitchFamily="18" charset="0"/>
                <a:sym typeface="Symbol" pitchFamily="18" charset="2"/>
              </a:rPr>
              <a:t></a:t>
            </a:r>
            <a:r>
              <a:rPr lang="en-US" altLang="zh-CN" sz="2400" b="1" dirty="0">
                <a:latin typeface="Times New Roman" pitchFamily="18" charset="0"/>
              </a:rPr>
              <a:t>(</a:t>
            </a:r>
            <a:r>
              <a:rPr lang="en-US" altLang="zh-CN" sz="2400" b="1" dirty="0" err="1">
                <a:latin typeface="Times New Roman" pitchFamily="18" charset="0"/>
              </a:rPr>
              <a:t>U,</a:t>
            </a:r>
            <a:r>
              <a:rPr lang="en-US" altLang="zh-CN" sz="2400" b="1" dirty="0" err="1">
                <a:latin typeface="Times New Roman" pitchFamily="18" charset="0"/>
                <a:sym typeface="Symbol" pitchFamily="18" charset="2"/>
              </a:rPr>
              <a:t>ab</a:t>
            </a:r>
            <a:r>
              <a:rPr lang="en-US" altLang="zh-CN" sz="2400" b="1" dirty="0">
                <a:latin typeface="Times New Roman" pitchFamily="18" charset="0"/>
                <a:sym typeface="Symbol" pitchFamily="18" charset="2"/>
              </a:rPr>
              <a:t>) = </a:t>
            </a:r>
            <a:r>
              <a:rPr lang="en-US" altLang="zh-CN" sz="2400" b="1" dirty="0">
                <a:latin typeface="Times New Roman" pitchFamily="18" charset="0"/>
              </a:rPr>
              <a:t>f</a:t>
            </a:r>
            <a:r>
              <a:rPr lang="en-US" altLang="zh-CN" sz="2400" b="1" dirty="0">
                <a:latin typeface="Times New Roman" pitchFamily="18" charset="0"/>
                <a:sym typeface="Symbol" pitchFamily="18" charset="2"/>
              </a:rPr>
              <a:t></a:t>
            </a:r>
            <a:r>
              <a:rPr lang="en-US" altLang="zh-CN" sz="2400" b="1" dirty="0">
                <a:latin typeface="Times New Roman" pitchFamily="18" charset="0"/>
              </a:rPr>
              <a:t>(f(</a:t>
            </a:r>
            <a:r>
              <a:rPr lang="en-US" altLang="zh-CN" sz="2400" b="1" dirty="0" err="1">
                <a:latin typeface="Times New Roman" pitchFamily="18" charset="0"/>
              </a:rPr>
              <a:t>U,</a:t>
            </a:r>
            <a:r>
              <a:rPr lang="en-US" altLang="zh-CN" sz="2400" b="1" dirty="0" err="1">
                <a:latin typeface="Times New Roman" pitchFamily="18" charset="0"/>
                <a:sym typeface="Symbol" pitchFamily="18" charset="2"/>
              </a:rPr>
              <a:t>a</a:t>
            </a:r>
            <a:r>
              <a:rPr lang="en-US" altLang="zh-CN" sz="2400" b="1" dirty="0">
                <a:latin typeface="Times New Roman" pitchFamily="18" charset="0"/>
                <a:sym typeface="Symbol" pitchFamily="18" charset="2"/>
              </a:rPr>
              <a:t>)</a:t>
            </a:r>
            <a:r>
              <a:rPr lang="en-US" altLang="zh-CN" sz="2400" b="1" dirty="0">
                <a:latin typeface="Times New Roman" pitchFamily="18" charset="0"/>
              </a:rPr>
              <a:t>,b</a:t>
            </a:r>
            <a:r>
              <a:rPr lang="en-US" altLang="zh-CN" sz="2400" b="1" dirty="0">
                <a:latin typeface="Times New Roman" pitchFamily="18" charset="0"/>
                <a:sym typeface="Symbol" pitchFamily="18" charset="2"/>
              </a:rPr>
              <a:t>)</a:t>
            </a:r>
          </a:p>
          <a:p>
            <a:pPr algn="l" eaLnBrk="1" hangingPunct="1">
              <a:lnSpc>
                <a:spcPct val="130000"/>
              </a:lnSpc>
              <a:spcBef>
                <a:spcPct val="20000"/>
              </a:spcBef>
            </a:pPr>
            <a:r>
              <a:rPr lang="en-US" altLang="zh-CN" sz="2400" b="1" dirty="0">
                <a:latin typeface="Times New Roman" pitchFamily="18" charset="0"/>
                <a:sym typeface="Symbol" pitchFamily="18" charset="2"/>
              </a:rPr>
              <a:t>= </a:t>
            </a:r>
            <a:r>
              <a:rPr lang="en-US" altLang="zh-CN" sz="2400" b="1" dirty="0">
                <a:latin typeface="Times New Roman" pitchFamily="18" charset="0"/>
              </a:rPr>
              <a:t>f</a:t>
            </a:r>
            <a:r>
              <a:rPr lang="en-US" altLang="zh-CN" sz="2400" b="1" dirty="0">
                <a:latin typeface="Times New Roman" pitchFamily="18" charset="0"/>
                <a:sym typeface="Symbol" pitchFamily="18" charset="2"/>
              </a:rPr>
              <a:t></a:t>
            </a:r>
            <a:r>
              <a:rPr lang="en-US" altLang="zh-CN" sz="2400" b="1" dirty="0">
                <a:latin typeface="Times New Roman" pitchFamily="18" charset="0"/>
              </a:rPr>
              <a:t>(</a:t>
            </a:r>
            <a:r>
              <a:rPr lang="en-US" altLang="zh-CN" sz="2400" b="1" dirty="0" err="1">
                <a:latin typeface="Times New Roman" pitchFamily="18" charset="0"/>
              </a:rPr>
              <a:t>Q,b</a:t>
            </a:r>
            <a:r>
              <a:rPr lang="en-US" altLang="zh-CN" sz="2400" b="1" dirty="0">
                <a:latin typeface="Times New Roman" pitchFamily="18" charset="0"/>
                <a:sym typeface="Symbol" pitchFamily="18" charset="2"/>
              </a:rPr>
              <a:t>) =  </a:t>
            </a:r>
            <a:r>
              <a:rPr lang="en-US" altLang="zh-CN" sz="2400" b="1" dirty="0">
                <a:latin typeface="Times New Roman" pitchFamily="18" charset="0"/>
              </a:rPr>
              <a:t>f(</a:t>
            </a:r>
            <a:r>
              <a:rPr lang="en-US" altLang="zh-CN" sz="2400" b="1" dirty="0" err="1">
                <a:latin typeface="Times New Roman" pitchFamily="18" charset="0"/>
              </a:rPr>
              <a:t>Q,b</a:t>
            </a:r>
            <a:r>
              <a:rPr lang="en-US" altLang="zh-CN" sz="2400" b="1" dirty="0">
                <a:latin typeface="Times New Roman" pitchFamily="18" charset="0"/>
                <a:sym typeface="Symbol" pitchFamily="18" charset="2"/>
              </a:rPr>
              <a:t>) = Q </a:t>
            </a:r>
            <a:r>
              <a:rPr lang="en-US" altLang="zh-CN" sz="2400" b="1" dirty="0">
                <a:latin typeface="Times New Roman" pitchFamily="18" charset="0"/>
              </a:rPr>
              <a:t>Z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6004D920-369B-4059-B5D9-50185953A5D6}"/>
                  </a:ext>
                </a:extLst>
              </p:cNvPr>
              <p:cNvSpPr txBox="1"/>
              <p:nvPr/>
            </p:nvSpPr>
            <p:spPr>
              <a:xfrm>
                <a:off x="992727" y="3755001"/>
                <a:ext cx="414625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CN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  <m: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  <m:r>
                                <a:rPr lang="en-US" altLang="zh-CN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  <m:r>
                            <a:rPr lang="en-US" altLang="zh-CN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altLang="zh-CN" sz="28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zh-CN" alt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6004D920-369B-4059-B5D9-50185953A5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2727" y="3755001"/>
                <a:ext cx="4146253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3EE7DA73-DCC4-4D32-A204-A3FD25D95614}"/>
                  </a:ext>
                </a:extLst>
              </p:cNvPr>
              <p:cNvSpPr txBox="1"/>
              <p:nvPr/>
            </p:nvSpPr>
            <p:spPr>
              <a:xfrm>
                <a:off x="4955127" y="3775967"/>
                <a:ext cx="4146253" cy="9909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altLang="zh-CN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zh-CN" sz="28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8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altLang="zh-CN" sz="28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28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𝑎𝑎𝑏</m:t>
                      </m:r>
                      <m:r>
                        <a:rPr lang="en-US" altLang="zh-CN" sz="28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altLang="zh-CN" sz="28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altLang="zh-CN" sz="2800" dirty="0">
                  <a:solidFill>
                    <a:srgbClr val="FF000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zh-CN" altLang="en-US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𝜖</m:t>
                      </m:r>
                      <m:sSup>
                        <m:sSup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l-GR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e>
                        <m:sup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zh-CN" alt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3EE7DA73-DCC4-4D32-A204-A3FD25D956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5127" y="3775967"/>
                <a:ext cx="4146253" cy="9909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EECEF2FC-9606-4C62-84FF-3D032A18CBB9}"/>
                  </a:ext>
                </a:extLst>
              </p:cNvPr>
              <p:cNvSpPr txBox="1"/>
              <p:nvPr/>
            </p:nvSpPr>
            <p:spPr>
              <a:xfrm>
                <a:off x="8392104" y="1641620"/>
                <a:ext cx="3150539" cy="461665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US" altLang="zh-CN" sz="2400" b="1" dirty="0" err="1">
                    <a:solidFill>
                      <a:srgbClr val="0000FF"/>
                    </a:solidFill>
                    <a:latin typeface="宋体" pitchFamily="2" charset="-122"/>
                    <a:ea typeface="宋体" pitchFamily="2" charset="-122"/>
                    <a:sym typeface="Symbol" pitchFamily="18" charset="2"/>
                  </a:rPr>
                  <a:t>q∈K</a:t>
                </a:r>
                <a:r>
                  <a:rPr lang="en-US" altLang="zh-CN" sz="2400" b="1" dirty="0">
                    <a:solidFill>
                      <a:srgbClr val="0000FF"/>
                    </a:solidFill>
                    <a:latin typeface="宋体" pitchFamily="2" charset="-122"/>
                    <a:ea typeface="宋体" pitchFamily="2" charset="-122"/>
                    <a:sym typeface="Symbol" pitchFamily="18" charset="2"/>
                  </a:rPr>
                  <a:t> 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zh-CN" altLang="en-US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‘</m:t>
                    </m:r>
                  </m:oMath>
                </a14:m>
                <a:r>
                  <a:rPr lang="en-US" altLang="zh-CN" sz="2400" b="1" dirty="0">
                    <a:solidFill>
                      <a:srgbClr val="0000FF"/>
                    </a:solidFill>
                    <a:latin typeface="宋体" pitchFamily="2" charset="-122"/>
                    <a:ea typeface="宋体" pitchFamily="2" charset="-122"/>
                    <a:sym typeface="Symbol" pitchFamily="18" charset="2"/>
                  </a:rPr>
                  <a:t>(K </a:t>
                </a:r>
                <a14:m>
                  <m:oMath xmlns:m="http://schemas.openxmlformats.org/officeDocument/2006/math">
                    <m:r>
                      <a:rPr lang="en-US" altLang="zh-CN" sz="2400" b="1" i="1" dirty="0">
                        <a:latin typeface="Cambria Math" panose="02040503050406030204" pitchFamily="18" charset="0"/>
                        <a:ea typeface="宋体" pitchFamily="2" charset="-122"/>
                        <a:sym typeface="Symbol" pitchFamily="18" charset="2"/>
                      </a:rPr>
                      <m:t>𝒌</m:t>
                    </m:r>
                  </m:oMath>
                </a14:m>
                <a:r>
                  <a:rPr lang="en-US" altLang="zh-CN" sz="2400" b="1" dirty="0">
                    <a:solidFill>
                      <a:srgbClr val="0000FF"/>
                    </a:solidFill>
                    <a:latin typeface="宋体" pitchFamily="2" charset="-122"/>
                    <a:ea typeface="宋体" pitchFamily="2" charset="-122"/>
                    <a:sym typeface="Symbol" pitchFamily="18" charset="2"/>
                  </a:rPr>
                  <a:t>,</a:t>
                </a:r>
                <a:r>
                  <a:rPr lang="zh-CN" altLang="en-US" sz="2400" b="1" dirty="0">
                    <a:solidFill>
                      <a:srgbClr val="0000FF"/>
                    </a:solidFill>
                    <a:latin typeface="宋体" pitchFamily="2" charset="-122"/>
                    <a:ea typeface="宋体" pitchFamily="2" charset="-122"/>
                    <a:sym typeface="Symbol" pitchFamily="18" charset="2"/>
                  </a:rPr>
                  <a:t> </a:t>
                </a:r>
                <a:r>
                  <a:rPr lang="zh-CN" altLang="en-US" sz="2400" b="1" baseline="30000" dirty="0">
                    <a:solidFill>
                      <a:srgbClr val="0000FF"/>
                    </a:solidFill>
                    <a:latin typeface="宋体" pitchFamily="2" charset="-122"/>
                    <a:ea typeface="宋体" pitchFamily="2" charset="-122"/>
                    <a:sym typeface="Symbol" pitchFamily="18" charset="2"/>
                  </a:rPr>
                  <a:t>*</a:t>
                </a:r>
                <a:r>
                  <a:rPr lang="zh-CN" altLang="en-US" sz="2400" b="1" dirty="0">
                    <a:solidFill>
                      <a:srgbClr val="0000FF"/>
                    </a:solidFill>
                    <a:latin typeface="宋体" pitchFamily="2" charset="-122"/>
                    <a:ea typeface="宋体" pitchFamily="2" charset="-122"/>
                    <a:sym typeface="Symbol" pitchFamily="18" charset="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latin typeface="Cambria Math" panose="02040503050406030204" pitchFamily="18" charset="0"/>
                        <a:ea typeface="宋体" pitchFamily="2" charset="-122"/>
                        <a:sym typeface="Symbol" pitchFamily="18" charset="2"/>
                      </a:rPr>
                      <m:t>𝒕</m:t>
                    </m:r>
                  </m:oMath>
                </a14:m>
                <a:r>
                  <a:rPr lang="en-US" altLang="zh-CN" sz="2400" b="1" dirty="0">
                    <a:solidFill>
                      <a:srgbClr val="0000FF"/>
                    </a:solidFill>
                    <a:latin typeface="宋体" pitchFamily="2" charset="-122"/>
                    <a:ea typeface="宋体" pitchFamily="2" charset="-122"/>
                    <a:sym typeface="Symbol" pitchFamily="18" charset="2"/>
                  </a:rPr>
                  <a:t>)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EECEF2FC-9606-4C62-84FF-3D032A18CB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2104" y="1641620"/>
                <a:ext cx="3150539" cy="461665"/>
              </a:xfrm>
              <a:prstGeom prst="rect">
                <a:avLst/>
              </a:prstGeom>
              <a:blipFill>
                <a:blip r:embed="rId4"/>
                <a:stretch>
                  <a:fillRect l="-2896" t="-12821" b="-26923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组合 11">
            <a:extLst>
              <a:ext uri="{FF2B5EF4-FFF2-40B4-BE49-F238E27FC236}">
                <a16:creationId xmlns:a16="http://schemas.microsoft.com/office/drawing/2014/main" id="{6DE1C5DD-1746-4C14-A421-52E0EC9E5D68}"/>
              </a:ext>
            </a:extLst>
          </p:cNvPr>
          <p:cNvGrpSpPr/>
          <p:nvPr/>
        </p:nvGrpSpPr>
        <p:grpSpPr>
          <a:xfrm>
            <a:off x="876487" y="4342038"/>
            <a:ext cx="3834300" cy="2329258"/>
            <a:chOff x="837286" y="2985056"/>
            <a:chExt cx="3834300" cy="2329258"/>
          </a:xfrm>
        </p:grpSpPr>
        <p:sp>
          <p:nvSpPr>
            <p:cNvPr id="13" name="Oval 4">
              <a:extLst>
                <a:ext uri="{FF2B5EF4-FFF2-40B4-BE49-F238E27FC236}">
                  <a16:creationId xmlns:a16="http://schemas.microsoft.com/office/drawing/2014/main" id="{EB86D1AD-D7EF-40EA-8565-53566F7476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41516" y="3980029"/>
              <a:ext cx="445622" cy="436988"/>
            </a:xfrm>
            <a:prstGeom prst="ellipse">
              <a:avLst/>
            </a:prstGeom>
            <a:noFill/>
            <a:ln w="63500" cmpd="dbl">
              <a:solidFill>
                <a:sysClr val="windowText" lastClr="000000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Q</a:t>
              </a:r>
              <a:endParaRPr kumimoji="0" lang="en-GB" altLang="zh-CN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77C38DA6-58BB-4889-BC3B-B67D3CB41CC1}"/>
                </a:ext>
              </a:extLst>
            </p:cNvPr>
            <p:cNvSpPr/>
            <p:nvPr/>
          </p:nvSpPr>
          <p:spPr bwMode="auto">
            <a:xfrm>
              <a:off x="1189307" y="3980029"/>
              <a:ext cx="445622" cy="445622"/>
            </a:xfrm>
            <a:prstGeom prst="ellips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b="1" dirty="0">
                  <a:latin typeface="Arial" charset="0"/>
                  <a:ea typeface="微软雅黑" pitchFamily="34" charset="-122"/>
                </a:rPr>
                <a:t>S</a:t>
              </a:r>
              <a:endParaRPr lang="zh-CN" altLang="en-US" b="1" dirty="0">
                <a:latin typeface="Arial" charset="0"/>
                <a:ea typeface="微软雅黑" pitchFamily="34" charset="-122"/>
              </a:endParaRPr>
            </a:p>
          </p:txBody>
        </p:sp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534593A1-54AF-4CF3-9AD1-C1968D2F168D}"/>
                </a:ext>
              </a:extLst>
            </p:cNvPr>
            <p:cNvSpPr/>
            <p:nvPr/>
          </p:nvSpPr>
          <p:spPr bwMode="auto">
            <a:xfrm>
              <a:off x="2426588" y="2985056"/>
              <a:ext cx="445622" cy="445622"/>
            </a:xfrm>
            <a:prstGeom prst="ellips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b="1" dirty="0">
                  <a:latin typeface="Arial" charset="0"/>
                  <a:ea typeface="微软雅黑" pitchFamily="34" charset="-122"/>
                </a:rPr>
                <a:t>U</a:t>
              </a:r>
              <a:endParaRPr lang="zh-CN" altLang="en-US" b="1" dirty="0">
                <a:latin typeface="Arial" charset="0"/>
                <a:ea typeface="微软雅黑" pitchFamily="34" charset="-122"/>
              </a:endParaRPr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23774AD3-1EA6-4F09-8E27-875B4A5353CE}"/>
                </a:ext>
              </a:extLst>
            </p:cNvPr>
            <p:cNvSpPr/>
            <p:nvPr/>
          </p:nvSpPr>
          <p:spPr bwMode="auto">
            <a:xfrm>
              <a:off x="2359526" y="4868692"/>
              <a:ext cx="445622" cy="445622"/>
            </a:xfrm>
            <a:prstGeom prst="ellips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b="1" dirty="0">
                  <a:latin typeface="Arial" charset="0"/>
                  <a:ea typeface="微软雅黑" pitchFamily="34" charset="-122"/>
                </a:rPr>
                <a:t>V</a:t>
              </a:r>
              <a:endParaRPr lang="zh-CN" altLang="en-US" b="1" dirty="0">
                <a:latin typeface="Arial" charset="0"/>
                <a:ea typeface="微软雅黑" pitchFamily="34" charset="-122"/>
              </a:endParaRP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01ED6F14-FD94-495F-B7E7-1D7154EC4EDF}"/>
                </a:ext>
              </a:extLst>
            </p:cNvPr>
            <p:cNvSpPr txBox="1"/>
            <p:nvPr/>
          </p:nvSpPr>
          <p:spPr>
            <a:xfrm>
              <a:off x="1329032" y="4783123"/>
              <a:ext cx="3257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  <a:endParaRPr lang="zh-CN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8" name="连接符: 曲线 17">
              <a:extLst>
                <a:ext uri="{FF2B5EF4-FFF2-40B4-BE49-F238E27FC236}">
                  <a16:creationId xmlns:a16="http://schemas.microsoft.com/office/drawing/2014/main" id="{FD47D907-9B95-497B-8470-5CF73D151364}"/>
                </a:ext>
              </a:extLst>
            </p:cNvPr>
            <p:cNvCxnSpPr>
              <a:stCxn id="14" idx="0"/>
              <a:endCxn id="15" idx="2"/>
            </p:cNvCxnSpPr>
            <p:nvPr/>
          </p:nvCxnSpPr>
          <p:spPr>
            <a:xfrm rot="5400000" flipH="1" flipV="1">
              <a:off x="1533272" y="3086713"/>
              <a:ext cx="772162" cy="1014470"/>
            </a:xfrm>
            <a:prstGeom prst="curvedConnector2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连接符: 曲线 18">
              <a:extLst>
                <a:ext uri="{FF2B5EF4-FFF2-40B4-BE49-F238E27FC236}">
                  <a16:creationId xmlns:a16="http://schemas.microsoft.com/office/drawing/2014/main" id="{E86FB549-8A8A-462C-91CA-9DEEFACD7E6E}"/>
                </a:ext>
              </a:extLst>
            </p:cNvPr>
            <p:cNvCxnSpPr>
              <a:cxnSpLocks/>
              <a:stCxn id="14" idx="4"/>
              <a:endCxn id="16" idx="2"/>
            </p:cNvCxnSpPr>
            <p:nvPr/>
          </p:nvCxnSpPr>
          <p:spPr>
            <a:xfrm rot="16200000" flipH="1">
              <a:off x="1552896" y="4284873"/>
              <a:ext cx="665852" cy="947408"/>
            </a:xfrm>
            <a:prstGeom prst="curvedConnector2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连接符: 曲线 19">
              <a:extLst>
                <a:ext uri="{FF2B5EF4-FFF2-40B4-BE49-F238E27FC236}">
                  <a16:creationId xmlns:a16="http://schemas.microsoft.com/office/drawing/2014/main" id="{D713ABFA-D576-438E-9A18-28004C21CA21}"/>
                </a:ext>
              </a:extLst>
            </p:cNvPr>
            <p:cNvCxnSpPr>
              <a:cxnSpLocks/>
              <a:stCxn id="16" idx="6"/>
              <a:endCxn id="13" idx="4"/>
            </p:cNvCxnSpPr>
            <p:nvPr/>
          </p:nvCxnSpPr>
          <p:spPr>
            <a:xfrm flipV="1">
              <a:off x="2805148" y="4417017"/>
              <a:ext cx="1059179" cy="674486"/>
            </a:xfrm>
            <a:prstGeom prst="curvedConnector2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连接符: 曲线 20">
              <a:extLst>
                <a:ext uri="{FF2B5EF4-FFF2-40B4-BE49-F238E27FC236}">
                  <a16:creationId xmlns:a16="http://schemas.microsoft.com/office/drawing/2014/main" id="{34884BC6-B138-4B8E-BB98-9E8EF4CC2334}"/>
                </a:ext>
              </a:extLst>
            </p:cNvPr>
            <p:cNvCxnSpPr>
              <a:cxnSpLocks/>
              <a:stCxn id="15" idx="6"/>
              <a:endCxn id="13" idx="0"/>
            </p:cNvCxnSpPr>
            <p:nvPr/>
          </p:nvCxnSpPr>
          <p:spPr>
            <a:xfrm>
              <a:off x="2872210" y="3207867"/>
              <a:ext cx="992117" cy="772162"/>
            </a:xfrm>
            <a:prstGeom prst="curvedConnector2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连接符: 曲线 21">
              <a:extLst>
                <a:ext uri="{FF2B5EF4-FFF2-40B4-BE49-F238E27FC236}">
                  <a16:creationId xmlns:a16="http://schemas.microsoft.com/office/drawing/2014/main" id="{6B90CE80-CCAF-4251-B6CE-CDFB7DDC9A59}"/>
                </a:ext>
              </a:extLst>
            </p:cNvPr>
            <p:cNvCxnSpPr>
              <a:cxnSpLocks/>
              <a:stCxn id="15" idx="3"/>
              <a:endCxn id="16" idx="1"/>
            </p:cNvCxnSpPr>
            <p:nvPr/>
          </p:nvCxnSpPr>
          <p:spPr>
            <a:xfrm rot="5400000">
              <a:off x="1674050" y="4116154"/>
              <a:ext cx="1568534" cy="67062"/>
            </a:xfrm>
            <a:prstGeom prst="curvedConnector3">
              <a:avLst>
                <a:gd name="adj1" fmla="val 50000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连接符: 曲线 22">
              <a:extLst>
                <a:ext uri="{FF2B5EF4-FFF2-40B4-BE49-F238E27FC236}">
                  <a16:creationId xmlns:a16="http://schemas.microsoft.com/office/drawing/2014/main" id="{21DAE1AE-C605-421F-80AC-2C00117F60EE}"/>
                </a:ext>
              </a:extLst>
            </p:cNvPr>
            <p:cNvCxnSpPr>
              <a:cxnSpLocks/>
              <a:stCxn id="16" idx="7"/>
              <a:endCxn id="15" idx="5"/>
            </p:cNvCxnSpPr>
            <p:nvPr/>
          </p:nvCxnSpPr>
          <p:spPr>
            <a:xfrm rot="5400000" flipH="1" flipV="1">
              <a:off x="1989152" y="4116154"/>
              <a:ext cx="1568534" cy="67062"/>
            </a:xfrm>
            <a:prstGeom prst="curvedConnector3">
              <a:avLst>
                <a:gd name="adj1" fmla="val 50000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D5E77619-969F-4655-89C5-D19BAF370035}"/>
                </a:ext>
              </a:extLst>
            </p:cNvPr>
            <p:cNvSpPr txBox="1"/>
            <p:nvPr/>
          </p:nvSpPr>
          <p:spPr>
            <a:xfrm>
              <a:off x="1432669" y="3078854"/>
              <a:ext cx="3129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endParaRPr lang="zh-CN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3CDA3C1E-AE80-401E-AE41-E623FCF550E9}"/>
                </a:ext>
              </a:extLst>
            </p:cNvPr>
            <p:cNvSpPr txBox="1"/>
            <p:nvPr/>
          </p:nvSpPr>
          <p:spPr>
            <a:xfrm>
              <a:off x="3453309" y="3091101"/>
              <a:ext cx="3129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endParaRPr lang="zh-CN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1664D4C6-749D-40C4-980A-417AC9F22EFC}"/>
                </a:ext>
              </a:extLst>
            </p:cNvPr>
            <p:cNvSpPr txBox="1"/>
            <p:nvPr/>
          </p:nvSpPr>
          <p:spPr>
            <a:xfrm>
              <a:off x="2798823" y="3957495"/>
              <a:ext cx="3129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endParaRPr lang="zh-CN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27" name="连接符: 曲线 26">
              <a:extLst>
                <a:ext uri="{FF2B5EF4-FFF2-40B4-BE49-F238E27FC236}">
                  <a16:creationId xmlns:a16="http://schemas.microsoft.com/office/drawing/2014/main" id="{22E71516-D326-4E7D-BB69-D6863A194CCE}"/>
                </a:ext>
              </a:extLst>
            </p:cNvPr>
            <p:cNvCxnSpPr>
              <a:cxnSpLocks/>
              <a:stCxn id="13" idx="7"/>
              <a:endCxn id="13" idx="5"/>
            </p:cNvCxnSpPr>
            <p:nvPr/>
          </p:nvCxnSpPr>
          <p:spPr>
            <a:xfrm rot="16200000" flipH="1">
              <a:off x="3867379" y="4198523"/>
              <a:ext cx="308998" cy="12700"/>
            </a:xfrm>
            <a:prstGeom prst="curvedConnector5">
              <a:avLst>
                <a:gd name="adj1" fmla="val -73981"/>
                <a:gd name="adj2" fmla="val 4794976"/>
                <a:gd name="adj3" fmla="val 173981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26CC2312-1038-4E73-8CE2-019392487FBD}"/>
                </a:ext>
              </a:extLst>
            </p:cNvPr>
            <p:cNvSpPr txBox="1"/>
            <p:nvPr/>
          </p:nvSpPr>
          <p:spPr>
            <a:xfrm>
              <a:off x="4153495" y="3460433"/>
              <a:ext cx="5180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a,b</a:t>
              </a:r>
              <a:endParaRPr lang="zh-CN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7D1043F7-9F8C-4B4B-A699-1BADAF5836C5}"/>
                </a:ext>
              </a:extLst>
            </p:cNvPr>
            <p:cNvSpPr txBox="1"/>
            <p:nvPr/>
          </p:nvSpPr>
          <p:spPr>
            <a:xfrm>
              <a:off x="3374068" y="4906837"/>
              <a:ext cx="3257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  <a:endParaRPr lang="zh-CN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E71D1411-FDA2-4203-ABF1-7204C00D4D83}"/>
                </a:ext>
              </a:extLst>
            </p:cNvPr>
            <p:cNvSpPr txBox="1"/>
            <p:nvPr/>
          </p:nvSpPr>
          <p:spPr>
            <a:xfrm>
              <a:off x="2145906" y="3924376"/>
              <a:ext cx="3257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  <a:endParaRPr lang="zh-CN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12B48708-421E-4F41-9D56-BF760DA53082}"/>
                </a:ext>
              </a:extLst>
            </p:cNvPr>
            <p:cNvSpPr txBox="1"/>
            <p:nvPr/>
          </p:nvSpPr>
          <p:spPr>
            <a:xfrm>
              <a:off x="837286" y="4018174"/>
              <a:ext cx="44673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eaLnBrk="1" hangingPunct="1"/>
              <a:r>
                <a:rPr lang="en-US" altLang="zh-CN" b="1" dirty="0">
                  <a:latin typeface="Times New Roman" pitchFamily="18" charset="0"/>
                  <a:sym typeface="Symbol" pitchFamily="18" charset="2"/>
                </a:rPr>
                <a:t></a:t>
              </a:r>
              <a:endParaRPr lang="en-US" altLang="zh-CN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5916860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5FD6B0-A728-4202-9C9C-226D12321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3.3</a:t>
            </a:r>
            <a:r>
              <a:rPr lang="zh-CN" altLang="en-US" dirty="0"/>
              <a:t>　有穷自动机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C0ADECA-2CF3-48B5-97FD-9A4CE9C3C41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87822" y="942763"/>
                <a:ext cx="10515599" cy="5195957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sz="3200" dirty="0"/>
                  <a:t>DFA</a:t>
                </a:r>
                <a:r>
                  <a:rPr lang="zh-CN" altLang="en-US" sz="3200" dirty="0"/>
                  <a:t>识别的语言</a:t>
                </a:r>
                <a:endParaRPr lang="en-US" altLang="zh-CN" sz="3200" dirty="0"/>
              </a:p>
              <a:p>
                <a:r>
                  <a:rPr lang="zh-CN" altLang="en-US" dirty="0"/>
                  <a:t>设</a:t>
                </a:r>
                <a:r>
                  <a:rPr lang="en-US" altLang="zh-CN" dirty="0"/>
                  <a:t>DFA </a:t>
                </a:r>
                <a:r>
                  <a:rPr lang="en-US" altLang="zh-CN" dirty="0">
                    <a:solidFill>
                      <a:schemeClr val="accent2"/>
                    </a:solidFill>
                  </a:rPr>
                  <a:t>M</a:t>
                </a:r>
                <a:r>
                  <a:rPr lang="zh-CN" altLang="en-US" dirty="0"/>
                  <a:t>＝</a:t>
                </a:r>
                <a:r>
                  <a:rPr lang="en-US" altLang="zh-CN" dirty="0"/>
                  <a:t>(K,</a:t>
                </a:r>
                <a:r>
                  <a:rPr lang="zh-CN" altLang="en-US" dirty="0"/>
                  <a:t> </a:t>
                </a:r>
                <a:r>
                  <a:rPr lang="en-US" altLang="zh-CN" dirty="0">
                    <a:sym typeface="Symbol" pitchFamily="18" charset="2"/>
                  </a:rPr>
                  <a:t></a:t>
                </a:r>
                <a:r>
                  <a:rPr lang="en-US" altLang="zh-CN" dirty="0"/>
                  <a:t>,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f,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S, Z)</a:t>
                </a:r>
                <a:r>
                  <a:rPr lang="zh-CN" altLang="en-US" dirty="0"/>
                  <a:t>，如果</a:t>
                </a:r>
                <a:r>
                  <a:rPr lang="en-US" altLang="zh-CN" dirty="0"/>
                  <a:t>α</a:t>
                </a:r>
                <a:r>
                  <a:rPr lang="en-US" altLang="zh-CN" dirty="0">
                    <a:sym typeface="Symbol" pitchFamily="18" charset="2"/>
                  </a:rPr>
                  <a:t></a:t>
                </a:r>
                <a:r>
                  <a:rPr lang="en-US" altLang="zh-CN" dirty="0"/>
                  <a:t>*,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𝒇</m:t>
                        </m:r>
                      </m:e>
                      <m:sup>
                        <m:r>
                          <a:rPr lang="en-US" altLang="zh-CN" sz="2800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sz="2800" b="1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800" b="1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𝑺</m:t>
                    </m:r>
                    <m:r>
                      <a:rPr lang="en-US" altLang="zh-CN" sz="2800" b="1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zh-CN" altLang="en-US" sz="2800" b="1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𝜶</m:t>
                    </m:r>
                    <m:r>
                      <a:rPr lang="en-US" altLang="zh-CN" sz="2800" b="1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zh-CN" altLang="en-US" sz="2800" b="1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𝝐</m:t>
                    </m:r>
                    <m:r>
                      <a:rPr lang="zh-CN" altLang="en-US" sz="2800" b="1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𝚭</m:t>
                    </m:r>
                  </m:oMath>
                </a14:m>
                <a:r>
                  <a:rPr lang="zh-CN" altLang="en-US" dirty="0"/>
                  <a:t>，则称符号串</a:t>
                </a:r>
                <a:r>
                  <a:rPr lang="en-US" altLang="zh-CN" dirty="0"/>
                  <a:t>α</a:t>
                </a:r>
                <a:r>
                  <a:rPr lang="zh-CN" altLang="en-US" dirty="0"/>
                  <a:t>是</a:t>
                </a:r>
                <a:r>
                  <a:rPr lang="en-US" altLang="zh-CN" dirty="0"/>
                  <a:t>DFA M</a:t>
                </a:r>
                <a:r>
                  <a:rPr lang="zh-CN" altLang="en-US" dirty="0"/>
                  <a:t>所</a:t>
                </a:r>
                <a:r>
                  <a:rPr lang="zh-CN" altLang="en-US" dirty="0">
                    <a:solidFill>
                      <a:srgbClr val="C00000"/>
                    </a:solidFill>
                  </a:rPr>
                  <a:t>接受</a:t>
                </a:r>
                <a:r>
                  <a:rPr lang="en-US" altLang="zh-CN" dirty="0">
                    <a:solidFill>
                      <a:srgbClr val="C00000"/>
                    </a:solidFill>
                  </a:rPr>
                  <a:t>(</a:t>
                </a:r>
                <a:r>
                  <a:rPr lang="zh-CN" altLang="en-US" dirty="0">
                    <a:solidFill>
                      <a:srgbClr val="C00000"/>
                    </a:solidFill>
                  </a:rPr>
                  <a:t>或识别</a:t>
                </a:r>
                <a:r>
                  <a:rPr lang="en-US" altLang="zh-CN" dirty="0">
                    <a:solidFill>
                      <a:srgbClr val="C00000"/>
                    </a:solidFill>
                  </a:rPr>
                  <a:t>)</a:t>
                </a:r>
                <a:r>
                  <a:rPr lang="zh-CN" altLang="en-US" dirty="0"/>
                  <a:t>的。</a:t>
                </a:r>
                <a:r>
                  <a:rPr lang="en-US" altLang="zh-CN" dirty="0"/>
                  <a:t>DFA </a:t>
                </a:r>
                <a:r>
                  <a:rPr lang="en-US" altLang="zh-CN" dirty="0">
                    <a:solidFill>
                      <a:schemeClr val="accent2"/>
                    </a:solidFill>
                  </a:rPr>
                  <a:t>M</a:t>
                </a:r>
                <a:r>
                  <a:rPr lang="zh-CN" altLang="en-US" dirty="0"/>
                  <a:t>所接受的符号串的集合记为</a:t>
                </a:r>
                <a:r>
                  <a:rPr lang="en-US" altLang="zh-CN" dirty="0"/>
                  <a:t>L(</a:t>
                </a:r>
                <a:r>
                  <a:rPr lang="en-US" altLang="zh-CN" dirty="0">
                    <a:solidFill>
                      <a:schemeClr val="accent2"/>
                    </a:solidFill>
                  </a:rPr>
                  <a:t>M</a:t>
                </a:r>
                <a:r>
                  <a:rPr lang="en-US" altLang="zh-CN" dirty="0"/>
                  <a:t>)</a:t>
                </a:r>
                <a:r>
                  <a:rPr lang="zh-CN" altLang="en-US" dirty="0"/>
                  <a:t>：</a:t>
                </a:r>
                <a:endParaRPr lang="en-US" altLang="zh-CN" dirty="0"/>
              </a:p>
              <a:p>
                <a:pPr marL="0" indent="0">
                  <a:buNone/>
                </a:pPr>
                <a:r>
                  <a:rPr lang="en-US" altLang="zh-CN" dirty="0"/>
                  <a:t>       </a:t>
                </a:r>
                <a:r>
                  <a:rPr lang="zh-CN" altLang="en-US" dirty="0"/>
                  <a:t>               </a:t>
                </a:r>
                <a:r>
                  <a:rPr lang="en-US" altLang="zh-CN" dirty="0"/>
                  <a:t>L(</a:t>
                </a:r>
                <a:r>
                  <a:rPr lang="en-US" altLang="zh-CN" dirty="0">
                    <a:solidFill>
                      <a:schemeClr val="accent2"/>
                    </a:solidFill>
                  </a:rPr>
                  <a:t>M</a:t>
                </a:r>
                <a:r>
                  <a:rPr lang="en-US" altLang="zh-CN" dirty="0"/>
                  <a:t>)</a:t>
                </a:r>
                <a:r>
                  <a:rPr lang="zh-CN" altLang="en-US" dirty="0"/>
                  <a:t>＝</a:t>
                </a:r>
                <a:r>
                  <a:rPr lang="en-US" altLang="zh-CN" dirty="0"/>
                  <a:t>{α|α</a:t>
                </a:r>
                <a:r>
                  <a:rPr lang="en-US" altLang="zh-CN" dirty="0">
                    <a:sym typeface="Symbol" pitchFamily="18" charset="2"/>
                  </a:rPr>
                  <a:t></a:t>
                </a:r>
                <a:r>
                  <a:rPr lang="en-US" altLang="zh-CN" dirty="0"/>
                  <a:t>*,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𝒇</m:t>
                        </m:r>
                      </m:e>
                      <m:sup>
                        <m:r>
                          <a:rPr lang="en-US" altLang="zh-CN" sz="28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sz="28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8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𝑺</m:t>
                    </m:r>
                    <m:r>
                      <a:rPr lang="en-US" altLang="zh-CN" sz="28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zh-CN" altLang="en-US" sz="28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𝜶</m:t>
                    </m:r>
                    <m:r>
                      <a:rPr lang="en-US" altLang="zh-CN" sz="28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zh-CN" altLang="en-US" sz="2800" b="1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𝝐</m:t>
                    </m:r>
                    <m:r>
                      <a:rPr lang="zh-CN" altLang="en-US" sz="2800" b="1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𝚭</m:t>
                    </m:r>
                  </m:oMath>
                </a14:m>
                <a:r>
                  <a:rPr lang="en-US" altLang="zh-CN" dirty="0"/>
                  <a:t>}</a:t>
                </a:r>
                <a:r>
                  <a:rPr lang="zh-CN" altLang="en-US" dirty="0"/>
                  <a:t>。</a:t>
                </a:r>
                <a:endParaRPr lang="en-US" altLang="zh-CN" dirty="0"/>
              </a:p>
              <a:p>
                <a:r>
                  <a:rPr lang="zh-CN" altLang="en-US" dirty="0"/>
                  <a:t> </a:t>
                </a:r>
                <a:r>
                  <a:rPr lang="en-US" altLang="zh-CN" dirty="0">
                    <a:sym typeface="Symbol" pitchFamily="18" charset="2"/>
                  </a:rPr>
                  <a:t></a:t>
                </a:r>
                <a:r>
                  <a:rPr lang="zh-CN" altLang="en-US" dirty="0">
                    <a:sym typeface="Symbol" pitchFamily="18" charset="2"/>
                  </a:rPr>
                  <a:t>上的一个符号串集</a:t>
                </a:r>
                <a:r>
                  <a:rPr lang="en-US" altLang="zh-CN" dirty="0">
                    <a:sym typeface="Symbol" pitchFamily="18" charset="2"/>
                  </a:rPr>
                  <a:t>V</a:t>
                </a:r>
                <a:r>
                  <a:rPr lang="en-US" altLang="zh-CN" sz="2800" dirty="0">
                    <a:solidFill>
                      <a:schemeClr val="tx1"/>
                    </a:solidFill>
                    <a:latin typeface="微软雅黑" panose="020B0503020204020204" pitchFamily="34" charset="-122"/>
                    <a:sym typeface="Symbol" pitchFamily="2" charset="2"/>
                  </a:rPr>
                  <a:t></a:t>
                </a:r>
                <a:r>
                  <a:rPr lang="en-US" altLang="zh-CN" sz="2800" dirty="0">
                    <a:sym typeface="Symbol" pitchFamily="18" charset="2"/>
                  </a:rPr>
                  <a:t></a:t>
                </a:r>
                <a:r>
                  <a:rPr lang="en-US" altLang="zh-CN" sz="2800" dirty="0"/>
                  <a:t>*</a:t>
                </a:r>
                <a:r>
                  <a:rPr lang="zh-CN" altLang="en-US" dirty="0">
                    <a:solidFill>
                      <a:schemeClr val="tx1"/>
                    </a:solidFill>
                    <a:latin typeface="微软雅黑" panose="020B0503020204020204" pitchFamily="34" charset="-122"/>
                    <a:sym typeface="Symbol" pitchFamily="2" charset="2"/>
                  </a:rPr>
                  <a:t>是正规的，</a:t>
                </a:r>
                <a:r>
                  <a:rPr lang="en-US" altLang="zh-CN" dirty="0" err="1">
                    <a:solidFill>
                      <a:schemeClr val="tx1"/>
                    </a:solidFill>
                    <a:latin typeface="微软雅黑" panose="020B0503020204020204" pitchFamily="34" charset="-122"/>
                    <a:sym typeface="Symbol" pitchFamily="2" charset="2"/>
                  </a:rPr>
                  <a:t>iff</a:t>
                </a:r>
                <a:r>
                  <a:rPr lang="en-US" altLang="zh-CN" dirty="0">
                    <a:solidFill>
                      <a:schemeClr val="tx1"/>
                    </a:solidFill>
                    <a:latin typeface="微软雅黑" panose="020B0503020204020204" pitchFamily="34" charset="-122"/>
                    <a:sym typeface="Symbol" pitchFamily="2" charset="2"/>
                  </a:rPr>
                  <a:t> </a:t>
                </a:r>
                <a:r>
                  <a:rPr lang="zh-CN" altLang="en-US" dirty="0">
                    <a:solidFill>
                      <a:schemeClr val="tx1"/>
                    </a:solidFill>
                    <a:latin typeface="微软雅黑" panose="020B0503020204020204" pitchFamily="34" charset="-122"/>
                    <a:sym typeface="Symbol" pitchFamily="2" charset="2"/>
                  </a:rPr>
                  <a:t>存在一个</a:t>
                </a:r>
                <a:r>
                  <a:rPr lang="en-US" altLang="zh-CN" dirty="0">
                    <a:sym typeface="Symbol" pitchFamily="18" charset="2"/>
                  </a:rPr>
                  <a:t></a:t>
                </a:r>
                <a:r>
                  <a:rPr lang="zh-CN" altLang="en-US" dirty="0">
                    <a:sym typeface="Symbol" pitchFamily="2" charset="2"/>
                  </a:rPr>
                  <a:t>上的</a:t>
                </a:r>
                <a:r>
                  <a:rPr lang="en-US" altLang="zh-CN" dirty="0">
                    <a:sym typeface="Symbol" pitchFamily="2" charset="2"/>
                  </a:rPr>
                  <a:t>DFA,</a:t>
                </a:r>
                <a:r>
                  <a:rPr lang="zh-CN" altLang="en-US" dirty="0">
                    <a:sym typeface="Symbol" pitchFamily="2" charset="2"/>
                  </a:rPr>
                  <a:t>使得</a:t>
                </a:r>
                <a:r>
                  <a:rPr lang="en-US" altLang="zh-CN" dirty="0">
                    <a:sym typeface="Symbol" pitchFamily="2" charset="2"/>
                  </a:rPr>
                  <a:t>V=L(M)</a:t>
                </a:r>
              </a:p>
              <a:p>
                <a:endParaRPr lang="en-US" altLang="zh-CN" dirty="0">
                  <a:sym typeface="Symbol" pitchFamily="2" charset="2"/>
                </a:endParaRPr>
              </a:p>
              <a:p>
                <a:r>
                  <a:rPr lang="en-US" altLang="zh-CN" sz="2400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L(M)={</a:t>
                </a:r>
                <a:r>
                  <a:rPr kumimoji="1" lang="zh-CN" altLang="en-US" sz="2400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以</a:t>
                </a:r>
                <a:r>
                  <a:rPr kumimoji="1" lang="en-US" altLang="zh-CN" sz="2400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00</a:t>
                </a:r>
                <a:r>
                  <a:rPr kumimoji="1" lang="zh-CN" altLang="en-US" sz="2400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结尾的串</a:t>
                </a:r>
                <a:r>
                  <a:rPr lang="en-US" altLang="zh-CN" sz="2400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}    </a:t>
                </a:r>
                <a:r>
                  <a:rPr lang="en-US" altLang="zh-CN" sz="2400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∑ </a:t>
                </a:r>
                <a:r>
                  <a:rPr lang="en-US" altLang="zh-CN" sz="2400" dirty="0">
                    <a:solidFill>
                      <a:srgbClr val="C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= {0,1}</a:t>
                </a:r>
                <a:r>
                  <a:rPr lang="en-US" altLang="zh-CN" sz="2400" dirty="0">
                    <a:solidFill>
                      <a:srgbClr val="C00000"/>
                    </a:solidFill>
                    <a:latin typeface="+mn-ea"/>
                    <a:ea typeface="+mn-ea"/>
                  </a:rPr>
                  <a:t> </a:t>
                </a:r>
                <a:endParaRPr lang="en-GB" altLang="zh-CN" sz="2400" dirty="0">
                  <a:solidFill>
                    <a:srgbClr val="C00000"/>
                  </a:solidFill>
                  <a:latin typeface="+mn-ea"/>
                  <a:ea typeface="+mn-ea"/>
                </a:endParaRPr>
              </a:p>
              <a:p>
                <a:endParaRPr lang="zh-CN" altLang="en-US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C0ADECA-2CF3-48B5-97FD-9A4CE9C3C41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87822" y="942763"/>
                <a:ext cx="10515599" cy="5195957"/>
              </a:xfrm>
              <a:blipFill>
                <a:blip r:embed="rId2"/>
                <a:stretch>
                  <a:fillRect l="-1275" t="-587" r="-10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C18F0AE-4D2F-4272-A021-2071C4507A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3A857A3-1012-4184-86F6-41658C62E65F}" type="slidenum">
              <a:rPr lang="en-US" smtClean="0"/>
              <a:pPr/>
              <a:t>30</a:t>
            </a:fld>
            <a:endParaRPr lang="en-US" dirty="0"/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672A4430-0BB7-491F-A0E2-B2F1F8EA0756}"/>
              </a:ext>
            </a:extLst>
          </p:cNvPr>
          <p:cNvGrpSpPr/>
          <p:nvPr/>
        </p:nvGrpSpPr>
        <p:grpSpPr>
          <a:xfrm>
            <a:off x="7459445" y="4486568"/>
            <a:ext cx="2459426" cy="1827159"/>
            <a:chOff x="728075" y="4613266"/>
            <a:chExt cx="2459426" cy="1827159"/>
          </a:xfrm>
        </p:grpSpPr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AFDB3698-D8DB-4ABE-A7EE-37D5E23381FE}"/>
                </a:ext>
              </a:extLst>
            </p:cNvPr>
            <p:cNvSpPr/>
            <p:nvPr/>
          </p:nvSpPr>
          <p:spPr bwMode="auto">
            <a:xfrm>
              <a:off x="1108220" y="5194832"/>
              <a:ext cx="445622" cy="445622"/>
            </a:xfrm>
            <a:prstGeom prst="ellips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b="1" dirty="0">
                  <a:latin typeface="Arial" charset="0"/>
                  <a:ea typeface="微软雅黑" pitchFamily="34" charset="-122"/>
                </a:rPr>
                <a:t>A</a:t>
              </a:r>
              <a:endParaRPr lang="zh-CN" altLang="en-US" b="1" dirty="0">
                <a:latin typeface="Arial" charset="0"/>
                <a:ea typeface="微软雅黑" pitchFamily="34" charset="-122"/>
              </a:endParaRP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899CB491-4D4C-4DB1-B060-A9D161DB2065}"/>
                </a:ext>
              </a:extLst>
            </p:cNvPr>
            <p:cNvSpPr txBox="1"/>
            <p:nvPr/>
          </p:nvSpPr>
          <p:spPr>
            <a:xfrm>
              <a:off x="771623" y="5289225"/>
              <a:ext cx="44673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eaLnBrk="1" hangingPunct="1"/>
              <a:r>
                <a:rPr lang="en-US" altLang="zh-CN" b="1" dirty="0">
                  <a:latin typeface="Times New Roman" pitchFamily="18" charset="0"/>
                  <a:sym typeface="Symbol" pitchFamily="18" charset="2"/>
                </a:rPr>
                <a:t></a:t>
              </a:r>
              <a:endParaRPr lang="en-US" altLang="zh-CN" b="1" dirty="0"/>
            </a:p>
          </p:txBody>
        </p:sp>
        <p:sp>
          <p:nvSpPr>
            <p:cNvPr id="28" name="椭圆 27">
              <a:extLst>
                <a:ext uri="{FF2B5EF4-FFF2-40B4-BE49-F238E27FC236}">
                  <a16:creationId xmlns:a16="http://schemas.microsoft.com/office/drawing/2014/main" id="{CE7825D4-087E-46C7-90BF-B51C6343BA33}"/>
                </a:ext>
              </a:extLst>
            </p:cNvPr>
            <p:cNvSpPr/>
            <p:nvPr/>
          </p:nvSpPr>
          <p:spPr bwMode="auto">
            <a:xfrm>
              <a:off x="2226548" y="4616554"/>
              <a:ext cx="445622" cy="445622"/>
            </a:xfrm>
            <a:prstGeom prst="ellips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b="1" dirty="0">
                  <a:latin typeface="Arial" charset="0"/>
                  <a:ea typeface="微软雅黑" pitchFamily="34" charset="-122"/>
                </a:rPr>
                <a:t>B</a:t>
              </a:r>
              <a:endParaRPr lang="zh-CN" altLang="en-US" b="1" dirty="0">
                <a:latin typeface="Arial" charset="0"/>
                <a:ea typeface="微软雅黑" pitchFamily="34" charset="-122"/>
              </a:endParaRPr>
            </a:p>
          </p:txBody>
        </p:sp>
        <p:sp>
          <p:nvSpPr>
            <p:cNvPr id="29" name="Oval 4">
              <a:extLst>
                <a:ext uri="{FF2B5EF4-FFF2-40B4-BE49-F238E27FC236}">
                  <a16:creationId xmlns:a16="http://schemas.microsoft.com/office/drawing/2014/main" id="{CCE1EACE-7513-4169-9ABC-92BB191611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28347" y="5663085"/>
              <a:ext cx="445622" cy="436988"/>
            </a:xfrm>
            <a:prstGeom prst="ellipse">
              <a:avLst/>
            </a:prstGeom>
            <a:noFill/>
            <a:ln w="63500" cmpd="dbl">
              <a:solidFill>
                <a:sysClr val="windowText" lastClr="000000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C</a:t>
              </a:r>
              <a:endParaRPr kumimoji="0" lang="en-GB" altLang="zh-CN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30" name="连接符: 曲线 29">
              <a:extLst>
                <a:ext uri="{FF2B5EF4-FFF2-40B4-BE49-F238E27FC236}">
                  <a16:creationId xmlns:a16="http://schemas.microsoft.com/office/drawing/2014/main" id="{213F566B-5FF7-4F6A-97E0-15748692250A}"/>
                </a:ext>
              </a:extLst>
            </p:cNvPr>
            <p:cNvCxnSpPr>
              <a:cxnSpLocks/>
              <a:stCxn id="26" idx="7"/>
              <a:endCxn id="28" idx="2"/>
            </p:cNvCxnSpPr>
            <p:nvPr/>
          </p:nvCxnSpPr>
          <p:spPr>
            <a:xfrm rot="5400000" flipH="1" flipV="1">
              <a:off x="1647202" y="4680746"/>
              <a:ext cx="420727" cy="737966"/>
            </a:xfrm>
            <a:prstGeom prst="curvedConnector2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连接符: 曲线 30">
              <a:extLst>
                <a:ext uri="{FF2B5EF4-FFF2-40B4-BE49-F238E27FC236}">
                  <a16:creationId xmlns:a16="http://schemas.microsoft.com/office/drawing/2014/main" id="{15312E4D-08F3-4922-B267-1C180ADBFABB}"/>
                </a:ext>
              </a:extLst>
            </p:cNvPr>
            <p:cNvCxnSpPr>
              <a:cxnSpLocks/>
              <a:stCxn id="28" idx="3"/>
              <a:endCxn id="26" idx="6"/>
            </p:cNvCxnSpPr>
            <p:nvPr/>
          </p:nvCxnSpPr>
          <p:spPr>
            <a:xfrm rot="5400000">
              <a:off x="1712462" y="4838296"/>
              <a:ext cx="420727" cy="737966"/>
            </a:xfrm>
            <a:prstGeom prst="curvedConnector2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连接符: 曲线 31">
              <a:extLst>
                <a:ext uri="{FF2B5EF4-FFF2-40B4-BE49-F238E27FC236}">
                  <a16:creationId xmlns:a16="http://schemas.microsoft.com/office/drawing/2014/main" id="{DE2C9A1B-8D3E-4582-BAC5-8CB6ABB3F117}"/>
                </a:ext>
              </a:extLst>
            </p:cNvPr>
            <p:cNvCxnSpPr>
              <a:cxnSpLocks/>
              <a:stCxn id="28" idx="6"/>
              <a:endCxn id="29" idx="6"/>
            </p:cNvCxnSpPr>
            <p:nvPr/>
          </p:nvCxnSpPr>
          <p:spPr>
            <a:xfrm flipH="1">
              <a:off x="2473969" y="4839365"/>
              <a:ext cx="198201" cy="1042214"/>
            </a:xfrm>
            <a:prstGeom prst="curvedConnector3">
              <a:avLst>
                <a:gd name="adj1" fmla="val -115337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连接符: 曲线 32">
              <a:extLst>
                <a:ext uri="{FF2B5EF4-FFF2-40B4-BE49-F238E27FC236}">
                  <a16:creationId xmlns:a16="http://schemas.microsoft.com/office/drawing/2014/main" id="{2A309FAD-BDC2-48C8-88CD-E8D11C882A7B}"/>
                </a:ext>
              </a:extLst>
            </p:cNvPr>
            <p:cNvCxnSpPr>
              <a:cxnSpLocks/>
              <a:stCxn id="26" idx="2"/>
              <a:endCxn id="26" idx="0"/>
            </p:cNvCxnSpPr>
            <p:nvPr/>
          </p:nvCxnSpPr>
          <p:spPr>
            <a:xfrm rot="10800000" flipH="1">
              <a:off x="1108219" y="5194833"/>
              <a:ext cx="222811" cy="222811"/>
            </a:xfrm>
            <a:prstGeom prst="curvedConnector4">
              <a:avLst>
                <a:gd name="adj1" fmla="val -102598"/>
                <a:gd name="adj2" fmla="val 202598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连接符: 曲线 33">
              <a:extLst>
                <a:ext uri="{FF2B5EF4-FFF2-40B4-BE49-F238E27FC236}">
                  <a16:creationId xmlns:a16="http://schemas.microsoft.com/office/drawing/2014/main" id="{1549472D-3871-4305-976F-43759696331D}"/>
                </a:ext>
              </a:extLst>
            </p:cNvPr>
            <p:cNvCxnSpPr>
              <a:cxnSpLocks/>
              <a:stCxn id="29" idx="1"/>
              <a:endCxn id="26" idx="5"/>
            </p:cNvCxnSpPr>
            <p:nvPr/>
          </p:nvCxnSpPr>
          <p:spPr>
            <a:xfrm rot="16200000" flipV="1">
              <a:off x="1715152" y="5348624"/>
              <a:ext cx="151886" cy="605025"/>
            </a:xfrm>
            <a:prstGeom prst="curvedConnector3">
              <a:avLst>
                <a:gd name="adj1" fmla="val 50000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连接符: 曲线 34">
              <a:extLst>
                <a:ext uri="{FF2B5EF4-FFF2-40B4-BE49-F238E27FC236}">
                  <a16:creationId xmlns:a16="http://schemas.microsoft.com/office/drawing/2014/main" id="{73AAA629-87B7-445E-BBFB-85B33F83F41D}"/>
                </a:ext>
              </a:extLst>
            </p:cNvPr>
            <p:cNvCxnSpPr>
              <a:cxnSpLocks/>
              <a:stCxn id="29" idx="5"/>
              <a:endCxn id="29" idx="2"/>
            </p:cNvCxnSpPr>
            <p:nvPr/>
          </p:nvCxnSpPr>
          <p:spPr>
            <a:xfrm rot="5400000" flipH="1">
              <a:off x="2141278" y="5768648"/>
              <a:ext cx="154499" cy="380362"/>
            </a:xfrm>
            <a:prstGeom prst="curvedConnector4">
              <a:avLst>
                <a:gd name="adj1" fmla="val -189383"/>
                <a:gd name="adj2" fmla="val 160101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3A87EB89-1135-4547-BED0-15D4F385AB47}"/>
                </a:ext>
              </a:extLst>
            </p:cNvPr>
            <p:cNvSpPr txBox="1"/>
            <p:nvPr/>
          </p:nvSpPr>
          <p:spPr>
            <a:xfrm>
              <a:off x="728075" y="4694551"/>
              <a:ext cx="3129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endParaRPr lang="zh-CN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0E57D0DE-F0BB-4709-A116-F0C19034C47B}"/>
                </a:ext>
              </a:extLst>
            </p:cNvPr>
            <p:cNvSpPr txBox="1"/>
            <p:nvPr/>
          </p:nvSpPr>
          <p:spPr>
            <a:xfrm>
              <a:off x="2006743" y="5150725"/>
              <a:ext cx="3129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endParaRPr lang="zh-CN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6DAEA0A2-6EB9-4859-83A4-D6FE0166247D}"/>
                </a:ext>
              </a:extLst>
            </p:cNvPr>
            <p:cNvSpPr txBox="1"/>
            <p:nvPr/>
          </p:nvSpPr>
          <p:spPr>
            <a:xfrm>
              <a:off x="1493883" y="4613266"/>
              <a:ext cx="3129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  <a:endParaRPr lang="zh-CN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423F7797-08E4-414A-A83C-DC4FF330CD27}"/>
                </a:ext>
              </a:extLst>
            </p:cNvPr>
            <p:cNvSpPr txBox="1"/>
            <p:nvPr/>
          </p:nvSpPr>
          <p:spPr>
            <a:xfrm>
              <a:off x="2874594" y="5281804"/>
              <a:ext cx="3129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  <a:endParaRPr lang="zh-CN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4AE7AF8C-E9EC-49B7-B8AB-194D10E9DC30}"/>
                </a:ext>
              </a:extLst>
            </p:cNvPr>
            <p:cNvSpPr txBox="1"/>
            <p:nvPr/>
          </p:nvSpPr>
          <p:spPr>
            <a:xfrm>
              <a:off x="1417370" y="5613338"/>
              <a:ext cx="3129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endParaRPr lang="zh-CN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582A67F2-5EC4-4A22-832E-C3B89D3BB029}"/>
                </a:ext>
              </a:extLst>
            </p:cNvPr>
            <p:cNvSpPr txBox="1"/>
            <p:nvPr/>
          </p:nvSpPr>
          <p:spPr>
            <a:xfrm>
              <a:off x="1554054" y="6071093"/>
              <a:ext cx="3129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  <a:endParaRPr lang="zh-CN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00490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4FE5AA4-8CBC-4CA1-B503-CDCAB95AB0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3.3</a:t>
            </a:r>
            <a:r>
              <a:rPr lang="zh-CN" altLang="en-US" dirty="0"/>
              <a:t>　有穷自动机</a:t>
            </a:r>
          </a:p>
        </p:txBody>
      </p:sp>
      <p:sp>
        <p:nvSpPr>
          <p:cNvPr id="7" name="星形: 十六角 6">
            <a:extLst>
              <a:ext uri="{FF2B5EF4-FFF2-40B4-BE49-F238E27FC236}">
                <a16:creationId xmlns:a16="http://schemas.microsoft.com/office/drawing/2014/main" id="{3E672A58-5EBB-401F-8C59-F969B2AAB35B}"/>
              </a:ext>
            </a:extLst>
          </p:cNvPr>
          <p:cNvSpPr/>
          <p:nvPr/>
        </p:nvSpPr>
        <p:spPr>
          <a:xfrm>
            <a:off x="6919138" y="0"/>
            <a:ext cx="2055590" cy="1825395"/>
          </a:xfrm>
          <a:prstGeom prst="star16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FE918F6-EFFE-4DD4-A2FE-E36A7F93AC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3200" dirty="0"/>
              <a:t>DFA</a:t>
            </a:r>
            <a:r>
              <a:rPr lang="zh-CN" altLang="en-US" sz="3200" dirty="0"/>
              <a:t>形式化定义</a:t>
            </a:r>
            <a:endParaRPr lang="en-US" altLang="zh-CN" sz="3200" dirty="0"/>
          </a:p>
          <a:p>
            <a:pPr algn="just">
              <a:lnSpc>
                <a:spcPts val="3600"/>
              </a:lnSpc>
            </a:pPr>
            <a:r>
              <a:rPr lang="zh-CN" altLang="en-US" dirty="0">
                <a:latin typeface="微软雅黑" panose="020B0503020204020204" pitchFamily="34" charset="-122"/>
              </a:rPr>
              <a:t>确定有限自动机</a:t>
            </a:r>
            <a:r>
              <a:rPr lang="en-US" altLang="zh-CN" dirty="0">
                <a:latin typeface="微软雅黑" panose="020B0503020204020204" pitchFamily="34" charset="-122"/>
              </a:rPr>
              <a:t>(DFA)M</a:t>
            </a:r>
            <a:r>
              <a:rPr lang="zh-CN" altLang="en-US" dirty="0">
                <a:latin typeface="微软雅黑" panose="020B0503020204020204" pitchFamily="34" charset="-122"/>
              </a:rPr>
              <a:t>是一个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</a:rPr>
              <a:t>五元</a:t>
            </a:r>
            <a:r>
              <a:rPr lang="zh-CN" altLang="en-US" b="1" dirty="0">
                <a:solidFill>
                  <a:srgbClr val="C00000"/>
                </a:solidFill>
              </a:rPr>
              <a:t>组</a:t>
            </a:r>
            <a:r>
              <a:rPr lang="zh-CN" altLang="en-US" dirty="0">
                <a:latin typeface="微软雅黑" panose="020B0503020204020204" pitchFamily="34" charset="-122"/>
              </a:rPr>
              <a:t>  </a:t>
            </a:r>
            <a:r>
              <a:rPr lang="en-US" altLang="zh-CN" dirty="0">
                <a:latin typeface="微软雅黑" panose="020B0503020204020204" pitchFamily="34" charset="-122"/>
              </a:rPr>
              <a:t>M=(K, </a:t>
            </a:r>
            <a:r>
              <a:rPr lang="en-US" altLang="zh-CN" dirty="0">
                <a:latin typeface="微软雅黑" panose="020B0503020204020204" pitchFamily="34" charset="-122"/>
                <a:sym typeface="Symbol" pitchFamily="2" charset="2"/>
              </a:rPr>
              <a:t></a:t>
            </a:r>
            <a:r>
              <a:rPr lang="en-US" altLang="zh-CN" dirty="0">
                <a:latin typeface="微软雅黑" panose="020B0503020204020204" pitchFamily="34" charset="-122"/>
              </a:rPr>
              <a:t>, </a:t>
            </a:r>
            <a:r>
              <a:rPr lang="en-US" altLang="zh-CN" dirty="0">
                <a:latin typeface="微软雅黑" panose="020B0503020204020204" pitchFamily="34" charset="-122"/>
                <a:sym typeface="Symbol" pitchFamily="2" charset="2"/>
              </a:rPr>
              <a:t>f</a:t>
            </a:r>
            <a:r>
              <a:rPr lang="en-US" altLang="zh-CN" dirty="0">
                <a:latin typeface="微软雅黑" panose="020B0503020204020204" pitchFamily="34" charset="-122"/>
              </a:rPr>
              <a:t>, S, Z),</a:t>
            </a:r>
            <a:r>
              <a:rPr lang="zh-CN" altLang="en-US" dirty="0">
                <a:latin typeface="微软雅黑" panose="020B0503020204020204" pitchFamily="34" charset="-122"/>
              </a:rPr>
              <a:t>其中：</a:t>
            </a:r>
            <a:endParaRPr lang="en-US" altLang="zh-CN" dirty="0">
              <a:latin typeface="微软雅黑" panose="020B0503020204020204" pitchFamily="34" charset="-122"/>
            </a:endParaRPr>
          </a:p>
          <a:p>
            <a:pPr lvl="1" algn="just">
              <a:lnSpc>
                <a:spcPts val="3600"/>
              </a:lnSpc>
            </a:pPr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</a:rPr>
              <a:t>K: 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</a:rPr>
              <a:t>有穷</a:t>
            </a:r>
            <a:r>
              <a:rPr lang="zh-CN" altLang="en-US" sz="2400" dirty="0">
                <a:latin typeface="微软雅黑" panose="020B0503020204020204" pitchFamily="34" charset="-122"/>
              </a:rPr>
              <a:t>状态集</a:t>
            </a:r>
            <a:endParaRPr lang="en-US" altLang="zh-CN" sz="2400" dirty="0">
              <a:latin typeface="微软雅黑" panose="020B0503020204020204" pitchFamily="34" charset="-122"/>
            </a:endParaRPr>
          </a:p>
          <a:p>
            <a:pPr lvl="1" algn="just">
              <a:lnSpc>
                <a:spcPts val="3600"/>
              </a:lnSpc>
            </a:pPr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  <a:sym typeface="Symbol" pitchFamily="2" charset="2"/>
              </a:rPr>
              <a:t>:  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</a:rPr>
              <a:t>输入</a:t>
            </a:r>
            <a:r>
              <a:rPr lang="zh-CN" altLang="en-US" sz="2400" dirty="0">
                <a:latin typeface="微软雅黑" panose="020B0503020204020204" pitchFamily="34" charset="-122"/>
              </a:rPr>
              <a:t>字母表</a:t>
            </a:r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</a:rPr>
              <a:t>(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</a:rPr>
              <a:t>有穷</a:t>
            </a:r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</a:rPr>
              <a:t>)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</a:rPr>
              <a:t>，输入符号集</a:t>
            </a:r>
            <a:endParaRPr lang="en-US" altLang="zh-CN" sz="2400" dirty="0">
              <a:solidFill>
                <a:schemeClr val="tx1"/>
              </a:solidFill>
              <a:latin typeface="微软雅黑" panose="020B0503020204020204" pitchFamily="34" charset="-122"/>
            </a:endParaRPr>
          </a:p>
          <a:p>
            <a:pPr lvl="1" algn="just">
              <a:lnSpc>
                <a:spcPts val="3600"/>
              </a:lnSpc>
            </a:pPr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</a:rPr>
              <a:t>f: </a:t>
            </a:r>
            <a:r>
              <a:rPr lang="zh-CN" altLang="en-US" sz="2400" dirty="0">
                <a:latin typeface="微软雅黑" panose="020B0503020204020204" pitchFamily="34" charset="-122"/>
              </a:rPr>
              <a:t>状态转换</a:t>
            </a:r>
            <a:r>
              <a:rPr lang="en-US" altLang="zh-CN" sz="2400" dirty="0">
                <a:latin typeface="微软雅黑" panose="020B0503020204020204" pitchFamily="34" charset="-122"/>
              </a:rPr>
              <a:t>(</a:t>
            </a:r>
            <a:r>
              <a:rPr lang="zh-CN" altLang="en-US" sz="2400" dirty="0">
                <a:latin typeface="微软雅黑" panose="020B0503020204020204" pitchFamily="34" charset="-122"/>
              </a:rPr>
              <a:t>移</a:t>
            </a:r>
            <a:r>
              <a:rPr lang="en-US" altLang="zh-CN" sz="2400" dirty="0">
                <a:latin typeface="微软雅黑" panose="020B0503020204020204" pitchFamily="34" charset="-122"/>
              </a:rPr>
              <a:t>)</a:t>
            </a:r>
            <a:r>
              <a:rPr lang="zh-CN" altLang="en-US" sz="2400" dirty="0">
                <a:latin typeface="微软雅黑" panose="020B0503020204020204" pitchFamily="34" charset="-122"/>
              </a:rPr>
              <a:t>函数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</a:rPr>
              <a:t>，为</a:t>
            </a:r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</a:rPr>
              <a:t>K</a:t>
            </a:r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  <a:sym typeface="Symbol" pitchFamily="2" charset="2"/>
              </a:rPr>
              <a:t>K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</a:rPr>
              <a:t>的</a:t>
            </a:r>
            <a:r>
              <a:rPr lang="zh-CN" altLang="en-US" sz="2400" dirty="0">
                <a:solidFill>
                  <a:srgbClr val="0000FF"/>
                </a:solidFill>
                <a:latin typeface="微软雅黑" panose="020B0503020204020204" pitchFamily="34" charset="-122"/>
              </a:rPr>
              <a:t>单值部分映射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</a:rPr>
              <a:t>，</a:t>
            </a:r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</a:rPr>
              <a:t>f(k</a:t>
            </a:r>
            <a:r>
              <a:rPr lang="en-US" altLang="zh-CN" sz="2400" baseline="-25000" dirty="0">
                <a:solidFill>
                  <a:schemeClr val="tx1"/>
                </a:solidFill>
                <a:latin typeface="微软雅黑" panose="020B0503020204020204" pitchFamily="34" charset="-122"/>
              </a:rPr>
              <a:t>i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</a:rPr>
              <a:t>，</a:t>
            </a:r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</a:rPr>
              <a:t>a)=</a:t>
            </a:r>
            <a:r>
              <a:rPr lang="en-US" altLang="zh-CN" sz="2400" dirty="0" err="1">
                <a:solidFill>
                  <a:schemeClr val="tx1"/>
                </a:solidFill>
                <a:latin typeface="微软雅黑" panose="020B0503020204020204" pitchFamily="34" charset="-122"/>
              </a:rPr>
              <a:t>k</a:t>
            </a:r>
            <a:r>
              <a:rPr lang="en-US" altLang="zh-CN" sz="2400" baseline="-25000" dirty="0" err="1">
                <a:solidFill>
                  <a:schemeClr val="tx1"/>
                </a:solidFill>
                <a:latin typeface="微软雅黑" panose="020B0503020204020204" pitchFamily="34" charset="-122"/>
              </a:rPr>
              <a:t>j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</a:rPr>
              <a:t>表示：当现行状态为</a:t>
            </a:r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</a:rPr>
              <a:t>k</a:t>
            </a:r>
            <a:r>
              <a:rPr lang="en-US" altLang="zh-CN" sz="2400" baseline="-25000" dirty="0">
                <a:solidFill>
                  <a:schemeClr val="tx1"/>
                </a:solidFill>
                <a:latin typeface="微软雅黑" panose="020B0503020204020204" pitchFamily="34" charset="-122"/>
              </a:rPr>
              <a:t>i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</a:rPr>
              <a:t>，输入字符为</a:t>
            </a:r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</a:rPr>
              <a:t>a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</a:rPr>
              <a:t>时，将状态转换到下一状态</a:t>
            </a:r>
            <a:r>
              <a:rPr lang="en-US" altLang="zh-CN" sz="2400" dirty="0" err="1">
                <a:solidFill>
                  <a:schemeClr val="tx1"/>
                </a:solidFill>
                <a:latin typeface="微软雅黑" panose="020B0503020204020204" pitchFamily="34" charset="-122"/>
              </a:rPr>
              <a:t>k</a:t>
            </a:r>
            <a:r>
              <a:rPr lang="en-US" altLang="zh-CN" sz="2400" baseline="-25000" dirty="0" err="1">
                <a:solidFill>
                  <a:schemeClr val="tx1"/>
                </a:solidFill>
                <a:latin typeface="微软雅黑" panose="020B0503020204020204" pitchFamily="34" charset="-122"/>
              </a:rPr>
              <a:t>j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</a:rPr>
              <a:t>，</a:t>
            </a:r>
            <a:r>
              <a:rPr lang="en-US" altLang="zh-CN" sz="2400" dirty="0" err="1">
                <a:solidFill>
                  <a:schemeClr val="tx1"/>
                </a:solidFill>
                <a:latin typeface="微软雅黑" panose="020B0503020204020204" pitchFamily="34" charset="-122"/>
              </a:rPr>
              <a:t>k</a:t>
            </a:r>
            <a:r>
              <a:rPr lang="en-US" altLang="zh-CN" sz="2400" baseline="-25000" dirty="0" err="1">
                <a:solidFill>
                  <a:schemeClr val="tx1"/>
                </a:solidFill>
                <a:latin typeface="微软雅黑" panose="020B0503020204020204" pitchFamily="34" charset="-122"/>
              </a:rPr>
              <a:t>j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</a:rPr>
              <a:t>称为</a:t>
            </a:r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</a:rPr>
              <a:t>k</a:t>
            </a:r>
            <a:r>
              <a:rPr lang="en-US" altLang="zh-CN" sz="2400" baseline="-25000" dirty="0">
                <a:solidFill>
                  <a:schemeClr val="tx1"/>
                </a:solidFill>
                <a:latin typeface="微软雅黑" panose="020B0503020204020204" pitchFamily="34" charset="-122"/>
              </a:rPr>
              <a:t>i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</a:rPr>
              <a:t>的一个后继状态</a:t>
            </a:r>
            <a:endParaRPr lang="en-US" altLang="zh-CN" sz="2400" dirty="0">
              <a:solidFill>
                <a:schemeClr val="tx1"/>
              </a:solidFill>
              <a:latin typeface="微软雅黑" panose="020B0503020204020204" pitchFamily="34" charset="-122"/>
            </a:endParaRPr>
          </a:p>
          <a:p>
            <a:pPr lvl="1" algn="just">
              <a:lnSpc>
                <a:spcPts val="3600"/>
              </a:lnSpc>
            </a:pPr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</a:rPr>
              <a:t>S</a:t>
            </a:r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  <a:sym typeface="Symbol" pitchFamily="2" charset="2"/>
              </a:rPr>
              <a:t>K: </a:t>
            </a:r>
            <a:r>
              <a:rPr lang="zh-CN" altLang="en-US" sz="2400" dirty="0">
                <a:latin typeface="微软雅黑" panose="020B0503020204020204" pitchFamily="34" charset="-122"/>
              </a:rPr>
              <a:t>初始状态</a:t>
            </a:r>
            <a:endParaRPr lang="en-US" altLang="zh-CN" sz="2400" dirty="0">
              <a:solidFill>
                <a:schemeClr val="tx1"/>
              </a:solidFill>
              <a:latin typeface="微软雅黑" panose="020B0503020204020204" pitchFamily="34" charset="-122"/>
            </a:endParaRPr>
          </a:p>
          <a:p>
            <a:pPr lvl="1" algn="just">
              <a:lnSpc>
                <a:spcPts val="3600"/>
              </a:lnSpc>
            </a:pPr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  <a:sym typeface="Symbol" pitchFamily="2" charset="2"/>
              </a:rPr>
              <a:t>ZK</a:t>
            </a:r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</a:rPr>
              <a:t>: </a:t>
            </a:r>
            <a:r>
              <a:rPr lang="zh-CN" altLang="en-US" sz="2400" dirty="0">
                <a:latin typeface="微软雅黑" panose="020B0503020204020204" pitchFamily="34" charset="-122"/>
              </a:rPr>
              <a:t>终态集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</a:rPr>
              <a:t>，也称可接受状态或结束状态</a:t>
            </a:r>
            <a:endParaRPr lang="en-US" altLang="zh-CN" sz="2400" dirty="0">
              <a:solidFill>
                <a:schemeClr val="tx1"/>
              </a:solidFill>
              <a:latin typeface="微软雅黑" panose="020B0503020204020204" pitchFamily="34" charset="-122"/>
            </a:endParaRPr>
          </a:p>
          <a:p>
            <a:r>
              <a:rPr lang="en-US" altLang="zh-CN" sz="2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L(M)={</a:t>
            </a:r>
            <a:r>
              <a:rPr kumimoji="1" lang="zh-CN" altLang="en-US" sz="2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</a:t>
            </a:r>
            <a:r>
              <a:rPr kumimoji="1" lang="en-US" altLang="zh-CN" sz="2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00</a:t>
            </a:r>
            <a:r>
              <a:rPr kumimoji="1" lang="zh-CN" altLang="en-US" sz="2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结尾的串</a:t>
            </a:r>
            <a:r>
              <a:rPr lang="en-US" altLang="zh-CN" sz="2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}    </a:t>
            </a:r>
            <a:r>
              <a:rPr lang="en-US" altLang="zh-CN" sz="28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∑ </a:t>
            </a:r>
            <a:r>
              <a:rPr lang="en-US" altLang="zh-CN" sz="2800" dirty="0">
                <a:solidFill>
                  <a:srgbClr val="C00000"/>
                </a:solidFill>
                <a:latin typeface="+mn-ea"/>
                <a:ea typeface="+mn-ea"/>
                <a:cs typeface="Times New Roman" panose="02020603050405020304" pitchFamily="18" charset="0"/>
              </a:rPr>
              <a:t>= {0,1}</a:t>
            </a:r>
            <a:r>
              <a:rPr lang="en-US" altLang="zh-CN" sz="2800" dirty="0">
                <a:solidFill>
                  <a:srgbClr val="C00000"/>
                </a:solidFill>
                <a:latin typeface="+mn-ea"/>
                <a:ea typeface="+mn-ea"/>
              </a:rPr>
              <a:t> </a:t>
            </a:r>
            <a:endParaRPr lang="en-GB" altLang="zh-CN" sz="2800" dirty="0">
              <a:solidFill>
                <a:srgbClr val="C00000"/>
              </a:solidFill>
              <a:latin typeface="+mn-ea"/>
              <a:ea typeface="+mn-ea"/>
            </a:endParaRPr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EE2FB6F-7406-4A7D-AAF0-7579D0092D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3A857A3-1012-4184-86F6-41658C62E65F}" type="slidenum">
              <a:rPr lang="en-US" smtClean="0"/>
              <a:pPr/>
              <a:t>31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98E359CA-F031-483E-859B-DF29E474EE73}"/>
                  </a:ext>
                </a:extLst>
              </p:cNvPr>
              <p:cNvSpPr txBox="1"/>
              <p:nvPr/>
            </p:nvSpPr>
            <p:spPr>
              <a:xfrm>
                <a:off x="7405659" y="2771329"/>
                <a:ext cx="3381611" cy="461665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US" altLang="zh-CN" sz="2400" b="1" dirty="0">
                    <a:solidFill>
                      <a:srgbClr val="0000FF"/>
                    </a:solidFill>
                    <a:latin typeface="宋体" pitchFamily="2" charset="-122"/>
                    <a:ea typeface="宋体" pitchFamily="2" charset="-122"/>
                    <a:sym typeface="Symbol" pitchFamily="18" charset="2"/>
                  </a:rPr>
                  <a:t>q</a:t>
                </a:r>
                <a:r>
                  <a:rPr lang="en-US" altLang="zh-CN" sz="2400" b="1" dirty="0" err="1">
                    <a:solidFill>
                      <a:srgbClr val="0000FF"/>
                    </a:solidFill>
                    <a:latin typeface="宋体" pitchFamily="2" charset="-122"/>
                    <a:ea typeface="宋体" pitchFamily="2" charset="-122"/>
                    <a:sym typeface="Symbol" pitchFamily="18" charset="2"/>
                  </a:rPr>
                  <a:t>∈K</a:t>
                </a:r>
                <a:r>
                  <a:rPr lang="en-US" altLang="zh-CN" sz="2400" b="1" dirty="0">
                    <a:solidFill>
                      <a:srgbClr val="0000FF"/>
                    </a:solidFill>
                    <a:latin typeface="宋体" pitchFamily="2" charset="-122"/>
                    <a:ea typeface="宋体" pitchFamily="2" charset="-122"/>
                    <a:sym typeface="Symbol" pitchFamily="18" charset="2"/>
                  </a:rPr>
                  <a:t> 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altLang="zh-CN" sz="2400" b="1" dirty="0">
                    <a:solidFill>
                      <a:srgbClr val="0000FF"/>
                    </a:solidFill>
                    <a:latin typeface="宋体" pitchFamily="2" charset="-122"/>
                    <a:ea typeface="宋体" pitchFamily="2" charset="-122"/>
                    <a:sym typeface="Symbol" pitchFamily="18" charset="2"/>
                  </a:rPr>
                  <a:t>(K </a:t>
                </a:r>
                <a14:m>
                  <m:oMath xmlns:m="http://schemas.openxmlformats.org/officeDocument/2006/math">
                    <m:r>
                      <a:rPr lang="en-US" altLang="zh-CN" sz="2400" b="1" i="1" dirty="0">
                        <a:latin typeface="Cambria Math" panose="02040503050406030204" pitchFamily="18" charset="0"/>
                        <a:ea typeface="宋体" pitchFamily="2" charset="-122"/>
                        <a:sym typeface="Symbol" pitchFamily="18" charset="2"/>
                      </a:rPr>
                      <m:t>𝒌</m:t>
                    </m:r>
                  </m:oMath>
                </a14:m>
                <a:r>
                  <a:rPr lang="en-US" altLang="zh-CN" sz="2400" b="1" dirty="0">
                    <a:solidFill>
                      <a:srgbClr val="0000FF"/>
                    </a:solidFill>
                    <a:latin typeface="宋体" pitchFamily="2" charset="-122"/>
                    <a:ea typeface="宋体" pitchFamily="2" charset="-122"/>
                    <a:sym typeface="Symbol" pitchFamily="18" charset="2"/>
                  </a:rPr>
                  <a:t>,</a:t>
                </a:r>
                <a:r>
                  <a:rPr lang="zh-CN" altLang="en-US" sz="2400" b="1" dirty="0">
                    <a:solidFill>
                      <a:srgbClr val="0000FF"/>
                    </a:solidFill>
                    <a:latin typeface="宋体" pitchFamily="2" charset="-122"/>
                    <a:ea typeface="宋体" pitchFamily="2" charset="-122"/>
                    <a:sym typeface="Symbol" pitchFamily="18" charset="2"/>
                  </a:rPr>
                  <a:t>  </a:t>
                </a:r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latin typeface="Cambria Math" panose="02040503050406030204" pitchFamily="18" charset="0"/>
                        <a:ea typeface="宋体" pitchFamily="2" charset="-122"/>
                        <a:sym typeface="Symbol" pitchFamily="18" charset="2"/>
                      </a:rPr>
                      <m:t>𝒂</m:t>
                    </m:r>
                  </m:oMath>
                </a14:m>
                <a:r>
                  <a:rPr lang="en-US" altLang="zh-CN" sz="2400" b="1" dirty="0">
                    <a:solidFill>
                      <a:srgbClr val="0000FF"/>
                    </a:solidFill>
                    <a:latin typeface="宋体" pitchFamily="2" charset="-122"/>
                    <a:ea typeface="宋体" pitchFamily="2" charset="-122"/>
                    <a:sym typeface="Symbol" pitchFamily="18" charset="2"/>
                  </a:rPr>
                  <a:t>)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98E359CA-F031-483E-859B-DF29E474EE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5659" y="2771329"/>
                <a:ext cx="3381611" cy="461665"/>
              </a:xfrm>
              <a:prstGeom prst="rect">
                <a:avLst/>
              </a:prstGeom>
              <a:blipFill>
                <a:blip r:embed="rId2"/>
                <a:stretch>
                  <a:fillRect l="-2693" t="-12987" b="-28571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本框 5">
            <a:extLst>
              <a:ext uri="{FF2B5EF4-FFF2-40B4-BE49-F238E27FC236}">
                <a16:creationId xmlns:a16="http://schemas.microsoft.com/office/drawing/2014/main" id="{3EF23903-08E1-4778-B0ED-319B164BC375}"/>
              </a:ext>
            </a:extLst>
          </p:cNvPr>
          <p:cNvSpPr txBox="1"/>
          <p:nvPr/>
        </p:nvSpPr>
        <p:spPr>
          <a:xfrm>
            <a:off x="7076661" y="616622"/>
            <a:ext cx="18053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REVIEW</a:t>
            </a:r>
            <a:endParaRPr lang="zh-CN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80791B57-0FCD-48D0-A109-C0D8C870A77E}"/>
              </a:ext>
            </a:extLst>
          </p:cNvPr>
          <p:cNvGrpSpPr/>
          <p:nvPr/>
        </p:nvGrpSpPr>
        <p:grpSpPr>
          <a:xfrm>
            <a:off x="8371925" y="4594066"/>
            <a:ext cx="2459426" cy="1827159"/>
            <a:chOff x="728075" y="4613266"/>
            <a:chExt cx="2459426" cy="1827159"/>
          </a:xfrm>
        </p:grpSpPr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60719C64-938E-4168-BCFC-A161A66DBC39}"/>
                </a:ext>
              </a:extLst>
            </p:cNvPr>
            <p:cNvSpPr/>
            <p:nvPr/>
          </p:nvSpPr>
          <p:spPr bwMode="auto">
            <a:xfrm>
              <a:off x="1108220" y="5194832"/>
              <a:ext cx="445622" cy="445622"/>
            </a:xfrm>
            <a:prstGeom prst="ellips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b="1" dirty="0">
                  <a:latin typeface="Arial" charset="0"/>
                  <a:ea typeface="微软雅黑" pitchFamily="34" charset="-122"/>
                </a:rPr>
                <a:t>A</a:t>
              </a:r>
              <a:endParaRPr lang="zh-CN" altLang="en-US" b="1" dirty="0">
                <a:latin typeface="Arial" charset="0"/>
                <a:ea typeface="微软雅黑" pitchFamily="34" charset="-122"/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36890EB4-BE05-4A4F-92C6-384CB0DCA259}"/>
                </a:ext>
              </a:extLst>
            </p:cNvPr>
            <p:cNvSpPr txBox="1"/>
            <p:nvPr/>
          </p:nvSpPr>
          <p:spPr>
            <a:xfrm>
              <a:off x="771623" y="5289225"/>
              <a:ext cx="44673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eaLnBrk="1" hangingPunct="1"/>
              <a:r>
                <a:rPr lang="en-US" altLang="zh-CN" b="1" dirty="0">
                  <a:latin typeface="Times New Roman" pitchFamily="18" charset="0"/>
                  <a:sym typeface="Symbol" pitchFamily="18" charset="2"/>
                </a:rPr>
                <a:t></a:t>
              </a:r>
              <a:endParaRPr lang="en-US" altLang="zh-CN" b="1" dirty="0"/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CD624447-FDB8-4426-AE83-E951B8F27F34}"/>
                </a:ext>
              </a:extLst>
            </p:cNvPr>
            <p:cNvSpPr/>
            <p:nvPr/>
          </p:nvSpPr>
          <p:spPr bwMode="auto">
            <a:xfrm>
              <a:off x="2226548" y="4616554"/>
              <a:ext cx="445622" cy="445622"/>
            </a:xfrm>
            <a:prstGeom prst="ellips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b="1" dirty="0">
                  <a:latin typeface="Arial" charset="0"/>
                  <a:ea typeface="微软雅黑" pitchFamily="34" charset="-122"/>
                </a:rPr>
                <a:t>B</a:t>
              </a:r>
              <a:endParaRPr lang="zh-CN" altLang="en-US" b="1" dirty="0">
                <a:latin typeface="Arial" charset="0"/>
                <a:ea typeface="微软雅黑" pitchFamily="34" charset="-122"/>
              </a:endParaRPr>
            </a:p>
          </p:txBody>
        </p:sp>
        <p:sp>
          <p:nvSpPr>
            <p:cNvPr id="12" name="Oval 4">
              <a:extLst>
                <a:ext uri="{FF2B5EF4-FFF2-40B4-BE49-F238E27FC236}">
                  <a16:creationId xmlns:a16="http://schemas.microsoft.com/office/drawing/2014/main" id="{C5C614EE-8EA2-41C9-AF66-31439DD490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28347" y="5663085"/>
              <a:ext cx="445622" cy="436988"/>
            </a:xfrm>
            <a:prstGeom prst="ellipse">
              <a:avLst/>
            </a:prstGeom>
            <a:noFill/>
            <a:ln w="63500" cmpd="dbl">
              <a:solidFill>
                <a:sysClr val="windowText" lastClr="000000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C</a:t>
              </a:r>
              <a:endParaRPr kumimoji="0" lang="en-GB" altLang="zh-CN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3" name="连接符: 曲线 12">
              <a:extLst>
                <a:ext uri="{FF2B5EF4-FFF2-40B4-BE49-F238E27FC236}">
                  <a16:creationId xmlns:a16="http://schemas.microsoft.com/office/drawing/2014/main" id="{59037345-C26C-4CDC-A1FE-971EC3EC04D6}"/>
                </a:ext>
              </a:extLst>
            </p:cNvPr>
            <p:cNvCxnSpPr>
              <a:cxnSpLocks/>
              <a:stCxn id="9" idx="7"/>
              <a:endCxn id="11" idx="2"/>
            </p:cNvCxnSpPr>
            <p:nvPr/>
          </p:nvCxnSpPr>
          <p:spPr>
            <a:xfrm rot="5400000" flipH="1" flipV="1">
              <a:off x="1647202" y="4680746"/>
              <a:ext cx="420727" cy="737966"/>
            </a:xfrm>
            <a:prstGeom prst="curvedConnector2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连接符: 曲线 13">
              <a:extLst>
                <a:ext uri="{FF2B5EF4-FFF2-40B4-BE49-F238E27FC236}">
                  <a16:creationId xmlns:a16="http://schemas.microsoft.com/office/drawing/2014/main" id="{839F162D-A79C-4F63-AA3F-4DB7BBD81192}"/>
                </a:ext>
              </a:extLst>
            </p:cNvPr>
            <p:cNvCxnSpPr>
              <a:cxnSpLocks/>
              <a:stCxn id="11" idx="3"/>
              <a:endCxn id="9" idx="6"/>
            </p:cNvCxnSpPr>
            <p:nvPr/>
          </p:nvCxnSpPr>
          <p:spPr>
            <a:xfrm rot="5400000">
              <a:off x="1712462" y="4838296"/>
              <a:ext cx="420727" cy="737966"/>
            </a:xfrm>
            <a:prstGeom prst="curvedConnector2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连接符: 曲线 14">
              <a:extLst>
                <a:ext uri="{FF2B5EF4-FFF2-40B4-BE49-F238E27FC236}">
                  <a16:creationId xmlns:a16="http://schemas.microsoft.com/office/drawing/2014/main" id="{41100AB6-F05B-41E0-9C88-4E3F21CFE09A}"/>
                </a:ext>
              </a:extLst>
            </p:cNvPr>
            <p:cNvCxnSpPr>
              <a:cxnSpLocks/>
              <a:stCxn id="11" idx="6"/>
              <a:endCxn id="12" idx="6"/>
            </p:cNvCxnSpPr>
            <p:nvPr/>
          </p:nvCxnSpPr>
          <p:spPr>
            <a:xfrm flipH="1">
              <a:off x="2473969" y="4839365"/>
              <a:ext cx="198201" cy="1042214"/>
            </a:xfrm>
            <a:prstGeom prst="curvedConnector3">
              <a:avLst>
                <a:gd name="adj1" fmla="val -115337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连接符: 曲线 15">
              <a:extLst>
                <a:ext uri="{FF2B5EF4-FFF2-40B4-BE49-F238E27FC236}">
                  <a16:creationId xmlns:a16="http://schemas.microsoft.com/office/drawing/2014/main" id="{DEF52BB2-1DCE-4859-93D1-8FB9EB01F4AC}"/>
                </a:ext>
              </a:extLst>
            </p:cNvPr>
            <p:cNvCxnSpPr>
              <a:cxnSpLocks/>
              <a:stCxn id="9" idx="2"/>
              <a:endCxn id="9" idx="0"/>
            </p:cNvCxnSpPr>
            <p:nvPr/>
          </p:nvCxnSpPr>
          <p:spPr>
            <a:xfrm rot="10800000" flipH="1">
              <a:off x="1108219" y="5194833"/>
              <a:ext cx="222811" cy="222811"/>
            </a:xfrm>
            <a:prstGeom prst="curvedConnector4">
              <a:avLst>
                <a:gd name="adj1" fmla="val -102598"/>
                <a:gd name="adj2" fmla="val 202598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连接符: 曲线 16">
              <a:extLst>
                <a:ext uri="{FF2B5EF4-FFF2-40B4-BE49-F238E27FC236}">
                  <a16:creationId xmlns:a16="http://schemas.microsoft.com/office/drawing/2014/main" id="{5F121E70-3A2E-4BB1-8664-C96F03AC5B48}"/>
                </a:ext>
              </a:extLst>
            </p:cNvPr>
            <p:cNvCxnSpPr>
              <a:cxnSpLocks/>
              <a:stCxn id="12" idx="1"/>
              <a:endCxn id="9" idx="5"/>
            </p:cNvCxnSpPr>
            <p:nvPr/>
          </p:nvCxnSpPr>
          <p:spPr>
            <a:xfrm rot="16200000" flipV="1">
              <a:off x="1715152" y="5348624"/>
              <a:ext cx="151886" cy="605025"/>
            </a:xfrm>
            <a:prstGeom prst="curvedConnector3">
              <a:avLst>
                <a:gd name="adj1" fmla="val 50000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连接符: 曲线 17">
              <a:extLst>
                <a:ext uri="{FF2B5EF4-FFF2-40B4-BE49-F238E27FC236}">
                  <a16:creationId xmlns:a16="http://schemas.microsoft.com/office/drawing/2014/main" id="{3C6B4A23-790C-4F2F-A124-7D14FF238EC0}"/>
                </a:ext>
              </a:extLst>
            </p:cNvPr>
            <p:cNvCxnSpPr>
              <a:cxnSpLocks/>
              <a:stCxn id="12" idx="5"/>
              <a:endCxn id="12" idx="2"/>
            </p:cNvCxnSpPr>
            <p:nvPr/>
          </p:nvCxnSpPr>
          <p:spPr>
            <a:xfrm rot="5400000" flipH="1">
              <a:off x="2141278" y="5768648"/>
              <a:ext cx="154499" cy="380362"/>
            </a:xfrm>
            <a:prstGeom prst="curvedConnector4">
              <a:avLst>
                <a:gd name="adj1" fmla="val -189383"/>
                <a:gd name="adj2" fmla="val 160101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624AF339-6BBE-4092-B202-822C23C8DBE7}"/>
                </a:ext>
              </a:extLst>
            </p:cNvPr>
            <p:cNvSpPr txBox="1"/>
            <p:nvPr/>
          </p:nvSpPr>
          <p:spPr>
            <a:xfrm>
              <a:off x="728075" y="4694551"/>
              <a:ext cx="3129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endParaRPr lang="zh-CN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5795DCD4-E109-414A-98A4-10063E45DDE9}"/>
                </a:ext>
              </a:extLst>
            </p:cNvPr>
            <p:cNvSpPr txBox="1"/>
            <p:nvPr/>
          </p:nvSpPr>
          <p:spPr>
            <a:xfrm>
              <a:off x="2006743" y="5150725"/>
              <a:ext cx="3129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endParaRPr lang="zh-CN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F2A799BF-39E4-4172-9617-A0A6E091CED3}"/>
                </a:ext>
              </a:extLst>
            </p:cNvPr>
            <p:cNvSpPr txBox="1"/>
            <p:nvPr/>
          </p:nvSpPr>
          <p:spPr>
            <a:xfrm>
              <a:off x="1493883" y="4613266"/>
              <a:ext cx="3129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  <a:endParaRPr lang="zh-CN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07396194-82C4-4C1C-9CD2-CC5B9A9206A5}"/>
                </a:ext>
              </a:extLst>
            </p:cNvPr>
            <p:cNvSpPr txBox="1"/>
            <p:nvPr/>
          </p:nvSpPr>
          <p:spPr>
            <a:xfrm>
              <a:off x="2874594" y="5281804"/>
              <a:ext cx="3129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  <a:endParaRPr lang="zh-CN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285F6CAF-081C-4E66-AFDF-B0E2F3137782}"/>
                </a:ext>
              </a:extLst>
            </p:cNvPr>
            <p:cNvSpPr txBox="1"/>
            <p:nvPr/>
          </p:nvSpPr>
          <p:spPr>
            <a:xfrm>
              <a:off x="1417370" y="5613338"/>
              <a:ext cx="3129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endParaRPr lang="zh-CN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E7F0763F-491E-4B35-BAB6-DE850DFDE92E}"/>
                </a:ext>
              </a:extLst>
            </p:cNvPr>
            <p:cNvSpPr txBox="1"/>
            <p:nvPr/>
          </p:nvSpPr>
          <p:spPr>
            <a:xfrm>
              <a:off x="1554054" y="6071093"/>
              <a:ext cx="3129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  <a:endParaRPr lang="zh-CN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830009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4A69FFD-90D6-4E49-B8AF-BA1F7022D4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3.3</a:t>
            </a:r>
            <a:r>
              <a:rPr lang="zh-CN" altLang="en-US" dirty="0"/>
              <a:t>　有穷自动机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5839440-8AA2-443C-94A4-1FA42BC859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1938" y="942764"/>
            <a:ext cx="11408286" cy="5637024"/>
          </a:xfrm>
        </p:spPr>
        <p:txBody>
          <a:bodyPr/>
          <a:lstStyle/>
          <a:p>
            <a:r>
              <a:rPr lang="zh-CN" altLang="en-US" dirty="0"/>
              <a:t>不确定的有穷自动机</a:t>
            </a:r>
            <a:r>
              <a:rPr lang="en-US" altLang="zh-CN" dirty="0"/>
              <a:t>NFA-1976</a:t>
            </a:r>
            <a:r>
              <a:rPr lang="zh-CN" altLang="en-US" dirty="0"/>
              <a:t>年图灵奖</a:t>
            </a:r>
          </a:p>
          <a:p>
            <a:pPr marL="685800" marR="0" lvl="1" indent="-228600" algn="just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C00000"/>
              </a:buClr>
              <a:buSzPct val="120000"/>
              <a:buFont typeface="Wingdings" pitchFamily="2" charset="2"/>
              <a:buChar char="§"/>
              <a:tabLst/>
              <a:defRPr/>
            </a:pPr>
            <a:r>
              <a:rPr kumimoji="0" lang="en-GB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For their joint paper "</a:t>
            </a:r>
            <a:r>
              <a:rPr kumimoji="0" lang="en-GB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Finite Automata and Their Decision Problem</a:t>
            </a:r>
            <a:r>
              <a:rPr kumimoji="0" lang="en-GB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," which introduced the idea of nondeterministic machines, which has proved to be an enormously valuable concept. Their (Scott &amp; Rabin) classic paper has been a continuous source of inspiration for subsequent work in this field. 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5000"/>
                  </a:srgbClr>
                </a:outerShdw>
              </a:effectLst>
              <a:uLnTx/>
              <a:uFillTx/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320245D-F17F-489E-BF2A-AA2BFA37FD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3A857A3-1012-4184-86F6-41658C62E65F}" type="slidenum">
              <a:rPr lang="en-US" smtClean="0"/>
              <a:pPr/>
              <a:t>32</a:t>
            </a:fld>
            <a:endParaRPr lang="en-US" dirty="0"/>
          </a:p>
        </p:txBody>
      </p:sp>
      <p:grpSp>
        <p:nvGrpSpPr>
          <p:cNvPr id="5" name="Group 12">
            <a:extLst>
              <a:ext uri="{FF2B5EF4-FFF2-40B4-BE49-F238E27FC236}">
                <a16:creationId xmlns:a16="http://schemas.microsoft.com/office/drawing/2014/main" id="{C8181155-92B1-43C0-8BE5-7EDEA4CF3E66}"/>
              </a:ext>
            </a:extLst>
          </p:cNvPr>
          <p:cNvGrpSpPr>
            <a:grpSpLocks/>
          </p:cNvGrpSpPr>
          <p:nvPr/>
        </p:nvGrpSpPr>
        <p:grpSpPr bwMode="auto">
          <a:xfrm>
            <a:off x="509600" y="3386248"/>
            <a:ext cx="2943541" cy="3007714"/>
            <a:chOff x="1665" y="2704"/>
            <a:chExt cx="1185" cy="1291"/>
          </a:xfrm>
        </p:grpSpPr>
        <p:pic>
          <p:nvPicPr>
            <p:cNvPr id="6" name="Picture 5" descr="9681074">
              <a:extLst>
                <a:ext uri="{FF2B5EF4-FFF2-40B4-BE49-F238E27FC236}">
                  <a16:creationId xmlns:a16="http://schemas.microsoft.com/office/drawing/2014/main" id="{32CF5A97-78D3-4F60-965C-47FC5D9C11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41" y="2704"/>
              <a:ext cx="1048" cy="10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Text Box 6">
              <a:extLst>
                <a:ext uri="{FF2B5EF4-FFF2-40B4-BE49-F238E27FC236}">
                  <a16:creationId xmlns:a16="http://schemas.microsoft.com/office/drawing/2014/main" id="{6977653F-3194-4AF5-A78A-3648B54A638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65" y="3784"/>
              <a:ext cx="1185" cy="2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GB" altLang="zh-CN" sz="1600" b="1" dirty="0">
                  <a:solidFill>
                    <a:srgbClr val="3217BB"/>
                  </a:solidFill>
                </a:rPr>
                <a:t>Michael O. Rabin </a:t>
              </a:r>
            </a:p>
          </p:txBody>
        </p:sp>
      </p:grpSp>
      <p:grpSp>
        <p:nvGrpSpPr>
          <p:cNvPr id="8" name="Group 13">
            <a:extLst>
              <a:ext uri="{FF2B5EF4-FFF2-40B4-BE49-F238E27FC236}">
                <a16:creationId xmlns:a16="http://schemas.microsoft.com/office/drawing/2014/main" id="{62C98942-F0FE-4A43-B309-7B10A5C09960}"/>
              </a:ext>
            </a:extLst>
          </p:cNvPr>
          <p:cNvGrpSpPr>
            <a:grpSpLocks/>
          </p:cNvGrpSpPr>
          <p:nvPr/>
        </p:nvGrpSpPr>
        <p:grpSpPr bwMode="auto">
          <a:xfrm>
            <a:off x="3840543" y="3386247"/>
            <a:ext cx="2397011" cy="2788717"/>
            <a:chOff x="2789" y="2704"/>
            <a:chExt cx="1047" cy="1197"/>
          </a:xfrm>
        </p:grpSpPr>
        <p:pic>
          <p:nvPicPr>
            <p:cNvPr id="9" name="Picture 9" descr="3562254">
              <a:extLst>
                <a:ext uri="{FF2B5EF4-FFF2-40B4-BE49-F238E27FC236}">
                  <a16:creationId xmlns:a16="http://schemas.microsoft.com/office/drawing/2014/main" id="{63400967-0EFD-4804-9A25-6C7F82630A18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89" y="2704"/>
              <a:ext cx="1047" cy="10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Text Box 10">
              <a:extLst>
                <a:ext uri="{FF2B5EF4-FFF2-40B4-BE49-F238E27FC236}">
                  <a16:creationId xmlns:a16="http://schemas.microsoft.com/office/drawing/2014/main" id="{CCC1B914-F4C7-43BE-9D01-3E6117758D4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82" y="3756"/>
              <a:ext cx="684" cy="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GB" altLang="zh-CN" sz="1600" b="1" dirty="0">
                  <a:solidFill>
                    <a:srgbClr val="3217BB"/>
                  </a:solidFill>
                </a:rPr>
                <a:t>Dana S. Scott</a:t>
              </a:r>
              <a:r>
                <a:rPr lang="en-GB" altLang="zh-CN" sz="1600" dirty="0"/>
                <a:t> </a:t>
              </a: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720F8795-ADC2-4F83-A0FF-E1CDD3E278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0594" y="3158987"/>
            <a:ext cx="4701074" cy="3128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315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E27E6B-7223-4A1D-84E5-5CA2954CF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3.3</a:t>
            </a:r>
            <a:r>
              <a:rPr lang="zh-CN" altLang="en-US" dirty="0"/>
              <a:t>　有穷自动机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9F5AB64-81C6-4F30-A0FE-F15A4E8070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2" y="942764"/>
            <a:ext cx="11073914" cy="5637024"/>
          </a:xfrm>
        </p:spPr>
        <p:txBody>
          <a:bodyPr>
            <a:normAutofit/>
          </a:bodyPr>
          <a:lstStyle/>
          <a:p>
            <a:r>
              <a:rPr lang="en-US" altLang="zh-CN" sz="3200" dirty="0"/>
              <a:t>NFA</a:t>
            </a:r>
            <a:r>
              <a:rPr lang="zh-CN" altLang="en-US" sz="3200" dirty="0"/>
              <a:t>的形式化定义</a:t>
            </a:r>
            <a:endParaRPr lang="en-US" altLang="zh-CN" sz="3200" dirty="0"/>
          </a:p>
          <a:p>
            <a:pPr algn="just"/>
            <a:r>
              <a:rPr lang="zh-CN" altLang="en-US" dirty="0">
                <a:latin typeface="微软雅黑" panose="020B0503020204020204" pitchFamily="34" charset="-122"/>
              </a:rPr>
              <a:t>一个</a:t>
            </a:r>
            <a:r>
              <a:rPr lang="zh-CN" altLang="en-US" dirty="0">
                <a:solidFill>
                  <a:srgbClr val="CC0000"/>
                </a:solidFill>
                <a:latin typeface="微软雅黑" panose="020B0503020204020204" pitchFamily="34" charset="-122"/>
              </a:rPr>
              <a:t>非确定有限自动机</a:t>
            </a:r>
            <a:r>
              <a:rPr lang="en-US" altLang="zh-CN" dirty="0">
                <a:solidFill>
                  <a:srgbClr val="CC0000"/>
                </a:solidFill>
                <a:latin typeface="微软雅黑" panose="020B0503020204020204" pitchFamily="34" charset="-122"/>
              </a:rPr>
              <a:t>(NFA) M</a:t>
            </a:r>
            <a:r>
              <a:rPr lang="zh-CN" altLang="en-US" dirty="0">
                <a:latin typeface="微软雅黑" panose="020B0503020204020204" pitchFamily="34" charset="-122"/>
              </a:rPr>
              <a:t>是一个五元式</a:t>
            </a:r>
            <a:r>
              <a:rPr lang="en-US" altLang="zh-CN" dirty="0">
                <a:solidFill>
                  <a:srgbClr val="CC0000"/>
                </a:solidFill>
                <a:latin typeface="微软雅黑" panose="020B0503020204020204" pitchFamily="34" charset="-122"/>
              </a:rPr>
              <a:t>M</a:t>
            </a:r>
            <a:r>
              <a:rPr lang="en-US" altLang="zh-CN" dirty="0">
                <a:latin typeface="微软雅黑" panose="020B0503020204020204" pitchFamily="34" charset="-122"/>
              </a:rPr>
              <a:t>=(K, </a:t>
            </a:r>
            <a:r>
              <a:rPr lang="en-US" altLang="zh-CN" dirty="0">
                <a:latin typeface="微软雅黑" panose="020B0503020204020204" pitchFamily="34" charset="-122"/>
                <a:sym typeface="Symbol" pitchFamily="2" charset="2"/>
              </a:rPr>
              <a:t></a:t>
            </a:r>
            <a:r>
              <a:rPr lang="en-US" altLang="zh-CN" dirty="0">
                <a:latin typeface="微软雅黑" panose="020B0503020204020204" pitchFamily="34" charset="-122"/>
              </a:rPr>
              <a:t>, </a:t>
            </a:r>
            <a:r>
              <a:rPr lang="en-US" altLang="zh-CN" dirty="0">
                <a:latin typeface="微软雅黑" panose="020B0503020204020204" pitchFamily="34" charset="-122"/>
                <a:sym typeface="Symbol" pitchFamily="2" charset="2"/>
              </a:rPr>
              <a:t>f</a:t>
            </a:r>
            <a:r>
              <a:rPr lang="en-US" altLang="zh-CN" dirty="0">
                <a:latin typeface="微软雅黑" panose="020B0503020204020204" pitchFamily="34" charset="-122"/>
              </a:rPr>
              <a:t>, S, Z)</a:t>
            </a:r>
            <a:r>
              <a:rPr lang="zh-CN" altLang="en-US" dirty="0">
                <a:latin typeface="微软雅黑" panose="020B0503020204020204" pitchFamily="34" charset="-122"/>
              </a:rPr>
              <a:t>，其中：</a:t>
            </a:r>
            <a:endParaRPr lang="en-US" altLang="zh-CN" dirty="0">
              <a:latin typeface="微软雅黑" panose="020B0503020204020204" pitchFamily="34" charset="-122"/>
            </a:endParaRPr>
          </a:p>
          <a:p>
            <a:pPr lvl="1" algn="just"/>
            <a:r>
              <a:rPr lang="en-US" altLang="zh-CN" sz="2600" dirty="0">
                <a:solidFill>
                  <a:schemeClr val="tx1"/>
                </a:solidFill>
                <a:latin typeface="微软雅黑" panose="020B0503020204020204" pitchFamily="34" charset="-122"/>
              </a:rPr>
              <a:t>K: </a:t>
            </a:r>
            <a:r>
              <a:rPr lang="zh-CN" altLang="en-US" sz="2600" dirty="0">
                <a:solidFill>
                  <a:schemeClr val="tx1"/>
                </a:solidFill>
                <a:latin typeface="微软雅黑" panose="020B0503020204020204" pitchFamily="34" charset="-122"/>
              </a:rPr>
              <a:t>有穷</a:t>
            </a:r>
            <a:r>
              <a:rPr lang="zh-CN" altLang="en-US" sz="2600" dirty="0">
                <a:latin typeface="微软雅黑" panose="020B0503020204020204" pitchFamily="34" charset="-122"/>
              </a:rPr>
              <a:t>状态集</a:t>
            </a:r>
            <a:endParaRPr lang="en-US" altLang="zh-CN" sz="2600" dirty="0">
              <a:latin typeface="微软雅黑" panose="020B0503020204020204" pitchFamily="34" charset="-122"/>
            </a:endParaRPr>
          </a:p>
          <a:p>
            <a:pPr lvl="1" algn="just"/>
            <a:r>
              <a:rPr lang="en-US" altLang="zh-CN" sz="2600" dirty="0">
                <a:solidFill>
                  <a:schemeClr val="tx1"/>
                </a:solidFill>
                <a:latin typeface="微软雅黑" panose="020B0503020204020204" pitchFamily="34" charset="-122"/>
                <a:sym typeface="Symbol" pitchFamily="2" charset="2"/>
              </a:rPr>
              <a:t>: </a:t>
            </a:r>
            <a:r>
              <a:rPr lang="zh-CN" altLang="en-US" sz="2600" dirty="0">
                <a:solidFill>
                  <a:schemeClr val="tx1"/>
                </a:solidFill>
                <a:latin typeface="微软雅黑" panose="020B0503020204020204" pitchFamily="34" charset="-122"/>
              </a:rPr>
              <a:t>输入</a:t>
            </a:r>
            <a:r>
              <a:rPr lang="zh-CN" altLang="en-US" sz="2600" dirty="0">
                <a:latin typeface="微软雅黑" panose="020B0503020204020204" pitchFamily="34" charset="-122"/>
              </a:rPr>
              <a:t>字母表</a:t>
            </a:r>
            <a:r>
              <a:rPr lang="en-US" altLang="zh-CN" sz="2600" dirty="0">
                <a:solidFill>
                  <a:schemeClr val="tx1"/>
                </a:solidFill>
                <a:latin typeface="微软雅黑" panose="020B0503020204020204" pitchFamily="34" charset="-122"/>
              </a:rPr>
              <a:t>(</a:t>
            </a:r>
            <a:r>
              <a:rPr lang="zh-CN" altLang="en-US" sz="2600" dirty="0">
                <a:solidFill>
                  <a:schemeClr val="tx1"/>
                </a:solidFill>
                <a:latin typeface="微软雅黑" panose="020B0503020204020204" pitchFamily="34" charset="-122"/>
              </a:rPr>
              <a:t>有穷</a:t>
            </a:r>
            <a:r>
              <a:rPr lang="en-US" altLang="zh-CN" sz="2600" dirty="0">
                <a:solidFill>
                  <a:schemeClr val="tx1"/>
                </a:solidFill>
                <a:latin typeface="微软雅黑" panose="020B0503020204020204" pitchFamily="34" charset="-122"/>
              </a:rPr>
              <a:t>)</a:t>
            </a:r>
          </a:p>
          <a:p>
            <a:pPr lvl="1" algn="just"/>
            <a:r>
              <a:rPr lang="en-US" altLang="zh-CN" sz="2600" dirty="0">
                <a:solidFill>
                  <a:schemeClr val="tx1"/>
                </a:solidFill>
                <a:latin typeface="微软雅黑" panose="020B0503020204020204" pitchFamily="34" charset="-122"/>
              </a:rPr>
              <a:t>f: </a:t>
            </a:r>
            <a:r>
              <a:rPr lang="zh-CN" altLang="en-US" sz="2600" dirty="0">
                <a:latin typeface="微软雅黑" panose="020B0503020204020204" pitchFamily="34" charset="-122"/>
              </a:rPr>
              <a:t>状态转换函数</a:t>
            </a:r>
            <a:r>
              <a:rPr lang="en-US" altLang="zh-CN" sz="2600" dirty="0">
                <a:latin typeface="微软雅黑" panose="020B0503020204020204" pitchFamily="34" charset="-122"/>
              </a:rPr>
              <a:t>,</a:t>
            </a:r>
            <a:r>
              <a:rPr lang="zh-CN" altLang="en-US" sz="2600" dirty="0">
                <a:solidFill>
                  <a:schemeClr val="tx1"/>
                </a:solidFill>
                <a:latin typeface="微软雅黑" panose="020B0503020204020204" pitchFamily="34" charset="-122"/>
              </a:rPr>
              <a:t>为</a:t>
            </a:r>
            <a:r>
              <a:rPr lang="en-US" altLang="zh-CN" sz="2600" dirty="0">
                <a:solidFill>
                  <a:schemeClr val="tx1"/>
                </a:solidFill>
                <a:latin typeface="微软雅黑" panose="020B0503020204020204" pitchFamily="34" charset="-122"/>
              </a:rPr>
              <a:t>K</a:t>
            </a:r>
            <a:r>
              <a:rPr lang="en-US" altLang="zh-CN" sz="2600" dirty="0">
                <a:solidFill>
                  <a:schemeClr val="tx1"/>
                </a:solidFill>
                <a:latin typeface="微软雅黑" panose="020B0503020204020204" pitchFamily="34" charset="-122"/>
                <a:sym typeface="Symbol" pitchFamily="2" charset="2"/>
              </a:rPr>
              <a:t></a:t>
            </a:r>
            <a:r>
              <a:rPr lang="en-US" altLang="zh-CN" sz="2600" dirty="0">
                <a:solidFill>
                  <a:srgbClr val="0000FF"/>
                </a:solidFill>
                <a:latin typeface="微软雅黑" panose="020B0503020204020204" pitchFamily="34" charset="-122"/>
                <a:sym typeface="Symbol" pitchFamily="2" charset="2"/>
              </a:rPr>
              <a:t>(</a:t>
            </a:r>
            <a:r>
              <a:rPr lang="en-US" altLang="zh-CN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</a:t>
            </a:r>
            <a:r>
              <a:rPr lang="en-US" altLang="zh-CN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∪{ε})</a:t>
            </a:r>
            <a:r>
              <a:rPr lang="en-US" altLang="zh-CN" sz="2600" baseline="30000" dirty="0">
                <a:solidFill>
                  <a:schemeClr val="tx1"/>
                </a:solidFill>
                <a:latin typeface="微软雅黑" panose="020B0503020204020204" pitchFamily="34" charset="-122"/>
                <a:sym typeface="Symbol" pitchFamily="2" charset="2"/>
              </a:rPr>
              <a:t></a:t>
            </a:r>
            <a:r>
              <a:rPr lang="en-US" altLang="zh-CN" sz="2600" dirty="0">
                <a:solidFill>
                  <a:srgbClr val="0000FF"/>
                </a:solidFill>
                <a:latin typeface="微软雅黑" panose="020B0503020204020204" pitchFamily="34" charset="-122"/>
                <a:sym typeface="Symbol" pitchFamily="2" charset="2"/>
              </a:rPr>
              <a:t>P</a:t>
            </a:r>
            <a:r>
              <a:rPr lang="el-GR" altLang="zh-CN" sz="2600" dirty="0">
                <a:solidFill>
                  <a:srgbClr val="0000FF"/>
                </a:solidFill>
                <a:latin typeface="微软雅黑" panose="020B0503020204020204" pitchFamily="34" charset="-122"/>
                <a:sym typeface="Symbol" pitchFamily="2" charset="2"/>
              </a:rPr>
              <a:t>(</a:t>
            </a:r>
            <a:r>
              <a:rPr lang="en-US" altLang="zh-CN" sz="2600" dirty="0">
                <a:solidFill>
                  <a:srgbClr val="0000FF"/>
                </a:solidFill>
                <a:latin typeface="微软雅黑" panose="020B0503020204020204" pitchFamily="34" charset="-122"/>
                <a:sym typeface="Symbol" pitchFamily="2" charset="2"/>
              </a:rPr>
              <a:t>K)</a:t>
            </a:r>
            <a:r>
              <a:rPr lang="zh-CN" altLang="en-US" sz="2600" dirty="0">
                <a:solidFill>
                  <a:schemeClr val="tx1"/>
                </a:solidFill>
                <a:latin typeface="微软雅黑" panose="020B0503020204020204" pitchFamily="34" charset="-122"/>
              </a:rPr>
              <a:t>的部分映射，</a:t>
            </a:r>
            <a:r>
              <a:rPr lang="en-US" altLang="zh-CN" sz="2600" dirty="0">
                <a:solidFill>
                  <a:schemeClr val="tx1"/>
                </a:solidFill>
                <a:latin typeface="微软雅黑" panose="020B0503020204020204" pitchFamily="34" charset="-122"/>
                <a:sym typeface="Symbol" pitchFamily="2" charset="2"/>
              </a:rPr>
              <a:t>P</a:t>
            </a:r>
            <a:r>
              <a:rPr lang="el-GR" altLang="zh-CN" sz="2600" dirty="0">
                <a:solidFill>
                  <a:schemeClr val="tx1"/>
                </a:solidFill>
                <a:latin typeface="微软雅黑" panose="020B0503020204020204" pitchFamily="34" charset="-122"/>
                <a:sym typeface="Symbol" pitchFamily="2" charset="2"/>
              </a:rPr>
              <a:t>(</a:t>
            </a:r>
            <a:r>
              <a:rPr lang="en-US" altLang="zh-CN" sz="2600" dirty="0">
                <a:solidFill>
                  <a:schemeClr val="tx1"/>
                </a:solidFill>
                <a:latin typeface="微软雅黑" panose="020B0503020204020204" pitchFamily="34" charset="-122"/>
                <a:sym typeface="Symbol" pitchFamily="2" charset="2"/>
              </a:rPr>
              <a:t>K)</a:t>
            </a:r>
            <a:r>
              <a:rPr lang="zh-CN" altLang="en-US" sz="2600" dirty="0">
                <a:solidFill>
                  <a:schemeClr val="tx1"/>
                </a:solidFill>
                <a:latin typeface="微软雅黑" panose="020B0503020204020204" pitchFamily="34" charset="-122"/>
                <a:sym typeface="Symbol" pitchFamily="2" charset="2"/>
              </a:rPr>
              <a:t>表示</a:t>
            </a:r>
            <a:r>
              <a:rPr lang="en-US" altLang="zh-CN" sz="2600" dirty="0">
                <a:solidFill>
                  <a:schemeClr val="tx1"/>
                </a:solidFill>
                <a:latin typeface="微软雅黑" panose="020B0503020204020204" pitchFamily="34" charset="-122"/>
                <a:sym typeface="Symbol" pitchFamily="2" charset="2"/>
              </a:rPr>
              <a:t>K</a:t>
            </a:r>
            <a:r>
              <a:rPr lang="zh-CN" altLang="en-US" sz="2600" dirty="0">
                <a:solidFill>
                  <a:schemeClr val="tx1"/>
                </a:solidFill>
                <a:latin typeface="微软雅黑" panose="020B0503020204020204" pitchFamily="34" charset="-122"/>
                <a:sym typeface="Symbol" pitchFamily="2" charset="2"/>
              </a:rPr>
              <a:t>的幂集</a:t>
            </a:r>
            <a:endParaRPr lang="en-US" altLang="zh-CN" sz="2600" dirty="0">
              <a:solidFill>
                <a:schemeClr val="tx1"/>
              </a:solidFill>
              <a:latin typeface="微软雅黑" panose="020B0503020204020204" pitchFamily="34" charset="-122"/>
            </a:endParaRPr>
          </a:p>
          <a:p>
            <a:pPr lvl="1" algn="just"/>
            <a:r>
              <a:rPr lang="en-US" altLang="zh-CN" sz="2600" dirty="0">
                <a:solidFill>
                  <a:srgbClr val="0000FF"/>
                </a:solidFill>
                <a:latin typeface="微软雅黑" panose="020B0503020204020204" pitchFamily="34" charset="-122"/>
              </a:rPr>
              <a:t>S</a:t>
            </a:r>
            <a:r>
              <a:rPr lang="en-US" altLang="zh-CN" sz="2800" dirty="0">
                <a:solidFill>
                  <a:srgbClr val="0000FF"/>
                </a:solidFill>
                <a:latin typeface="微软雅黑" panose="020B0503020204020204" pitchFamily="34" charset="-122"/>
                <a:sym typeface="Symbol" pitchFamily="2" charset="2"/>
              </a:rPr>
              <a:t></a:t>
            </a:r>
            <a:r>
              <a:rPr lang="en-US" altLang="zh-CN" sz="2600" dirty="0">
                <a:solidFill>
                  <a:srgbClr val="0000FF"/>
                </a:solidFill>
                <a:latin typeface="微软雅黑" panose="020B0503020204020204" pitchFamily="34" charset="-122"/>
                <a:sym typeface="Symbol" pitchFamily="2" charset="2"/>
              </a:rPr>
              <a:t>K</a:t>
            </a:r>
            <a:r>
              <a:rPr lang="zh-CN" altLang="en-US" sz="2600" dirty="0">
                <a:solidFill>
                  <a:schemeClr val="tx1"/>
                </a:solidFill>
                <a:latin typeface="微软雅黑" panose="020B0503020204020204" pitchFamily="34" charset="-122"/>
              </a:rPr>
              <a:t>是</a:t>
            </a:r>
            <a:r>
              <a:rPr lang="zh-CN" altLang="en-US" sz="2600" dirty="0">
                <a:latin typeface="微软雅黑" panose="020B0503020204020204" pitchFamily="34" charset="-122"/>
              </a:rPr>
              <a:t>初态状态</a:t>
            </a:r>
            <a:endParaRPr lang="en-US" altLang="zh-CN" sz="2600" dirty="0">
              <a:latin typeface="微软雅黑" panose="020B0503020204020204" pitchFamily="34" charset="-122"/>
            </a:endParaRPr>
          </a:p>
          <a:p>
            <a:pPr lvl="1" algn="just"/>
            <a:r>
              <a:rPr lang="en-US" altLang="zh-CN" sz="2600" dirty="0">
                <a:solidFill>
                  <a:schemeClr val="tx1"/>
                </a:solidFill>
                <a:latin typeface="微软雅黑" panose="020B0503020204020204" pitchFamily="34" charset="-122"/>
              </a:rPr>
              <a:t>Z</a:t>
            </a:r>
            <a:r>
              <a:rPr lang="en-US" altLang="zh-CN" sz="2600" dirty="0">
                <a:solidFill>
                  <a:schemeClr val="tx1"/>
                </a:solidFill>
                <a:latin typeface="微软雅黑" panose="020B0503020204020204" pitchFamily="34" charset="-122"/>
                <a:sym typeface="Symbol" pitchFamily="2" charset="2"/>
              </a:rPr>
              <a:t>K: </a:t>
            </a:r>
            <a:r>
              <a:rPr lang="zh-CN" altLang="en-US" sz="2600" dirty="0">
                <a:latin typeface="微软雅黑" panose="020B0503020204020204" pitchFamily="34" charset="-122"/>
              </a:rPr>
              <a:t>终态集</a:t>
            </a:r>
            <a:endParaRPr lang="zh-CN" altLang="en-US" sz="32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CF6E967-627A-4549-A1F4-7050F7AD9C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3A857A3-1012-4184-86F6-41658C62E65F}" type="slidenum">
              <a:rPr lang="en-US" smtClean="0"/>
              <a:pPr/>
              <a:t>33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AFCA5B3E-904A-4986-A04E-3D6D73A302C5}"/>
                  </a:ext>
                </a:extLst>
              </p:cNvPr>
              <p:cNvSpPr txBox="1"/>
              <p:nvPr/>
            </p:nvSpPr>
            <p:spPr>
              <a:xfrm>
                <a:off x="7725141" y="2851220"/>
                <a:ext cx="3519969" cy="461665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US" altLang="zh-CN" sz="240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宋体" pitchFamily="2" charset="-122"/>
                    <a:cs typeface="Times New Roman" panose="02020603050405020304" pitchFamily="18" charset="0"/>
                    <a:sym typeface="Symbol" pitchFamily="18" charset="2"/>
                  </a:rPr>
                  <a:t>I</a:t>
                </a:r>
                <a:r>
                  <a:rPr lang="en-US" altLang="zh-CN" sz="240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宋体" pitchFamily="2" charset="-122"/>
                    <a:cs typeface="Times New Roman" panose="02020603050405020304" pitchFamily="18" charset="0"/>
                  </a:rPr>
                  <a:t>K</a:t>
                </a:r>
                <a:r>
                  <a:rPr lang="en-US" altLang="zh-CN" sz="240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宋体" pitchFamily="2" charset="-122"/>
                    <a:cs typeface="Times New Roman" panose="02020603050405020304" pitchFamily="18" charset="0"/>
                    <a:sym typeface="Symbol" pitchFamily="18" charset="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altLang="zh-CN" sz="2400" b="1" dirty="0">
                    <a:latin typeface="宋体" pitchFamily="2" charset="-122"/>
                    <a:ea typeface="宋体" pitchFamily="2" charset="-122"/>
                    <a:sym typeface="Symbol" pitchFamily="18" charset="2"/>
                  </a:rPr>
                  <a:t>(</a:t>
                </a:r>
                <a:r>
                  <a:rPr lang="en-US" altLang="zh-CN" sz="2400" b="1" dirty="0">
                    <a:solidFill>
                      <a:srgbClr val="0000FF"/>
                    </a:solidFill>
                    <a:latin typeface="宋体" pitchFamily="2" charset="-122"/>
                    <a:ea typeface="宋体" pitchFamily="2" charset="-122"/>
                    <a:sym typeface="Symbol" pitchFamily="18" charset="2"/>
                  </a:rPr>
                  <a:t>K </a:t>
                </a:r>
                <a14:m>
                  <m:oMath xmlns:m="http://schemas.openxmlformats.org/officeDocument/2006/math">
                    <m:r>
                      <a:rPr lang="en-US" altLang="zh-CN" sz="2400" b="1" i="1" dirty="0">
                        <a:latin typeface="Cambria Math" panose="02040503050406030204" pitchFamily="18" charset="0"/>
                        <a:ea typeface="宋体" pitchFamily="2" charset="-122"/>
                        <a:sym typeface="Symbol" pitchFamily="18" charset="2"/>
                      </a:rPr>
                      <m:t>𝒌</m:t>
                    </m:r>
                  </m:oMath>
                </a14:m>
                <a:r>
                  <a:rPr lang="en-US" altLang="zh-CN" sz="2400" b="1" dirty="0">
                    <a:solidFill>
                      <a:srgbClr val="0000FF"/>
                    </a:solidFill>
                    <a:latin typeface="宋体" pitchFamily="2" charset="-122"/>
                    <a:ea typeface="宋体" pitchFamily="2" charset="-122"/>
                    <a:sym typeface="Symbol" pitchFamily="18" charset="2"/>
                  </a:rPr>
                  <a:t>,</a:t>
                </a:r>
                <a:r>
                  <a:rPr lang="zh-CN" altLang="en-US" sz="2400" b="1" dirty="0">
                    <a:solidFill>
                      <a:srgbClr val="0000FF"/>
                    </a:solidFill>
                    <a:latin typeface="宋体" pitchFamily="2" charset="-122"/>
                    <a:ea typeface="宋体" pitchFamily="2" charset="-122"/>
                    <a:sym typeface="Symbol" pitchFamily="18" charset="2"/>
                  </a:rPr>
                  <a:t> </a:t>
                </a:r>
                <a:r>
                  <a:rPr lang="en-US" altLang="zh-CN" sz="2400" b="1" dirty="0">
                    <a:solidFill>
                      <a:srgbClr val="0000FF"/>
                    </a:solidFill>
                    <a:latin typeface="宋体" pitchFamily="2" charset="-122"/>
                    <a:ea typeface="宋体" pitchFamily="2" charset="-122"/>
                  </a:rPr>
                  <a:t>∪{ε}</a:t>
                </a:r>
                <a:r>
                  <a:rPr lang="zh-CN" altLang="en-US" sz="2400" b="1" dirty="0">
                    <a:solidFill>
                      <a:srgbClr val="0000FF"/>
                    </a:solidFill>
                    <a:latin typeface="宋体" pitchFamily="2" charset="-122"/>
                    <a:ea typeface="宋体" pitchFamily="2" charset="-122"/>
                    <a:sym typeface="Symbol" pitchFamily="18" charset="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latin typeface="Cambria Math" panose="02040503050406030204" pitchFamily="18" charset="0"/>
                        <a:ea typeface="宋体" pitchFamily="2" charset="-122"/>
                        <a:sym typeface="Symbol" pitchFamily="18" charset="2"/>
                      </a:rPr>
                      <m:t>𝒂</m:t>
                    </m:r>
                  </m:oMath>
                </a14:m>
                <a:r>
                  <a:rPr lang="en-US" altLang="zh-CN" sz="2400" b="1" dirty="0">
                    <a:latin typeface="宋体" pitchFamily="2" charset="-122"/>
                    <a:ea typeface="宋体" pitchFamily="2" charset="-122"/>
                    <a:sym typeface="Symbol" pitchFamily="18" charset="2"/>
                  </a:rPr>
                  <a:t>)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AFCA5B3E-904A-4986-A04E-3D6D73A302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5141" y="2851220"/>
                <a:ext cx="3519969" cy="461665"/>
              </a:xfrm>
              <a:prstGeom prst="rect">
                <a:avLst/>
              </a:prstGeom>
              <a:blipFill>
                <a:blip r:embed="rId2"/>
                <a:stretch>
                  <a:fillRect l="-2414" t="-12987" r="-6724" b="-29870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本框 7">
            <a:extLst>
              <a:ext uri="{FF2B5EF4-FFF2-40B4-BE49-F238E27FC236}">
                <a16:creationId xmlns:a16="http://schemas.microsoft.com/office/drawing/2014/main" id="{D08EA4EC-A72E-4B5B-91BE-A3D0A3FF67FD}"/>
              </a:ext>
            </a:extLst>
          </p:cNvPr>
          <p:cNvSpPr txBox="1"/>
          <p:nvPr/>
        </p:nvSpPr>
        <p:spPr>
          <a:xfrm>
            <a:off x="828299" y="5095448"/>
            <a:ext cx="290473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latin typeface="宋体" pitchFamily="2" charset="-122"/>
                <a:ea typeface="宋体" pitchFamily="2" charset="-122"/>
                <a:sym typeface="Symbol" pitchFamily="18" charset="2"/>
              </a:rPr>
              <a:t>f(B</a:t>
            </a:r>
            <a:r>
              <a:rPr lang="zh-CN" altLang="en-US" sz="2400" b="1" dirty="0">
                <a:latin typeface="宋体" pitchFamily="2" charset="-122"/>
                <a:ea typeface="宋体" pitchFamily="2" charset="-122"/>
                <a:sym typeface="Symbol" pitchFamily="18" charset="2"/>
              </a:rPr>
              <a:t>，</a:t>
            </a:r>
            <a:r>
              <a:rPr lang="en-US" altLang="zh-CN" sz="2400" b="1" dirty="0">
                <a:latin typeface="宋体" pitchFamily="2" charset="-122"/>
                <a:ea typeface="宋体" pitchFamily="2" charset="-122"/>
                <a:sym typeface="Symbol" pitchFamily="18" charset="2"/>
              </a:rPr>
              <a:t>0)</a:t>
            </a:r>
            <a:r>
              <a:rPr lang="zh-CN" altLang="en-US" sz="2400" b="1" dirty="0">
                <a:latin typeface="宋体" pitchFamily="2" charset="-122"/>
                <a:ea typeface="宋体" pitchFamily="2" charset="-122"/>
                <a:sym typeface="Symbol" pitchFamily="18" charset="2"/>
              </a:rPr>
              <a:t>＝</a:t>
            </a:r>
            <a:r>
              <a:rPr lang="en-US" altLang="zh-CN" sz="2400" b="1" dirty="0">
                <a:latin typeface="宋体" pitchFamily="2" charset="-122"/>
                <a:ea typeface="宋体" pitchFamily="2" charset="-122"/>
                <a:sym typeface="Symbol" pitchFamily="18" charset="2"/>
              </a:rPr>
              <a:t>{B</a:t>
            </a:r>
            <a:r>
              <a:rPr lang="zh-CN" altLang="en-US" sz="2400" b="1" dirty="0">
                <a:latin typeface="宋体" pitchFamily="2" charset="-122"/>
                <a:ea typeface="宋体" pitchFamily="2" charset="-122"/>
                <a:sym typeface="Symbol" pitchFamily="18" charset="2"/>
              </a:rPr>
              <a:t>，</a:t>
            </a:r>
            <a:r>
              <a:rPr lang="en-US" altLang="zh-CN" sz="2400" b="1" dirty="0">
                <a:latin typeface="宋体" pitchFamily="2" charset="-122"/>
                <a:ea typeface="宋体" pitchFamily="2" charset="-122"/>
                <a:sym typeface="Symbol" pitchFamily="18" charset="2"/>
              </a:rPr>
              <a:t>U</a:t>
            </a:r>
            <a:r>
              <a:rPr lang="zh-CN" altLang="en-US" sz="2400" b="1" dirty="0">
                <a:latin typeface="宋体" pitchFamily="2" charset="-122"/>
                <a:ea typeface="宋体" pitchFamily="2" charset="-122"/>
                <a:sym typeface="Symbol" pitchFamily="18" charset="2"/>
              </a:rPr>
              <a:t>，</a:t>
            </a:r>
            <a:r>
              <a:rPr lang="en-US" altLang="zh-CN" sz="2400" b="1" dirty="0">
                <a:latin typeface="宋体" pitchFamily="2" charset="-122"/>
                <a:ea typeface="宋体" pitchFamily="2" charset="-122"/>
                <a:sym typeface="Symbol" pitchFamily="18" charset="2"/>
              </a:rPr>
              <a:t>Q} </a:t>
            </a:r>
          </a:p>
          <a:p>
            <a:r>
              <a:rPr lang="en-US" altLang="zh-CN" sz="2400" b="1" dirty="0">
                <a:latin typeface="宋体" pitchFamily="2" charset="-122"/>
                <a:ea typeface="宋体" pitchFamily="2" charset="-122"/>
                <a:sym typeface="Symbol" pitchFamily="18" charset="2"/>
              </a:rPr>
              <a:t>f(B</a:t>
            </a:r>
            <a:r>
              <a:rPr lang="zh-CN" altLang="en-US" sz="2400" b="1" dirty="0">
                <a:latin typeface="宋体" pitchFamily="2" charset="-122"/>
                <a:ea typeface="宋体" pitchFamily="2" charset="-122"/>
                <a:sym typeface="Symbol" pitchFamily="18" charset="2"/>
              </a:rPr>
              <a:t>，</a:t>
            </a:r>
            <a:r>
              <a:rPr lang="en-US" altLang="zh-CN" sz="2400" b="1" dirty="0">
                <a:latin typeface="宋体" pitchFamily="2" charset="-122"/>
                <a:ea typeface="宋体" pitchFamily="2" charset="-122"/>
                <a:sym typeface="Symbol" pitchFamily="18" charset="2"/>
              </a:rPr>
              <a:t>1)</a:t>
            </a:r>
            <a:r>
              <a:rPr lang="zh-CN" altLang="en-US" sz="2400" b="1" dirty="0">
                <a:latin typeface="宋体" pitchFamily="2" charset="-122"/>
                <a:ea typeface="宋体" pitchFamily="2" charset="-122"/>
                <a:sym typeface="Symbol" pitchFamily="18" charset="2"/>
              </a:rPr>
              <a:t>＝</a:t>
            </a:r>
            <a:r>
              <a:rPr lang="en-US" altLang="zh-CN" sz="2400" b="1" dirty="0">
                <a:latin typeface="宋体" pitchFamily="2" charset="-122"/>
                <a:ea typeface="宋体" pitchFamily="2" charset="-122"/>
                <a:sym typeface="Symbol" pitchFamily="18" charset="2"/>
              </a:rPr>
              <a:t>{U</a:t>
            </a:r>
            <a:r>
              <a:rPr lang="zh-CN" altLang="en-US" sz="2400" b="1" dirty="0">
                <a:latin typeface="宋体" pitchFamily="2" charset="-122"/>
                <a:ea typeface="宋体" pitchFamily="2" charset="-122"/>
                <a:sym typeface="Symbol" pitchFamily="18" charset="2"/>
              </a:rPr>
              <a:t>，</a:t>
            </a:r>
            <a:r>
              <a:rPr lang="en-US" altLang="zh-CN" sz="2400" b="1" dirty="0">
                <a:latin typeface="宋体" pitchFamily="2" charset="-122"/>
                <a:ea typeface="宋体" pitchFamily="2" charset="-122"/>
                <a:sym typeface="Symbol" pitchFamily="18" charset="2"/>
              </a:rPr>
              <a:t>Q}</a:t>
            </a:r>
            <a:endParaRPr lang="zh-CN" altLang="en-US" sz="2400" dirty="0"/>
          </a:p>
        </p:txBody>
      </p:sp>
      <p:sp>
        <p:nvSpPr>
          <p:cNvPr id="9" name="Text Box 1033">
            <a:extLst>
              <a:ext uri="{FF2B5EF4-FFF2-40B4-BE49-F238E27FC236}">
                <a16:creationId xmlns:a16="http://schemas.microsoft.com/office/drawing/2014/main" id="{8249002C-7F38-4656-A24C-3F53A928C3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9407" y="6194707"/>
            <a:ext cx="3797166" cy="39687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altLang="zh-CN" sz="2000" b="1" dirty="0">
                <a:latin typeface="Times New Roman" pitchFamily="18" charset="0"/>
              </a:rPr>
              <a:t>M</a:t>
            </a:r>
            <a:r>
              <a:rPr lang="zh-CN" altLang="en-US" sz="2000" b="1" dirty="0">
                <a:latin typeface="Times New Roman" pitchFamily="18" charset="0"/>
              </a:rPr>
              <a:t>接受</a:t>
            </a:r>
            <a:r>
              <a:rPr lang="en-US" altLang="zh-CN" sz="2000" b="1" dirty="0">
                <a:latin typeface="Times New Roman" pitchFamily="18" charset="0"/>
              </a:rPr>
              <a:t>0</a:t>
            </a:r>
            <a:r>
              <a:rPr lang="zh-CN" altLang="en-US" sz="2000" b="1" dirty="0">
                <a:latin typeface="Times New Roman" pitchFamily="18" charset="0"/>
              </a:rPr>
              <a:t>、</a:t>
            </a:r>
            <a:r>
              <a:rPr lang="en-US" altLang="zh-CN" sz="2000" b="1" dirty="0">
                <a:latin typeface="Times New Roman" pitchFamily="18" charset="0"/>
              </a:rPr>
              <a:t>012</a:t>
            </a:r>
            <a:r>
              <a:rPr lang="zh-CN" altLang="en-US" sz="2000" b="1" dirty="0">
                <a:latin typeface="Times New Roman" pitchFamily="18" charset="0"/>
              </a:rPr>
              <a:t> </a:t>
            </a:r>
            <a:r>
              <a:rPr lang="en-US" altLang="zh-CN" sz="2000" b="1" dirty="0">
                <a:latin typeface="Times New Roman" pitchFamily="18" charset="0"/>
              </a:rPr>
              <a:t>,</a:t>
            </a:r>
            <a:r>
              <a:rPr lang="zh-CN" altLang="en-US" sz="2000" b="1" dirty="0">
                <a:latin typeface="Times New Roman" pitchFamily="18" charset="0"/>
              </a:rPr>
              <a:t>不接受</a:t>
            </a:r>
            <a:r>
              <a:rPr lang="en-US" altLang="zh-CN" sz="2000" b="1" dirty="0">
                <a:latin typeface="Times New Roman" pitchFamily="18" charset="0"/>
              </a:rPr>
              <a:t>11</a:t>
            </a:r>
            <a:r>
              <a:rPr lang="zh-CN" altLang="en-US" sz="2000" b="1" dirty="0">
                <a:latin typeface="Times New Roman" pitchFamily="18" charset="0"/>
              </a:rPr>
              <a:t> 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DADB6322-35DB-4592-819B-19E7238455C3}"/>
              </a:ext>
            </a:extLst>
          </p:cNvPr>
          <p:cNvGrpSpPr/>
          <p:nvPr/>
        </p:nvGrpSpPr>
        <p:grpSpPr>
          <a:xfrm>
            <a:off x="5378944" y="4415598"/>
            <a:ext cx="5624478" cy="1611486"/>
            <a:chOff x="4668087" y="2253593"/>
            <a:chExt cx="4479472" cy="1283427"/>
          </a:xfrm>
        </p:grpSpPr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F87D2776-93EF-4E12-B684-0B51A05F7BBB}"/>
                </a:ext>
              </a:extLst>
            </p:cNvPr>
            <p:cNvSpPr/>
            <p:nvPr/>
          </p:nvSpPr>
          <p:spPr bwMode="auto">
            <a:xfrm>
              <a:off x="5018017" y="2796785"/>
              <a:ext cx="445622" cy="445622"/>
            </a:xfrm>
            <a:prstGeom prst="ellips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b="1" dirty="0">
                  <a:latin typeface="Arial" charset="0"/>
                  <a:ea typeface="微软雅黑" pitchFamily="34" charset="-122"/>
                </a:rPr>
                <a:t>B</a:t>
              </a:r>
              <a:endParaRPr lang="zh-CN" altLang="en-US" b="1" dirty="0">
                <a:latin typeface="Arial" charset="0"/>
                <a:ea typeface="微软雅黑" pitchFamily="34" charset="-122"/>
              </a:endParaRP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1BDB547A-3586-4843-AA5F-752B29E7BD0C}"/>
                </a:ext>
              </a:extLst>
            </p:cNvPr>
            <p:cNvSpPr txBox="1"/>
            <p:nvPr/>
          </p:nvSpPr>
          <p:spPr>
            <a:xfrm>
              <a:off x="4668087" y="2826939"/>
              <a:ext cx="44673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eaLnBrk="1" hangingPunct="1"/>
              <a:r>
                <a:rPr lang="en-US" altLang="zh-CN" b="1" dirty="0">
                  <a:latin typeface="Times New Roman" pitchFamily="18" charset="0"/>
                  <a:sym typeface="Symbol" pitchFamily="18" charset="2"/>
                </a:rPr>
                <a:t></a:t>
              </a:r>
              <a:endParaRPr lang="en-US" altLang="zh-CN" b="1" dirty="0"/>
            </a:p>
          </p:txBody>
        </p:sp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392851F2-EBFC-4EA8-AC3A-86AEB179081C}"/>
                </a:ext>
              </a:extLst>
            </p:cNvPr>
            <p:cNvSpPr/>
            <p:nvPr/>
          </p:nvSpPr>
          <p:spPr bwMode="auto">
            <a:xfrm>
              <a:off x="6489855" y="2798098"/>
              <a:ext cx="445622" cy="445622"/>
            </a:xfrm>
            <a:prstGeom prst="ellips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b="1" dirty="0">
                  <a:latin typeface="Arial" charset="0"/>
                  <a:ea typeface="微软雅黑" pitchFamily="34" charset="-122"/>
                </a:rPr>
                <a:t>U</a:t>
              </a:r>
              <a:endParaRPr lang="zh-CN" altLang="en-US" b="1" dirty="0">
                <a:latin typeface="Arial" charset="0"/>
                <a:ea typeface="微软雅黑" pitchFamily="34" charset="-122"/>
              </a:endParaRPr>
            </a:p>
          </p:txBody>
        </p:sp>
        <p:sp>
          <p:nvSpPr>
            <p:cNvPr id="14" name="Oval 4">
              <a:extLst>
                <a:ext uri="{FF2B5EF4-FFF2-40B4-BE49-F238E27FC236}">
                  <a16:creationId xmlns:a16="http://schemas.microsoft.com/office/drawing/2014/main" id="{1D3D4331-1194-4B12-8604-FB492C283F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10315" y="2783807"/>
              <a:ext cx="445622" cy="436988"/>
            </a:xfrm>
            <a:prstGeom prst="ellipse">
              <a:avLst/>
            </a:prstGeom>
            <a:noFill/>
            <a:ln w="63500" cmpd="dbl">
              <a:solidFill>
                <a:sysClr val="windowText" lastClr="000000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Q</a:t>
              </a:r>
              <a:endParaRPr kumimoji="0" lang="en-GB" altLang="zh-CN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5" name="连接符: 曲线 14">
              <a:extLst>
                <a:ext uri="{FF2B5EF4-FFF2-40B4-BE49-F238E27FC236}">
                  <a16:creationId xmlns:a16="http://schemas.microsoft.com/office/drawing/2014/main" id="{D8BD9929-6FFF-45A7-B2F3-13B8BDC09B5B}"/>
                </a:ext>
              </a:extLst>
            </p:cNvPr>
            <p:cNvCxnSpPr>
              <a:cxnSpLocks/>
              <a:stCxn id="11" idx="6"/>
              <a:endCxn id="13" idx="2"/>
            </p:cNvCxnSpPr>
            <p:nvPr/>
          </p:nvCxnSpPr>
          <p:spPr>
            <a:xfrm>
              <a:off x="5463639" y="3019596"/>
              <a:ext cx="1026216" cy="1313"/>
            </a:xfrm>
            <a:prstGeom prst="curvedConnector3">
              <a:avLst>
                <a:gd name="adj1" fmla="val 50000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连接符: 曲线 15">
              <a:extLst>
                <a:ext uri="{FF2B5EF4-FFF2-40B4-BE49-F238E27FC236}">
                  <a16:creationId xmlns:a16="http://schemas.microsoft.com/office/drawing/2014/main" id="{059D3495-D6A2-4148-A94C-B90F7F9FBFE5}"/>
                </a:ext>
              </a:extLst>
            </p:cNvPr>
            <p:cNvCxnSpPr>
              <a:cxnSpLocks/>
              <a:stCxn id="13" idx="6"/>
              <a:endCxn id="14" idx="2"/>
            </p:cNvCxnSpPr>
            <p:nvPr/>
          </p:nvCxnSpPr>
          <p:spPr>
            <a:xfrm flipV="1">
              <a:off x="6935477" y="3002301"/>
              <a:ext cx="1374838" cy="18608"/>
            </a:xfrm>
            <a:prstGeom prst="curvedConnector3">
              <a:avLst>
                <a:gd name="adj1" fmla="val 50000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连接符: 曲线 16">
              <a:extLst>
                <a:ext uri="{FF2B5EF4-FFF2-40B4-BE49-F238E27FC236}">
                  <a16:creationId xmlns:a16="http://schemas.microsoft.com/office/drawing/2014/main" id="{1F44B298-95C2-43EE-A28D-BFBB851AF0A5}"/>
                </a:ext>
              </a:extLst>
            </p:cNvPr>
            <p:cNvCxnSpPr>
              <a:cxnSpLocks/>
              <a:stCxn id="11" idx="1"/>
              <a:endCxn id="11" idx="7"/>
            </p:cNvCxnSpPr>
            <p:nvPr/>
          </p:nvCxnSpPr>
          <p:spPr>
            <a:xfrm rot="5400000" flipH="1" flipV="1">
              <a:off x="5240828" y="2704494"/>
              <a:ext cx="12700" cy="315102"/>
            </a:xfrm>
            <a:prstGeom prst="curvedConnector3">
              <a:avLst>
                <a:gd name="adj1" fmla="val 2313858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连接符: 曲线 17">
              <a:extLst>
                <a:ext uri="{FF2B5EF4-FFF2-40B4-BE49-F238E27FC236}">
                  <a16:creationId xmlns:a16="http://schemas.microsoft.com/office/drawing/2014/main" id="{BFDFA223-54D3-487C-8CDF-2092E5E9F45E}"/>
                </a:ext>
              </a:extLst>
            </p:cNvPr>
            <p:cNvCxnSpPr>
              <a:cxnSpLocks/>
              <a:stCxn id="13" idx="1"/>
              <a:endCxn id="13" idx="7"/>
            </p:cNvCxnSpPr>
            <p:nvPr/>
          </p:nvCxnSpPr>
          <p:spPr>
            <a:xfrm rot="5400000" flipH="1" flipV="1">
              <a:off x="6712666" y="2705807"/>
              <a:ext cx="12700" cy="315102"/>
            </a:xfrm>
            <a:prstGeom prst="curvedConnector3">
              <a:avLst>
                <a:gd name="adj1" fmla="val 2313858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连接符: 曲线 18">
              <a:extLst>
                <a:ext uri="{FF2B5EF4-FFF2-40B4-BE49-F238E27FC236}">
                  <a16:creationId xmlns:a16="http://schemas.microsoft.com/office/drawing/2014/main" id="{CE052C8E-60D1-4ADC-B4F3-92E21D695DB0}"/>
                </a:ext>
              </a:extLst>
            </p:cNvPr>
            <p:cNvCxnSpPr>
              <a:cxnSpLocks/>
              <a:stCxn id="14" idx="1"/>
              <a:endCxn id="14" idx="6"/>
            </p:cNvCxnSpPr>
            <p:nvPr/>
          </p:nvCxnSpPr>
          <p:spPr>
            <a:xfrm rot="16200000" flipH="1">
              <a:off x="8488506" y="2734870"/>
              <a:ext cx="154499" cy="380362"/>
            </a:xfrm>
            <a:prstGeom prst="curvedConnector4">
              <a:avLst>
                <a:gd name="adj1" fmla="val -189383"/>
                <a:gd name="adj2" fmla="val 160101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连接符: 曲线 19">
              <a:extLst>
                <a:ext uri="{FF2B5EF4-FFF2-40B4-BE49-F238E27FC236}">
                  <a16:creationId xmlns:a16="http://schemas.microsoft.com/office/drawing/2014/main" id="{5F6F97E6-42AB-416D-AF21-FBEF614CB029}"/>
                </a:ext>
              </a:extLst>
            </p:cNvPr>
            <p:cNvCxnSpPr>
              <a:cxnSpLocks/>
              <a:stCxn id="11" idx="4"/>
              <a:endCxn id="14" idx="4"/>
            </p:cNvCxnSpPr>
            <p:nvPr/>
          </p:nvCxnSpPr>
          <p:spPr>
            <a:xfrm rot="5400000" flipH="1" flipV="1">
              <a:off x="6876171" y="1585452"/>
              <a:ext cx="21612" cy="3292298"/>
            </a:xfrm>
            <a:prstGeom prst="curvedConnector3">
              <a:avLst>
                <a:gd name="adj1" fmla="val -1057746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C9FDB9D9-B465-44A9-BB3E-3E1739D0A9F1}"/>
                </a:ext>
              </a:extLst>
            </p:cNvPr>
            <p:cNvSpPr txBox="1"/>
            <p:nvPr/>
          </p:nvSpPr>
          <p:spPr>
            <a:xfrm>
              <a:off x="5217212" y="2253593"/>
              <a:ext cx="3129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  <a:endParaRPr lang="zh-CN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AAE544FB-E892-4BA4-A550-AA76B4D48CC1}"/>
                </a:ext>
              </a:extLst>
            </p:cNvPr>
            <p:cNvSpPr txBox="1"/>
            <p:nvPr/>
          </p:nvSpPr>
          <p:spPr>
            <a:xfrm>
              <a:off x="6720113" y="2281987"/>
              <a:ext cx="3129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endParaRPr lang="zh-CN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9D149A6C-EF1A-4A4B-A99D-B7FE17221E90}"/>
                </a:ext>
              </a:extLst>
            </p:cNvPr>
            <p:cNvSpPr txBox="1"/>
            <p:nvPr/>
          </p:nvSpPr>
          <p:spPr>
            <a:xfrm>
              <a:off x="8834652" y="2316473"/>
              <a:ext cx="3129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endParaRPr lang="zh-CN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A68B55BC-92BA-41DD-A0D0-87634407BF13}"/>
                </a:ext>
              </a:extLst>
            </p:cNvPr>
            <p:cNvSpPr txBox="1"/>
            <p:nvPr/>
          </p:nvSpPr>
          <p:spPr>
            <a:xfrm>
              <a:off x="5708888" y="2592465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latin typeface="Arial" panose="020B0604020202020204" pitchFamily="34" charset="0"/>
                  <a:cs typeface="Arial" panose="020B0604020202020204" pitchFamily="34" charset="0"/>
                </a:rPr>
                <a:t>0,1</a:t>
              </a:r>
              <a:endParaRPr lang="zh-CN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BCA3311A-4925-4FC0-87AA-F78DF522CA4D}"/>
                </a:ext>
              </a:extLst>
            </p:cNvPr>
            <p:cNvSpPr txBox="1"/>
            <p:nvPr/>
          </p:nvSpPr>
          <p:spPr>
            <a:xfrm>
              <a:off x="7403345" y="2624170"/>
              <a:ext cx="3129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endParaRPr lang="zh-CN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5AB15FC3-DCED-4EFC-B751-525578DEF1C8}"/>
                </a:ext>
              </a:extLst>
            </p:cNvPr>
            <p:cNvSpPr txBox="1"/>
            <p:nvPr/>
          </p:nvSpPr>
          <p:spPr>
            <a:xfrm>
              <a:off x="6826397" y="3167688"/>
              <a:ext cx="6976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latin typeface="Arial" panose="020B0604020202020204" pitchFamily="34" charset="0"/>
                  <a:cs typeface="Arial" panose="020B0604020202020204" pitchFamily="34" charset="0"/>
                </a:rPr>
                <a:t>0,1,2</a:t>
              </a:r>
              <a:endParaRPr lang="zh-CN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56DF5D82-CA9B-44F0-9521-49EEEAF61CBF}"/>
              </a:ext>
            </a:extLst>
          </p:cNvPr>
          <p:cNvCxnSpPr/>
          <p:nvPr/>
        </p:nvCxnSpPr>
        <p:spPr>
          <a:xfrm flipH="1">
            <a:off x="10383864" y="2371241"/>
            <a:ext cx="226668" cy="479979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E5D007A0-3236-4138-AC24-14975C964EBE}"/>
              </a:ext>
            </a:extLst>
          </p:cNvPr>
          <p:cNvCxnSpPr/>
          <p:nvPr/>
        </p:nvCxnSpPr>
        <p:spPr>
          <a:xfrm flipH="1">
            <a:off x="8145257" y="2380513"/>
            <a:ext cx="226668" cy="479979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4325F9B8-DE84-4013-A8E7-4F6F157862B4}"/>
              </a:ext>
            </a:extLst>
          </p:cNvPr>
          <p:cNvCxnSpPr>
            <a:cxnSpLocks/>
          </p:cNvCxnSpPr>
          <p:nvPr/>
        </p:nvCxnSpPr>
        <p:spPr>
          <a:xfrm>
            <a:off x="487822" y="4138047"/>
            <a:ext cx="504070" cy="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5D3B9D26-6DCE-4EF3-9947-6848997E9753}"/>
              </a:ext>
            </a:extLst>
          </p:cNvPr>
          <p:cNvCxnSpPr>
            <a:cxnSpLocks/>
          </p:cNvCxnSpPr>
          <p:nvPr/>
        </p:nvCxnSpPr>
        <p:spPr>
          <a:xfrm>
            <a:off x="5126909" y="2867845"/>
            <a:ext cx="0" cy="461665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D272A260-8894-4E89-9989-ED43B3860324}"/>
              </a:ext>
            </a:extLst>
          </p:cNvPr>
          <p:cNvCxnSpPr>
            <a:cxnSpLocks/>
          </p:cNvCxnSpPr>
          <p:nvPr/>
        </p:nvCxnSpPr>
        <p:spPr>
          <a:xfrm>
            <a:off x="6461322" y="2860492"/>
            <a:ext cx="0" cy="461665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>
            <a:extLst>
              <a:ext uri="{FF2B5EF4-FFF2-40B4-BE49-F238E27FC236}">
                <a16:creationId xmlns:a16="http://schemas.microsoft.com/office/drawing/2014/main" id="{E0412F22-88A6-4F60-BE0B-D81F24CE8403}"/>
              </a:ext>
            </a:extLst>
          </p:cNvPr>
          <p:cNvSpPr txBox="1"/>
          <p:nvPr/>
        </p:nvSpPr>
        <p:spPr>
          <a:xfrm>
            <a:off x="4908191" y="3876437"/>
            <a:ext cx="7232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rgbClr val="C0000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</a:t>
            </a:r>
            <a:r>
              <a:rPr lang="en-US" altLang="zh-CN" sz="2800" baseline="30000" dirty="0">
                <a:solidFill>
                  <a:srgbClr val="C00000"/>
                </a:solidFill>
              </a:rPr>
              <a:t>* </a:t>
            </a:r>
            <a:r>
              <a:rPr lang="en-US" altLang="zh-CN" sz="2800" dirty="0">
                <a:solidFill>
                  <a:srgbClr val="C00000"/>
                </a:solidFill>
              </a:rPr>
              <a:t>?</a:t>
            </a:r>
            <a:endParaRPr lang="zh-CN" altLang="en-US" sz="2800" dirty="0">
              <a:solidFill>
                <a:srgbClr val="C00000"/>
              </a:solidFill>
            </a:endParaRPr>
          </a:p>
        </p:txBody>
      </p: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AD5041EB-CB83-4946-AFF6-6721D0FD7063}"/>
              </a:ext>
            </a:extLst>
          </p:cNvPr>
          <p:cNvCxnSpPr/>
          <p:nvPr/>
        </p:nvCxnSpPr>
        <p:spPr>
          <a:xfrm>
            <a:off x="4488873" y="3876437"/>
            <a:ext cx="1419361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8099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EA70EB-473D-4D7B-970E-DA6A51E2C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3.3</a:t>
            </a:r>
            <a:r>
              <a:rPr lang="zh-CN" altLang="en-US" dirty="0"/>
              <a:t>　有穷自动机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17A99C6-9686-4066-A399-5CBB8A4CA6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2" y="942764"/>
            <a:ext cx="10515599" cy="713758"/>
          </a:xfrm>
        </p:spPr>
        <p:txBody>
          <a:bodyPr/>
          <a:lstStyle/>
          <a:p>
            <a:r>
              <a:rPr lang="en-US" altLang="zh-CN" dirty="0"/>
              <a:t>NFA-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Compilers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Principles,Techniques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&amp; Tools  (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龙书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,P147)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C4AE783-8D9C-4592-90C9-B02C41ADD4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3A857A3-1012-4184-86F6-41658C62E65F}" type="slidenum">
              <a:rPr lang="en-US" smtClean="0"/>
              <a:pPr/>
              <a:t>34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5356A435-47D6-484A-B77C-75DE6ADC29A9}"/>
                  </a:ext>
                </a:extLst>
              </p:cNvPr>
              <p:cNvSpPr txBox="1"/>
              <p:nvPr/>
            </p:nvSpPr>
            <p:spPr>
              <a:xfrm>
                <a:off x="834887" y="1724031"/>
                <a:ext cx="10972800" cy="34163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/>
                <a:r>
                  <a:rPr lang="en-US" altLang="zh-CN" sz="2400" b="0" i="0" u="none" strike="noStrike" baseline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 </a:t>
                </a:r>
                <a:r>
                  <a:rPr lang="en-US" altLang="zh-CN" sz="2400" i="1" u="none" strike="noStrike" baseline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nondeterministic finite automaton </a:t>
                </a:r>
                <a:r>
                  <a:rPr lang="en-US" altLang="zh-CN" sz="2400" b="0" i="0" u="none" strike="noStrike" baseline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(NFA) </a:t>
                </a:r>
                <a:r>
                  <a:rPr lang="en-US" altLang="zh-CN" sz="2400" b="0" i="1" u="none" strike="noStrike" baseline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consists</a:t>
                </a:r>
                <a:r>
                  <a:rPr lang="en-US" altLang="zh-CN" sz="2400" b="0" i="0" u="none" strike="noStrike" baseline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of:</a:t>
                </a:r>
              </a:p>
              <a:p>
                <a:pPr marL="457200" indent="-457200" algn="l">
                  <a:buFont typeface="+mj-lt"/>
                  <a:buAutoNum type="arabicPeriod"/>
                </a:pPr>
                <a:r>
                  <a:rPr lang="en-US" altLang="zh-CN" sz="2400" b="0" i="0" u="none" strike="noStrike" baseline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 finite set of states S.</a:t>
                </a:r>
              </a:p>
              <a:p>
                <a:pPr marL="457200" indent="-457200" algn="l">
                  <a:buFont typeface="+mj-lt"/>
                  <a:buAutoNum type="arabicPeriod"/>
                </a:pPr>
                <a:r>
                  <a:rPr lang="en-US" altLang="zh-CN" sz="2400" b="0" i="0" u="none" strike="noStrike" baseline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 set of input symbols </a:t>
                </a:r>
                <a:r>
                  <a:rPr lang="en-US" altLang="zh-CN" sz="2400" dirty="0">
                    <a:sym typeface="Symbol" pitchFamily="18" charset="2"/>
                  </a:rPr>
                  <a:t></a:t>
                </a:r>
                <a:r>
                  <a:rPr lang="en-US" altLang="zh-CN" sz="2400" b="0" i="0" u="none" strike="noStrike" baseline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the input alphabet. </a:t>
                </a:r>
                <a:r>
                  <a:rPr lang="en-US" altLang="zh-CN" sz="2400" b="0" i="0" u="none" strike="noStrike" baseline="0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We assume that </a:t>
                </a:r>
                <a14:m>
                  <m:oMath xmlns:m="http://schemas.openxmlformats.org/officeDocument/2006/math">
                    <m:r>
                      <a:rPr lang="zh-CN" altLang="en-US" sz="2400" b="0" i="1" u="none" strike="noStrike" baseline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𝜖</m:t>
                    </m:r>
                  </m:oMath>
                </a14:m>
                <a:r>
                  <a:rPr lang="en-US" altLang="zh-CN" sz="2400" b="0" i="0" u="none" strike="noStrike" baseline="0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which stands for the empty string, is never a member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sz="2400" b="0" i="1" u="none" strike="noStrike" baseline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Σ</m:t>
                    </m:r>
                  </m:oMath>
                </a14:m>
                <a:r>
                  <a:rPr lang="zh-CN" altLang="en-US" sz="2400" b="0" i="0" u="none" strike="noStrike" baseline="0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b="0" i="0" u="none" strike="noStrike" baseline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pPr marL="457200" indent="-457200" algn="l">
                  <a:buFont typeface="+mj-lt"/>
                  <a:buAutoNum type="arabicPeriod"/>
                </a:pPr>
                <a:r>
                  <a:rPr lang="en-US" altLang="zh-CN" sz="2400" b="0" i="0" u="none" strike="noStrike" baseline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 transition function that gives, for each state, and for each symbol in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sz="2400" b="0" i="1" u="none" strike="noStrike" baseline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Σ</m:t>
                    </m:r>
                  </m:oMath>
                </a14:m>
                <a:r>
                  <a:rPr lang="zh-CN" altLang="en-US" sz="2400" b="0" i="0" u="none" strike="noStrike" baseline="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b="0" i="1" u="none" strike="noStrike" baseline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⋃</m:t>
                    </m:r>
                  </m:oMath>
                </a14:m>
                <a:r>
                  <a:rPr lang="en-US" altLang="zh-CN" sz="2400" b="0" i="0" u="none" strike="noStrike" baseline="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{</a:t>
                </a:r>
                <a14:m>
                  <m:oMath xmlns:m="http://schemas.openxmlformats.org/officeDocument/2006/math">
                    <m:r>
                      <a:rPr lang="zh-CN" altLang="en-US" sz="24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𝜖</m:t>
                    </m:r>
                  </m:oMath>
                </a14:m>
                <a:r>
                  <a:rPr lang="en-US" altLang="zh-CN" sz="2400" b="0" i="0" u="none" strike="noStrike" baseline="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} </a:t>
                </a:r>
                <a:r>
                  <a:rPr lang="en-US" altLang="zh-CN" sz="2400" b="0" i="0" u="none" strike="noStrike" baseline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 </a:t>
                </a:r>
                <a:r>
                  <a:rPr lang="en-US" altLang="zh-CN" sz="2400" b="0" i="0" u="none" strike="noStrike" baseline="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set</a:t>
                </a:r>
                <a:r>
                  <a:rPr lang="en-US" altLang="zh-CN" sz="2400" b="0" i="0" u="none" strike="noStrike" baseline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of next states.</a:t>
                </a:r>
              </a:p>
              <a:p>
                <a:pPr marL="457200" indent="-457200" algn="l">
                  <a:buFont typeface="+mj-lt"/>
                  <a:buAutoNum type="arabicPeriod"/>
                </a:pPr>
                <a:r>
                  <a:rPr lang="en-US" altLang="zh-CN" sz="2400" b="0" i="0" u="none" strike="noStrike" baseline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 state </a:t>
                </a:r>
                <a:r>
                  <a:rPr lang="en-US" altLang="zh-CN" sz="2400" b="0" i="0" u="none" strike="noStrike" baseline="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</a:t>
                </a:r>
                <a:r>
                  <a:rPr lang="en-US" altLang="zh-CN" sz="2400" b="0" i="0" u="none" strike="noStrike" baseline="-25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r>
                  <a:rPr lang="en-US" altLang="zh-CN" sz="2400" b="0" i="0" u="none" strike="noStrike" baseline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from S that is distinguished as the start state (or initial state) .</a:t>
                </a:r>
              </a:p>
              <a:p>
                <a:pPr marL="457200" indent="-457200" algn="l">
                  <a:buFont typeface="+mj-lt"/>
                  <a:buAutoNum type="arabicPeriod"/>
                </a:pPr>
                <a:r>
                  <a:rPr lang="en-US" altLang="zh-CN" sz="2400" b="0" i="0" u="none" strike="noStrike" baseline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 set of states F, a subset of S, that is distinguished as the accepting states (or final states) .</a:t>
                </a: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5356A435-47D6-484A-B77C-75DE6ADC29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887" y="1724031"/>
                <a:ext cx="10972800" cy="3416320"/>
              </a:xfrm>
              <a:prstGeom prst="rect">
                <a:avLst/>
              </a:prstGeom>
              <a:blipFill>
                <a:blip r:embed="rId2"/>
                <a:stretch>
                  <a:fillRect l="-889" t="-1429" r="-556" b="-32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475488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29705A-766A-4EB8-84C8-7935D6C1C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3.3</a:t>
            </a:r>
            <a:r>
              <a:rPr lang="zh-CN" altLang="en-US" dirty="0"/>
              <a:t>　有穷自动机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09D720A-40DC-4D26-B08A-001809AB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1562" y="902371"/>
            <a:ext cx="11001813" cy="617641"/>
          </a:xfrm>
        </p:spPr>
        <p:txBody>
          <a:bodyPr>
            <a:normAutofit/>
          </a:bodyPr>
          <a:lstStyle/>
          <a:p>
            <a:r>
              <a:rPr lang="en-US" altLang="zh-CN" sz="2200" dirty="0"/>
              <a:t>NFA - </a:t>
            </a:r>
            <a:r>
              <a:rPr lang="en-US" altLang="zh-CN" sz="2200" dirty="0">
                <a:latin typeface="Arial" panose="020B0604020202020204" pitchFamily="34" charset="0"/>
                <a:cs typeface="Arial" panose="020B0604020202020204" pitchFamily="34" charset="0"/>
              </a:rPr>
              <a:t>Hopcroft, Ullman. Automata Theory, Languages, and Computation </a:t>
            </a:r>
            <a:r>
              <a:rPr lang="en-US" altLang="zh-CN" sz="2200" dirty="0"/>
              <a:t>(P57)</a:t>
            </a:r>
            <a:endParaRPr lang="en-US" altLang="zh-CN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zh-CN" altLang="en-US" sz="22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58F30DE-8D50-4CE0-AD4D-5D1C06AE41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3A857A3-1012-4184-86F6-41658C62E65F}" type="slidenum">
              <a:rPr lang="en-US" smtClean="0"/>
              <a:pPr/>
              <a:t>35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D5E90289-3EE0-4788-9A91-C1EBC1F517E5}"/>
                  </a:ext>
                </a:extLst>
              </p:cNvPr>
              <p:cNvSpPr txBox="1"/>
              <p:nvPr/>
            </p:nvSpPr>
            <p:spPr>
              <a:xfrm>
                <a:off x="357357" y="1588327"/>
                <a:ext cx="11572705" cy="48320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eaLnBrk="0" hangingPunct="0">
                  <a:spcBef>
                    <a:spcPts val="5"/>
                  </a:spcBef>
                  <a:buSzPts val="1200"/>
                  <a:tabLst>
                    <a:tab pos="991235" algn="l"/>
                  </a:tabLst>
                </a:pPr>
                <a:r>
                  <a:rPr lang="en-US" altLang="zh-CN" sz="2200" b="1" i="1" dirty="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Definition of Nondeterministic Finite</a:t>
                </a:r>
                <a:r>
                  <a:rPr lang="en-US" altLang="zh-CN" sz="2200" b="1" i="1" spc="345" dirty="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200" b="1" i="1" dirty="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Automata</a:t>
                </a:r>
                <a:endParaRPr lang="en-US" altLang="zh-CN" sz="2200" b="1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eaLnBrk="0" hangingPunct="0">
                  <a:spcBef>
                    <a:spcPts val="5"/>
                  </a:spcBef>
                  <a:buSzPts val="1200"/>
                  <a:tabLst>
                    <a:tab pos="991235" algn="l"/>
                  </a:tabLst>
                </a:pPr>
                <a:r>
                  <a:rPr lang="en-US" altLang="zh-CN" sz="2200" i="1" dirty="0">
                    <a:effectLst/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Now,</a:t>
                </a:r>
                <a:r>
                  <a:rPr lang="en-US" altLang="zh-CN" sz="2200" i="1" spc="-85" dirty="0">
                    <a:effectLst/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200" i="1" dirty="0">
                    <a:effectLst/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let</a:t>
                </a:r>
                <a:r>
                  <a:rPr lang="en-US" altLang="zh-CN" sz="2200" i="1" spc="-90" dirty="0">
                    <a:effectLst/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200" i="1" dirty="0">
                    <a:effectLst/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us</a:t>
                </a:r>
                <a:r>
                  <a:rPr lang="en-US" altLang="zh-CN" sz="2200" i="1" spc="-90" dirty="0">
                    <a:effectLst/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200" i="1" dirty="0">
                    <a:effectLst/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introduce</a:t>
                </a:r>
                <a:r>
                  <a:rPr lang="en-US" altLang="zh-CN" sz="2200" i="1" spc="-95" dirty="0">
                    <a:effectLst/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200" i="1" dirty="0">
                    <a:effectLst/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the</a:t>
                </a:r>
                <a:r>
                  <a:rPr lang="en-US" altLang="zh-CN" sz="2200" i="1" spc="-90" dirty="0">
                    <a:effectLst/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200" i="1" dirty="0">
                    <a:effectLst/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formal</a:t>
                </a:r>
                <a:r>
                  <a:rPr lang="en-US" altLang="zh-CN" sz="2200" i="1" spc="-95" dirty="0">
                    <a:effectLst/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200" i="1" dirty="0">
                    <a:effectLst/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notions</a:t>
                </a:r>
                <a:r>
                  <a:rPr lang="en-US" altLang="zh-CN" sz="2200" i="1" spc="-95" dirty="0">
                    <a:effectLst/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200" i="1" dirty="0">
                    <a:effectLst/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associated</a:t>
                </a:r>
                <a:r>
                  <a:rPr lang="en-US" altLang="zh-CN" sz="2200" i="1" spc="-100" dirty="0">
                    <a:effectLst/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200" i="1" dirty="0">
                    <a:effectLst/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with</a:t>
                </a:r>
                <a:r>
                  <a:rPr lang="en-US" altLang="zh-CN" sz="2200" i="1" spc="-90" dirty="0">
                    <a:effectLst/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200" i="1" dirty="0">
                    <a:effectLst/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nondeterministic</a:t>
                </a:r>
                <a:r>
                  <a:rPr lang="en-US" altLang="zh-CN" sz="2200" i="1" spc="-85" dirty="0">
                    <a:effectLst/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200" i="1" dirty="0">
                    <a:effectLst/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finite automata. The differences between </a:t>
                </a:r>
                <a:r>
                  <a:rPr lang="en-US" altLang="zh-CN" sz="2200" i="1" spc="-25" dirty="0">
                    <a:effectLst/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DFA's </a:t>
                </a:r>
                <a:r>
                  <a:rPr lang="en-US" altLang="zh-CN" sz="2200" i="1" dirty="0">
                    <a:effectLst/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and </a:t>
                </a:r>
                <a:r>
                  <a:rPr lang="en-US" altLang="zh-CN" sz="2200" i="1" spc="-25" dirty="0">
                    <a:effectLst/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NFA's </a:t>
                </a:r>
                <a:r>
                  <a:rPr lang="en-US" altLang="zh-CN" sz="2200" i="1" dirty="0">
                    <a:effectLst/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will be pointed out as</a:t>
                </a:r>
                <a:r>
                  <a:rPr lang="en-US" altLang="zh-CN" sz="2200" i="1" spc="-90" dirty="0">
                    <a:effectLst/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200" i="1" spc="-45" dirty="0">
                    <a:effectLst/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we </a:t>
                </a:r>
                <a:r>
                  <a:rPr lang="en-US" altLang="zh-CN" sz="2200" i="1" dirty="0">
                    <a:effectLst/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do. An </a:t>
                </a:r>
                <a:r>
                  <a:rPr lang="en-US" altLang="zh-CN" sz="2200" i="1" spc="-40" dirty="0">
                    <a:effectLst/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NFA </a:t>
                </a:r>
                <a:r>
                  <a:rPr lang="en-US" altLang="zh-CN" sz="2200" i="1" dirty="0">
                    <a:effectLst/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is represented essentially </a:t>
                </a:r>
                <a:r>
                  <a:rPr lang="en-US" altLang="zh-CN" sz="2200" i="1" spc="15" dirty="0">
                    <a:effectLst/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like </a:t>
                </a:r>
                <a:r>
                  <a:rPr lang="en-US" altLang="zh-CN" sz="2200" i="1" dirty="0">
                    <a:effectLst/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a</a:t>
                </a:r>
                <a:r>
                  <a:rPr lang="en-US" altLang="zh-CN" sz="2200" i="1" spc="-155" dirty="0">
                    <a:effectLst/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200" i="1" spc="-30" dirty="0">
                    <a:effectLst/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DFA:</a:t>
                </a:r>
                <a:endParaRPr lang="zh-CN" altLang="zh-CN" sz="2200" i="1" dirty="0">
                  <a:effectLst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eaLnBrk="0" hangingPunct="0">
                  <a:spcBef>
                    <a:spcPts val="40"/>
                  </a:spcBef>
                </a:pPr>
                <a:r>
                  <a:rPr lang="en-US" altLang="zh-CN" sz="2200" i="1" dirty="0">
                    <a:effectLst/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                             A = (Q,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sz="2200" i="0" dirty="0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Σ</m:t>
                    </m:r>
                  </m:oMath>
                </a14:m>
                <a:r>
                  <a:rPr lang="en-US" altLang="zh-CN" sz="2200" i="1" dirty="0">
                    <a:effectLst/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zh-CN" altLang="en-US" sz="2200" i="1" dirty="0" smtClean="0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𝛿</m:t>
                    </m:r>
                  </m:oMath>
                </a14:m>
                <a:r>
                  <a:rPr lang="en-US" altLang="zh-CN" sz="2200" i="1" dirty="0">
                    <a:effectLst/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, </a:t>
                </a:r>
                <a:r>
                  <a:rPr lang="en-US" altLang="zh-CN" sz="2200" i="1" dirty="0" err="1">
                    <a:effectLst/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q</a:t>
                </a:r>
                <a:r>
                  <a:rPr lang="en-US" altLang="zh-CN" sz="2200" i="1" baseline="-25000" dirty="0" err="1">
                    <a:effectLst/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O</a:t>
                </a:r>
                <a:r>
                  <a:rPr lang="en-US" altLang="zh-CN" sz="2200" i="1" dirty="0">
                    <a:effectLst/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, F )</a:t>
                </a:r>
                <a:endParaRPr lang="zh-CN" altLang="zh-CN" sz="2200" i="1" dirty="0">
                  <a:effectLst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eaLnBrk="0" hangingPunct="0">
                  <a:spcBef>
                    <a:spcPts val="30"/>
                  </a:spcBef>
                </a:pPr>
                <a:r>
                  <a:rPr lang="en-US" altLang="zh-CN" sz="2200" i="1" dirty="0">
                    <a:effectLst/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 where:</a:t>
                </a:r>
                <a:endParaRPr lang="zh-CN" altLang="zh-CN" sz="2200" i="1" dirty="0">
                  <a:effectLst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marL="457200" indent="-457200" eaLnBrk="0" hangingPunct="0">
                  <a:spcBef>
                    <a:spcPts val="40"/>
                  </a:spcBef>
                  <a:buFont typeface="+mj-lt"/>
                  <a:buAutoNum type="arabicPeriod"/>
                </a:pPr>
                <a:r>
                  <a:rPr lang="en-US" altLang="zh-CN" sz="2200" i="1" dirty="0">
                    <a:effectLst/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Q is a finite set of</a:t>
                </a:r>
                <a:r>
                  <a:rPr lang="en-US" altLang="zh-CN" sz="2200" i="1" spc="140" dirty="0">
                    <a:effectLst/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200" i="1" dirty="0">
                    <a:effectLst/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states.</a:t>
                </a:r>
                <a:endParaRPr lang="zh-CN" altLang="zh-CN" sz="2200" dirty="0">
                  <a:effectLst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marL="457200" indent="-457200" eaLnBrk="0" hangingPunct="0">
                  <a:spcBef>
                    <a:spcPts val="10"/>
                  </a:spcBef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sz="2200" i="1" dirty="0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Σ</m:t>
                    </m:r>
                  </m:oMath>
                </a14:m>
                <a:r>
                  <a:rPr lang="en-US" altLang="zh-CN" sz="2200" i="1" dirty="0">
                    <a:effectLst/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 is a finite set of input</a:t>
                </a:r>
                <a:r>
                  <a:rPr lang="en-US" altLang="zh-CN" sz="2200" i="1" spc="135" dirty="0">
                    <a:effectLst/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200" i="1" dirty="0">
                    <a:effectLst/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symbols.</a:t>
                </a:r>
                <a:endParaRPr lang="zh-CN" altLang="zh-CN" sz="2200" dirty="0">
                  <a:effectLst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marL="457200" indent="-457200" eaLnBrk="0" hangingPunct="0">
                  <a:spcBef>
                    <a:spcPts val="10"/>
                  </a:spcBef>
                  <a:buFont typeface="+mj-lt"/>
                  <a:buAutoNum type="arabicPeriod"/>
                </a:pPr>
                <a:r>
                  <a:rPr lang="en-US" altLang="zh-CN" sz="2200" i="1" spc="15" dirty="0" err="1">
                    <a:effectLst/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q</a:t>
                </a:r>
                <a:r>
                  <a:rPr lang="en-US" altLang="zh-CN" sz="2200" i="1" spc="15" baseline="-25000" dirty="0" err="1">
                    <a:effectLst/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O</a:t>
                </a:r>
                <a:r>
                  <a:rPr lang="en-US" altLang="zh-CN" sz="2200" i="1" spc="15" dirty="0">
                    <a:effectLst/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, </a:t>
                </a:r>
                <a:r>
                  <a:rPr lang="en-US" altLang="zh-CN" sz="2200" i="1" dirty="0">
                    <a:effectLst/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a member of Q, is the</a:t>
                </a:r>
                <a:r>
                  <a:rPr lang="en-US" altLang="zh-CN" sz="2200" i="1" spc="60" dirty="0">
                    <a:effectLst/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200" i="1" dirty="0">
                    <a:effectLst/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start state.</a:t>
                </a:r>
                <a:endParaRPr lang="zh-CN" altLang="zh-CN" sz="2200" dirty="0">
                  <a:effectLst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marL="457200" indent="-457200" eaLnBrk="0" hangingPunct="0">
                  <a:spcBef>
                    <a:spcPts val="20"/>
                  </a:spcBef>
                  <a:buFont typeface="+mj-lt"/>
                  <a:buAutoNum type="arabicPeriod"/>
                </a:pPr>
                <a:r>
                  <a:rPr lang="en-US" altLang="zh-CN" sz="2200" i="1" dirty="0">
                    <a:effectLst/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F</a:t>
                </a:r>
                <a:r>
                  <a:rPr lang="en-US" altLang="zh-CN" sz="2200" i="1" spc="-140" dirty="0">
                    <a:effectLst/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200" i="1" dirty="0">
                    <a:effectLst/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,</a:t>
                </a:r>
                <a:r>
                  <a:rPr lang="en-US" altLang="zh-CN" sz="2200" i="1" spc="40" dirty="0">
                    <a:effectLst/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200" i="1" dirty="0">
                    <a:effectLst/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a</a:t>
                </a:r>
                <a:r>
                  <a:rPr lang="en-US" altLang="zh-CN" sz="2200" i="1" spc="35" dirty="0">
                    <a:effectLst/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200" i="1" dirty="0">
                    <a:effectLst/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subset</a:t>
                </a:r>
                <a:r>
                  <a:rPr lang="en-US" altLang="zh-CN" sz="2200" i="1" spc="55" dirty="0">
                    <a:effectLst/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200" i="1" dirty="0">
                    <a:effectLst/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of</a:t>
                </a:r>
                <a:r>
                  <a:rPr lang="en-US" altLang="zh-CN" sz="2200" i="1" spc="55" dirty="0">
                    <a:effectLst/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200" i="1" dirty="0">
                    <a:effectLst/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Q,</a:t>
                </a:r>
                <a:r>
                  <a:rPr lang="en-US" altLang="zh-CN" sz="2200" i="1" spc="40" dirty="0">
                    <a:effectLst/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200" i="1" dirty="0">
                    <a:effectLst/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is</a:t>
                </a:r>
                <a:r>
                  <a:rPr lang="en-US" altLang="zh-CN" sz="2200" i="1" spc="35" dirty="0">
                    <a:effectLst/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200" i="1" dirty="0">
                    <a:effectLst/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the</a:t>
                </a:r>
                <a:r>
                  <a:rPr lang="en-US" altLang="zh-CN" sz="2200" i="1" spc="55" dirty="0">
                    <a:effectLst/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200" i="1" dirty="0">
                    <a:effectLst/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set</a:t>
                </a:r>
                <a:r>
                  <a:rPr lang="en-US" altLang="zh-CN" sz="2200" i="1" spc="55" dirty="0">
                    <a:effectLst/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200" i="1" dirty="0">
                    <a:effectLst/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of</a:t>
                </a:r>
                <a:r>
                  <a:rPr lang="en-US" altLang="zh-CN" sz="2200" i="1" spc="55" dirty="0">
                    <a:effectLst/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200" i="1" dirty="0">
                    <a:effectLst/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final</a:t>
                </a:r>
                <a:r>
                  <a:rPr lang="en-US" altLang="zh-CN" sz="2200" i="1" spc="55" dirty="0">
                    <a:effectLst/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200" i="1" dirty="0">
                    <a:effectLst/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(or</a:t>
                </a:r>
                <a:r>
                  <a:rPr lang="en-US" altLang="zh-CN" sz="2200" i="1" spc="35" dirty="0">
                    <a:effectLst/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200" i="1" dirty="0">
                    <a:effectLst/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accepting)</a:t>
                </a:r>
                <a:r>
                  <a:rPr lang="en-US" altLang="zh-CN" sz="2200" i="1" spc="65" dirty="0">
                    <a:effectLst/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200" i="1" dirty="0">
                    <a:effectLst/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states.</a:t>
                </a:r>
                <a:endParaRPr lang="zh-CN" altLang="zh-CN" sz="2200" dirty="0">
                  <a:effectLst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marL="457200" indent="-457200" eaLnBrk="0" hangingPunct="0">
                  <a:spcBef>
                    <a:spcPts val="10"/>
                  </a:spcBef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zh-CN" altLang="en-US" sz="2200" i="1" dirty="0" smtClean="0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𝛿</m:t>
                    </m:r>
                  </m:oMath>
                </a14:m>
                <a:r>
                  <a:rPr lang="en-US" altLang="zh-CN" sz="2200" i="1" spc="15" dirty="0">
                    <a:effectLst/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, </a:t>
                </a:r>
                <a:r>
                  <a:rPr lang="en-US" altLang="zh-CN" sz="2200" i="1" dirty="0">
                    <a:effectLst/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the transition function is a function that takes a state in Q and </a:t>
                </a:r>
                <a:r>
                  <a:rPr lang="en-US" altLang="zh-CN" sz="2200" i="1" spc="-30" dirty="0">
                    <a:effectLst/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an </a:t>
                </a:r>
                <a:r>
                  <a:rPr lang="en-US" altLang="zh-CN" sz="2200" i="1" dirty="0">
                    <a:effectLst/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input symbol in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sz="22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Σ</m:t>
                    </m:r>
                  </m:oMath>
                </a14:m>
                <a:r>
                  <a:rPr lang="en-US" altLang="zh-CN" sz="2200" i="1" dirty="0">
                    <a:effectLst/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 as arguments and returns a subset of Q. Notice </a:t>
                </a:r>
                <a:r>
                  <a:rPr lang="en-US" altLang="zh-CN" sz="2200" i="1" spc="-20" dirty="0">
                    <a:effectLst/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that </a:t>
                </a:r>
                <a:r>
                  <a:rPr lang="en-US" altLang="zh-CN" sz="2200" i="1" dirty="0">
                    <a:solidFill>
                      <a:srgbClr val="C00000"/>
                    </a:solidFill>
                    <a:effectLst/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the only difference between an </a:t>
                </a:r>
                <a:r>
                  <a:rPr lang="en-US" altLang="zh-CN" sz="2200" i="1" spc="-40" dirty="0">
                    <a:solidFill>
                      <a:srgbClr val="C00000"/>
                    </a:solidFill>
                    <a:effectLst/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NFA </a:t>
                </a:r>
                <a:r>
                  <a:rPr lang="en-US" altLang="zh-CN" sz="2200" i="1" dirty="0">
                    <a:solidFill>
                      <a:srgbClr val="C00000"/>
                    </a:solidFill>
                    <a:effectLst/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and a </a:t>
                </a:r>
                <a:r>
                  <a:rPr lang="en-US" altLang="zh-CN" sz="2200" i="1" spc="-40" dirty="0">
                    <a:solidFill>
                      <a:srgbClr val="C00000"/>
                    </a:solidFill>
                    <a:effectLst/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DFA </a:t>
                </a:r>
                <a:r>
                  <a:rPr lang="en-US" altLang="zh-CN" sz="2200" i="1" dirty="0">
                    <a:solidFill>
                      <a:srgbClr val="C00000"/>
                    </a:solidFill>
                    <a:effectLst/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is in the type of </a:t>
                </a:r>
                <a:r>
                  <a:rPr lang="en-US" altLang="zh-CN" sz="2200" i="1" spc="-15" dirty="0">
                    <a:solidFill>
                      <a:srgbClr val="C00000"/>
                    </a:solidFill>
                    <a:effectLst/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value </a:t>
                </a:r>
                <a:r>
                  <a:rPr lang="en-US" altLang="zh-CN" sz="2200" i="1" dirty="0">
                    <a:solidFill>
                      <a:srgbClr val="C00000"/>
                    </a:solidFill>
                    <a:effectLst/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that</a:t>
                </a:r>
                <a14:m>
                  <m:oMath xmlns:m="http://schemas.openxmlformats.org/officeDocument/2006/math">
                    <m:r>
                      <a:rPr lang="en-US" altLang="zh-CN" sz="2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a:rPr lang="zh-CN" altLang="en-US" sz="22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𝛿</m:t>
                    </m:r>
                  </m:oMath>
                </a14:m>
                <a:r>
                  <a:rPr lang="en-US" altLang="zh-CN" sz="2200" i="1" dirty="0">
                    <a:solidFill>
                      <a:srgbClr val="C00000"/>
                    </a:solidFill>
                    <a:effectLst/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 returns: </a:t>
                </a:r>
                <a:r>
                  <a:rPr lang="en-US" altLang="zh-CN" sz="2200" i="1" dirty="0">
                    <a:solidFill>
                      <a:srgbClr val="0000FF"/>
                    </a:solidFill>
                    <a:effectLst/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a set of states </a:t>
                </a:r>
                <a:r>
                  <a:rPr lang="en-US" altLang="zh-CN" sz="2200" i="1" dirty="0">
                    <a:solidFill>
                      <a:srgbClr val="C00000"/>
                    </a:solidFill>
                    <a:effectLst/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in the case of an </a:t>
                </a:r>
                <a:r>
                  <a:rPr lang="en-US" altLang="zh-CN" sz="2200" i="1" spc="-40" dirty="0">
                    <a:solidFill>
                      <a:srgbClr val="C00000"/>
                    </a:solidFill>
                    <a:effectLst/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NFA </a:t>
                </a:r>
                <a:r>
                  <a:rPr lang="en-US" altLang="zh-CN" sz="2200" i="1" dirty="0">
                    <a:solidFill>
                      <a:srgbClr val="C00000"/>
                    </a:solidFill>
                    <a:effectLst/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and </a:t>
                </a:r>
                <a:r>
                  <a:rPr lang="en-US" altLang="zh-CN" sz="2200" i="1" dirty="0">
                    <a:solidFill>
                      <a:srgbClr val="0000FF"/>
                    </a:solidFill>
                    <a:effectLst/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a single state </a:t>
                </a:r>
                <a:r>
                  <a:rPr lang="en-US" altLang="zh-CN" sz="2200" i="1" dirty="0">
                    <a:solidFill>
                      <a:srgbClr val="C00000"/>
                    </a:solidFill>
                    <a:effectLst/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in the case of a</a:t>
                </a:r>
                <a:r>
                  <a:rPr lang="en-US" altLang="zh-CN" sz="2200" i="1" spc="185" dirty="0">
                    <a:solidFill>
                      <a:srgbClr val="C00000"/>
                    </a:solidFill>
                    <a:effectLst/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200" i="1" spc="-30" dirty="0">
                    <a:solidFill>
                      <a:srgbClr val="C00000"/>
                    </a:solidFill>
                    <a:effectLst/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DFA.</a:t>
                </a:r>
                <a:endParaRPr lang="zh-CN" altLang="zh-CN" sz="2200" dirty="0">
                  <a:effectLst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D5E90289-3EE0-4788-9A91-C1EBC1F517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357" y="1588327"/>
                <a:ext cx="11572705" cy="4832092"/>
              </a:xfrm>
              <a:prstGeom prst="rect">
                <a:avLst/>
              </a:prstGeom>
              <a:blipFill>
                <a:blip r:embed="rId2"/>
                <a:stretch>
                  <a:fillRect l="-685" t="-884" r="-211" b="-16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236605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32BF65-0B4F-48D1-B6EF-BAE8249376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3.3</a:t>
            </a:r>
            <a:r>
              <a:rPr lang="zh-CN" altLang="en-US" dirty="0"/>
              <a:t>　有穷自动机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7BF6CED-9AAC-4BDE-A45B-6546604C58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2" y="942764"/>
            <a:ext cx="10515599" cy="1365414"/>
          </a:xfrm>
        </p:spPr>
        <p:txBody>
          <a:bodyPr/>
          <a:lstStyle/>
          <a:p>
            <a:r>
              <a:rPr lang="en-US" altLang="zh-CN" sz="3200" dirty="0"/>
              <a:t>NFA</a:t>
            </a:r>
            <a:r>
              <a:rPr lang="zh-CN" altLang="en-US" sz="3200" dirty="0"/>
              <a:t>的意义？</a:t>
            </a:r>
            <a:endParaRPr lang="en-US" altLang="zh-CN" sz="3200" dirty="0"/>
          </a:p>
          <a:p>
            <a:r>
              <a:rPr lang="en-US" altLang="zh-CN" sz="2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L(M)={</a:t>
            </a:r>
            <a:r>
              <a:rPr kumimoji="1" lang="zh-CN" altLang="en-US" sz="2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</a:t>
            </a:r>
            <a:r>
              <a:rPr kumimoji="1" lang="en-US" altLang="zh-CN" sz="2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00</a:t>
            </a:r>
            <a:r>
              <a:rPr kumimoji="1" lang="zh-CN" altLang="en-US" sz="2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结尾的串</a:t>
            </a:r>
            <a:r>
              <a:rPr lang="en-US" altLang="zh-CN" sz="2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}    </a:t>
            </a:r>
            <a:r>
              <a:rPr lang="en-US" altLang="zh-CN" sz="28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∑ </a:t>
            </a:r>
            <a:r>
              <a:rPr lang="en-US" altLang="zh-CN" sz="2800" dirty="0">
                <a:solidFill>
                  <a:srgbClr val="C00000"/>
                </a:solidFill>
                <a:latin typeface="+mn-ea"/>
                <a:ea typeface="+mn-ea"/>
                <a:cs typeface="Times New Roman" panose="02020603050405020304" pitchFamily="18" charset="0"/>
              </a:rPr>
              <a:t>= {0,1}          (0|1)*00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8256154-7A72-48A8-8921-B1C60AE812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3A857A3-1012-4184-86F6-41658C62E65F}" type="slidenum">
              <a:rPr lang="en-US" smtClean="0"/>
              <a:pPr/>
              <a:t>36</a:t>
            </a:fld>
            <a:endParaRPr lang="en-US" dirty="0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9419BF8D-C7D5-47FA-91FB-8EE2FB6F9553}"/>
              </a:ext>
            </a:extLst>
          </p:cNvPr>
          <p:cNvGrpSpPr/>
          <p:nvPr/>
        </p:nvGrpSpPr>
        <p:grpSpPr>
          <a:xfrm>
            <a:off x="6222699" y="3098855"/>
            <a:ext cx="2459426" cy="1827159"/>
            <a:chOff x="728075" y="4613266"/>
            <a:chExt cx="2459426" cy="1827159"/>
          </a:xfrm>
        </p:grpSpPr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10B12077-0CBF-4B58-90CE-64AD7C3119AE}"/>
                </a:ext>
              </a:extLst>
            </p:cNvPr>
            <p:cNvSpPr/>
            <p:nvPr/>
          </p:nvSpPr>
          <p:spPr bwMode="auto">
            <a:xfrm>
              <a:off x="1108220" y="5194832"/>
              <a:ext cx="445622" cy="445622"/>
            </a:xfrm>
            <a:prstGeom prst="ellips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b="1" dirty="0">
                  <a:latin typeface="Arial" charset="0"/>
                  <a:ea typeface="微软雅黑" pitchFamily="34" charset="-122"/>
                </a:rPr>
                <a:t>A</a:t>
              </a:r>
              <a:endParaRPr lang="zh-CN" altLang="en-US" b="1" dirty="0">
                <a:latin typeface="Arial" charset="0"/>
                <a:ea typeface="微软雅黑" pitchFamily="34" charset="-122"/>
              </a:endParaRP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6AF06B7E-5FFE-48D8-8021-B020CA9F9243}"/>
                </a:ext>
              </a:extLst>
            </p:cNvPr>
            <p:cNvSpPr txBox="1"/>
            <p:nvPr/>
          </p:nvSpPr>
          <p:spPr>
            <a:xfrm>
              <a:off x="771623" y="5289225"/>
              <a:ext cx="44673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eaLnBrk="1" hangingPunct="1"/>
              <a:r>
                <a:rPr lang="en-US" altLang="zh-CN" b="1" dirty="0">
                  <a:latin typeface="Times New Roman" pitchFamily="18" charset="0"/>
                  <a:sym typeface="Symbol" pitchFamily="18" charset="2"/>
                </a:rPr>
                <a:t></a:t>
              </a:r>
              <a:endParaRPr lang="en-US" altLang="zh-CN" b="1" dirty="0"/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B118DAD7-41CC-46E1-AD3E-4005C2FDAEB9}"/>
                </a:ext>
              </a:extLst>
            </p:cNvPr>
            <p:cNvSpPr/>
            <p:nvPr/>
          </p:nvSpPr>
          <p:spPr bwMode="auto">
            <a:xfrm>
              <a:off x="2226548" y="4616554"/>
              <a:ext cx="445622" cy="445622"/>
            </a:xfrm>
            <a:prstGeom prst="ellips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b="1" dirty="0">
                  <a:latin typeface="Arial" charset="0"/>
                  <a:ea typeface="微软雅黑" pitchFamily="34" charset="-122"/>
                </a:rPr>
                <a:t>B</a:t>
              </a:r>
              <a:endParaRPr lang="zh-CN" altLang="en-US" b="1" dirty="0">
                <a:latin typeface="Arial" charset="0"/>
                <a:ea typeface="微软雅黑" pitchFamily="34" charset="-122"/>
              </a:endParaRPr>
            </a:p>
          </p:txBody>
        </p:sp>
        <p:sp>
          <p:nvSpPr>
            <p:cNvPr id="9" name="Oval 4">
              <a:extLst>
                <a:ext uri="{FF2B5EF4-FFF2-40B4-BE49-F238E27FC236}">
                  <a16:creationId xmlns:a16="http://schemas.microsoft.com/office/drawing/2014/main" id="{C7668A87-462F-40A7-8759-E98591F301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28347" y="5663085"/>
              <a:ext cx="445622" cy="436988"/>
            </a:xfrm>
            <a:prstGeom prst="ellipse">
              <a:avLst/>
            </a:prstGeom>
            <a:noFill/>
            <a:ln w="63500" cmpd="dbl">
              <a:solidFill>
                <a:sysClr val="windowText" lastClr="000000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C</a:t>
              </a:r>
              <a:endParaRPr kumimoji="0" lang="en-GB" altLang="zh-CN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0" name="连接符: 曲线 9">
              <a:extLst>
                <a:ext uri="{FF2B5EF4-FFF2-40B4-BE49-F238E27FC236}">
                  <a16:creationId xmlns:a16="http://schemas.microsoft.com/office/drawing/2014/main" id="{DC524467-7938-444A-BC96-30DF489DB2FB}"/>
                </a:ext>
              </a:extLst>
            </p:cNvPr>
            <p:cNvCxnSpPr>
              <a:cxnSpLocks/>
              <a:stCxn id="6" idx="7"/>
              <a:endCxn id="8" idx="2"/>
            </p:cNvCxnSpPr>
            <p:nvPr/>
          </p:nvCxnSpPr>
          <p:spPr>
            <a:xfrm rot="5400000" flipH="1" flipV="1">
              <a:off x="1647202" y="4680746"/>
              <a:ext cx="420727" cy="737966"/>
            </a:xfrm>
            <a:prstGeom prst="curvedConnector2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连接符: 曲线 10">
              <a:extLst>
                <a:ext uri="{FF2B5EF4-FFF2-40B4-BE49-F238E27FC236}">
                  <a16:creationId xmlns:a16="http://schemas.microsoft.com/office/drawing/2014/main" id="{C059181D-00E5-4C52-85D7-90A79124B99C}"/>
                </a:ext>
              </a:extLst>
            </p:cNvPr>
            <p:cNvCxnSpPr>
              <a:cxnSpLocks/>
              <a:stCxn id="8" idx="3"/>
              <a:endCxn id="6" idx="6"/>
            </p:cNvCxnSpPr>
            <p:nvPr/>
          </p:nvCxnSpPr>
          <p:spPr>
            <a:xfrm rot="5400000">
              <a:off x="1712462" y="4838296"/>
              <a:ext cx="420727" cy="737966"/>
            </a:xfrm>
            <a:prstGeom prst="curvedConnector2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连接符: 曲线 11">
              <a:extLst>
                <a:ext uri="{FF2B5EF4-FFF2-40B4-BE49-F238E27FC236}">
                  <a16:creationId xmlns:a16="http://schemas.microsoft.com/office/drawing/2014/main" id="{E168160C-C419-4674-8227-2008692E9028}"/>
                </a:ext>
              </a:extLst>
            </p:cNvPr>
            <p:cNvCxnSpPr>
              <a:cxnSpLocks/>
              <a:stCxn id="8" idx="6"/>
              <a:endCxn id="9" idx="6"/>
            </p:cNvCxnSpPr>
            <p:nvPr/>
          </p:nvCxnSpPr>
          <p:spPr>
            <a:xfrm flipH="1">
              <a:off x="2473969" y="4839365"/>
              <a:ext cx="198201" cy="1042214"/>
            </a:xfrm>
            <a:prstGeom prst="curvedConnector3">
              <a:avLst>
                <a:gd name="adj1" fmla="val -115337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连接符: 曲线 12">
              <a:extLst>
                <a:ext uri="{FF2B5EF4-FFF2-40B4-BE49-F238E27FC236}">
                  <a16:creationId xmlns:a16="http://schemas.microsoft.com/office/drawing/2014/main" id="{6B8B9624-B2BE-41B5-B577-4CB102D05CEF}"/>
                </a:ext>
              </a:extLst>
            </p:cNvPr>
            <p:cNvCxnSpPr>
              <a:cxnSpLocks/>
              <a:stCxn id="6" idx="2"/>
              <a:endCxn id="6" idx="0"/>
            </p:cNvCxnSpPr>
            <p:nvPr/>
          </p:nvCxnSpPr>
          <p:spPr>
            <a:xfrm rot="10800000" flipH="1">
              <a:off x="1108219" y="5194833"/>
              <a:ext cx="222811" cy="222811"/>
            </a:xfrm>
            <a:prstGeom prst="curvedConnector4">
              <a:avLst>
                <a:gd name="adj1" fmla="val -102598"/>
                <a:gd name="adj2" fmla="val 202598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连接符: 曲线 13">
              <a:extLst>
                <a:ext uri="{FF2B5EF4-FFF2-40B4-BE49-F238E27FC236}">
                  <a16:creationId xmlns:a16="http://schemas.microsoft.com/office/drawing/2014/main" id="{644C2005-E5F7-4D54-BC84-4FEEFB954451}"/>
                </a:ext>
              </a:extLst>
            </p:cNvPr>
            <p:cNvCxnSpPr>
              <a:cxnSpLocks/>
              <a:stCxn id="9" idx="1"/>
              <a:endCxn id="6" idx="5"/>
            </p:cNvCxnSpPr>
            <p:nvPr/>
          </p:nvCxnSpPr>
          <p:spPr>
            <a:xfrm rot="16200000" flipV="1">
              <a:off x="1715152" y="5348624"/>
              <a:ext cx="151886" cy="605025"/>
            </a:xfrm>
            <a:prstGeom prst="curvedConnector3">
              <a:avLst>
                <a:gd name="adj1" fmla="val 50000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连接符: 曲线 14">
              <a:extLst>
                <a:ext uri="{FF2B5EF4-FFF2-40B4-BE49-F238E27FC236}">
                  <a16:creationId xmlns:a16="http://schemas.microsoft.com/office/drawing/2014/main" id="{9AA92F00-AA7B-4B69-99CE-2C3BA563C0CA}"/>
                </a:ext>
              </a:extLst>
            </p:cNvPr>
            <p:cNvCxnSpPr>
              <a:cxnSpLocks/>
              <a:stCxn id="9" idx="5"/>
              <a:endCxn id="9" idx="2"/>
            </p:cNvCxnSpPr>
            <p:nvPr/>
          </p:nvCxnSpPr>
          <p:spPr>
            <a:xfrm rot="5400000" flipH="1">
              <a:off x="2141278" y="5768648"/>
              <a:ext cx="154499" cy="380362"/>
            </a:xfrm>
            <a:prstGeom prst="curvedConnector4">
              <a:avLst>
                <a:gd name="adj1" fmla="val -189383"/>
                <a:gd name="adj2" fmla="val 160101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DEB30069-16F1-4811-A65E-5109864F3F6A}"/>
                </a:ext>
              </a:extLst>
            </p:cNvPr>
            <p:cNvSpPr txBox="1"/>
            <p:nvPr/>
          </p:nvSpPr>
          <p:spPr>
            <a:xfrm>
              <a:off x="728075" y="4694551"/>
              <a:ext cx="3129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endParaRPr lang="zh-CN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4CBDF5FA-6E03-4279-B74F-790F1F24A630}"/>
                </a:ext>
              </a:extLst>
            </p:cNvPr>
            <p:cNvSpPr txBox="1"/>
            <p:nvPr/>
          </p:nvSpPr>
          <p:spPr>
            <a:xfrm>
              <a:off x="2006743" y="5150725"/>
              <a:ext cx="3129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endParaRPr lang="zh-CN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7D5DC58D-5095-4AB0-AF84-8C44FC2A7137}"/>
                </a:ext>
              </a:extLst>
            </p:cNvPr>
            <p:cNvSpPr txBox="1"/>
            <p:nvPr/>
          </p:nvSpPr>
          <p:spPr>
            <a:xfrm>
              <a:off x="1493883" y="4613266"/>
              <a:ext cx="3129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  <a:endParaRPr lang="zh-CN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8F5DAD31-F0AB-4634-9987-AC01E6D383F9}"/>
                </a:ext>
              </a:extLst>
            </p:cNvPr>
            <p:cNvSpPr txBox="1"/>
            <p:nvPr/>
          </p:nvSpPr>
          <p:spPr>
            <a:xfrm>
              <a:off x="2874594" y="5281804"/>
              <a:ext cx="3129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  <a:endParaRPr lang="zh-CN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F0F10F28-5023-44E9-BF7D-EC816BDD7D89}"/>
                </a:ext>
              </a:extLst>
            </p:cNvPr>
            <p:cNvSpPr txBox="1"/>
            <p:nvPr/>
          </p:nvSpPr>
          <p:spPr>
            <a:xfrm>
              <a:off x="1417370" y="5613338"/>
              <a:ext cx="3129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endParaRPr lang="zh-CN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014E5CDF-51BF-434D-B537-E29CE4D9B2D4}"/>
                </a:ext>
              </a:extLst>
            </p:cNvPr>
            <p:cNvSpPr txBox="1"/>
            <p:nvPr/>
          </p:nvSpPr>
          <p:spPr>
            <a:xfrm>
              <a:off x="1554054" y="6071093"/>
              <a:ext cx="3129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  <a:endParaRPr lang="zh-CN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69" name="组合 68">
            <a:extLst>
              <a:ext uri="{FF2B5EF4-FFF2-40B4-BE49-F238E27FC236}">
                <a16:creationId xmlns:a16="http://schemas.microsoft.com/office/drawing/2014/main" id="{FF963315-8D8C-486D-A844-789A8638595E}"/>
              </a:ext>
            </a:extLst>
          </p:cNvPr>
          <p:cNvGrpSpPr/>
          <p:nvPr/>
        </p:nvGrpSpPr>
        <p:grpSpPr>
          <a:xfrm>
            <a:off x="1165278" y="3317349"/>
            <a:ext cx="3093937" cy="1049819"/>
            <a:chOff x="1269539" y="3098855"/>
            <a:chExt cx="3093937" cy="1049819"/>
          </a:xfrm>
        </p:grpSpPr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B1977E3B-D3C5-4548-9CAB-D11CA30BD7F9}"/>
                </a:ext>
              </a:extLst>
            </p:cNvPr>
            <p:cNvSpPr/>
            <p:nvPr/>
          </p:nvSpPr>
          <p:spPr bwMode="auto">
            <a:xfrm>
              <a:off x="1675068" y="3689227"/>
              <a:ext cx="445622" cy="445622"/>
            </a:xfrm>
            <a:prstGeom prst="ellips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b="1" dirty="0">
                  <a:latin typeface="Arial" charset="0"/>
                  <a:ea typeface="微软雅黑" pitchFamily="34" charset="-122"/>
                </a:rPr>
                <a:t>A</a:t>
              </a:r>
              <a:endParaRPr lang="zh-CN" altLang="en-US" b="1" dirty="0">
                <a:latin typeface="Arial" charset="0"/>
                <a:ea typeface="微软雅黑" pitchFamily="34" charset="-122"/>
              </a:endParaRPr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60698E02-F025-4FCE-815B-098A39ECB234}"/>
                </a:ext>
              </a:extLst>
            </p:cNvPr>
            <p:cNvSpPr txBox="1"/>
            <p:nvPr/>
          </p:nvSpPr>
          <p:spPr>
            <a:xfrm>
              <a:off x="1269539" y="3779342"/>
              <a:ext cx="44673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eaLnBrk="1" hangingPunct="1"/>
              <a:r>
                <a:rPr lang="en-US" altLang="zh-CN" b="1" dirty="0">
                  <a:latin typeface="Times New Roman" pitchFamily="18" charset="0"/>
                  <a:sym typeface="Symbol" pitchFamily="18" charset="2"/>
                </a:rPr>
                <a:t></a:t>
              </a:r>
              <a:endParaRPr lang="en-US" altLang="zh-CN" b="1" dirty="0"/>
            </a:p>
          </p:txBody>
        </p:sp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37CCA20C-8DBD-43CA-B03C-CCA18C1B60B9}"/>
                </a:ext>
              </a:extLst>
            </p:cNvPr>
            <p:cNvSpPr/>
            <p:nvPr/>
          </p:nvSpPr>
          <p:spPr bwMode="auto">
            <a:xfrm>
              <a:off x="2774190" y="3695634"/>
              <a:ext cx="445622" cy="445622"/>
            </a:xfrm>
            <a:prstGeom prst="ellips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b="1" dirty="0">
                  <a:latin typeface="Arial" charset="0"/>
                  <a:ea typeface="微软雅黑" pitchFamily="34" charset="-122"/>
                </a:rPr>
                <a:t>B</a:t>
              </a:r>
              <a:endParaRPr lang="zh-CN" altLang="en-US" b="1" dirty="0">
                <a:latin typeface="Arial" charset="0"/>
                <a:ea typeface="微软雅黑" pitchFamily="34" charset="-122"/>
              </a:endParaRPr>
            </a:p>
          </p:txBody>
        </p:sp>
        <p:sp>
          <p:nvSpPr>
            <p:cNvPr id="26" name="Oval 4">
              <a:extLst>
                <a:ext uri="{FF2B5EF4-FFF2-40B4-BE49-F238E27FC236}">
                  <a16:creationId xmlns:a16="http://schemas.microsoft.com/office/drawing/2014/main" id="{32065D19-87D9-4176-A47E-072A8C88AE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17854" y="3694087"/>
              <a:ext cx="445622" cy="436988"/>
            </a:xfrm>
            <a:prstGeom prst="ellipse">
              <a:avLst/>
            </a:prstGeom>
            <a:noFill/>
            <a:ln w="63500" cmpd="dbl">
              <a:solidFill>
                <a:sysClr val="windowText" lastClr="000000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C</a:t>
              </a:r>
              <a:endParaRPr kumimoji="0" lang="en-GB" altLang="zh-CN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27" name="连接符: 曲线 26">
              <a:extLst>
                <a:ext uri="{FF2B5EF4-FFF2-40B4-BE49-F238E27FC236}">
                  <a16:creationId xmlns:a16="http://schemas.microsoft.com/office/drawing/2014/main" id="{37520870-968F-41CB-A7A6-2430E73FC8F0}"/>
                </a:ext>
              </a:extLst>
            </p:cNvPr>
            <p:cNvCxnSpPr>
              <a:cxnSpLocks/>
              <a:stCxn id="23" idx="6"/>
              <a:endCxn id="25" idx="2"/>
            </p:cNvCxnSpPr>
            <p:nvPr/>
          </p:nvCxnSpPr>
          <p:spPr>
            <a:xfrm>
              <a:off x="2120690" y="3912038"/>
              <a:ext cx="653500" cy="6407"/>
            </a:xfrm>
            <a:prstGeom prst="curvedConnector3">
              <a:avLst>
                <a:gd name="adj1" fmla="val 50000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连接符: 曲线 28">
              <a:extLst>
                <a:ext uri="{FF2B5EF4-FFF2-40B4-BE49-F238E27FC236}">
                  <a16:creationId xmlns:a16="http://schemas.microsoft.com/office/drawing/2014/main" id="{7FED3422-43DD-426A-B8EA-6D1AC399B469}"/>
                </a:ext>
              </a:extLst>
            </p:cNvPr>
            <p:cNvCxnSpPr>
              <a:cxnSpLocks/>
              <a:stCxn id="25" idx="6"/>
              <a:endCxn id="26" idx="2"/>
            </p:cNvCxnSpPr>
            <p:nvPr/>
          </p:nvCxnSpPr>
          <p:spPr>
            <a:xfrm flipV="1">
              <a:off x="3219812" y="3912581"/>
              <a:ext cx="698042" cy="5864"/>
            </a:xfrm>
            <a:prstGeom prst="curvedConnector3">
              <a:avLst>
                <a:gd name="adj1" fmla="val 50000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连接符: 曲线 29">
              <a:extLst>
                <a:ext uri="{FF2B5EF4-FFF2-40B4-BE49-F238E27FC236}">
                  <a16:creationId xmlns:a16="http://schemas.microsoft.com/office/drawing/2014/main" id="{319E4EE2-56B5-48D8-B581-05C84117A22B}"/>
                </a:ext>
              </a:extLst>
            </p:cNvPr>
            <p:cNvCxnSpPr>
              <a:cxnSpLocks/>
              <a:stCxn id="23" idx="2"/>
              <a:endCxn id="23" idx="7"/>
            </p:cNvCxnSpPr>
            <p:nvPr/>
          </p:nvCxnSpPr>
          <p:spPr>
            <a:xfrm rot="10800000" flipH="1">
              <a:off x="1675068" y="3754488"/>
              <a:ext cx="380362" cy="157551"/>
            </a:xfrm>
            <a:prstGeom prst="curvedConnector4">
              <a:avLst>
                <a:gd name="adj1" fmla="val -60101"/>
                <a:gd name="adj2" fmla="val 286517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8CBBA2D7-F5C8-4058-80C7-10078EA01E00}"/>
                </a:ext>
              </a:extLst>
            </p:cNvPr>
            <p:cNvSpPr txBox="1"/>
            <p:nvPr/>
          </p:nvSpPr>
          <p:spPr>
            <a:xfrm>
              <a:off x="1478472" y="3098855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latin typeface="Arial" panose="020B0604020202020204" pitchFamily="34" charset="0"/>
                  <a:cs typeface="Arial" panose="020B0604020202020204" pitchFamily="34" charset="0"/>
                </a:rPr>
                <a:t>0,1</a:t>
              </a:r>
              <a:endParaRPr lang="zh-CN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1A5D0E18-70DB-490C-8074-A1883A0AA218}"/>
                </a:ext>
              </a:extLst>
            </p:cNvPr>
            <p:cNvSpPr txBox="1"/>
            <p:nvPr/>
          </p:nvSpPr>
          <p:spPr>
            <a:xfrm>
              <a:off x="2261330" y="3517813"/>
              <a:ext cx="3129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  <a:endParaRPr lang="zh-CN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C9EE66EA-08D9-488D-AB2A-F11C4DAAE78E}"/>
                </a:ext>
              </a:extLst>
            </p:cNvPr>
            <p:cNvSpPr txBox="1"/>
            <p:nvPr/>
          </p:nvSpPr>
          <p:spPr>
            <a:xfrm>
              <a:off x="3374113" y="3517813"/>
              <a:ext cx="3129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  <a:endParaRPr lang="zh-CN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65" name="文本框 64">
            <a:extLst>
              <a:ext uri="{FF2B5EF4-FFF2-40B4-BE49-F238E27FC236}">
                <a16:creationId xmlns:a16="http://schemas.microsoft.com/office/drawing/2014/main" id="{1352F0D7-3368-49CB-A458-31479D9FE6F0}"/>
              </a:ext>
            </a:extLst>
          </p:cNvPr>
          <p:cNvSpPr txBox="1"/>
          <p:nvPr/>
        </p:nvSpPr>
        <p:spPr>
          <a:xfrm>
            <a:off x="2279360" y="5181600"/>
            <a:ext cx="836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NFA</a:t>
            </a:r>
            <a:endParaRPr lang="zh-CN" altLang="en-US" sz="2800" dirty="0"/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E0A0C60B-E015-4C56-9307-6EB7354602BE}"/>
              </a:ext>
            </a:extLst>
          </p:cNvPr>
          <p:cNvSpPr txBox="1"/>
          <p:nvPr/>
        </p:nvSpPr>
        <p:spPr>
          <a:xfrm>
            <a:off x="7200863" y="5181600"/>
            <a:ext cx="836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DFA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625442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C4818A-D405-4A4B-AC60-E039C4F08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3.3</a:t>
            </a:r>
            <a:r>
              <a:rPr lang="zh-CN" altLang="en-US" dirty="0"/>
              <a:t>　有穷自动机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7D1BD3E-4C15-4BC4-9DFB-4DF956F434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2" y="942764"/>
            <a:ext cx="11333117" cy="3562171"/>
          </a:xfrm>
        </p:spPr>
        <p:txBody>
          <a:bodyPr/>
          <a:lstStyle/>
          <a:p>
            <a:pPr>
              <a:lnSpc>
                <a:spcPts val="3000"/>
              </a:lnSpc>
            </a:pPr>
            <a:r>
              <a:rPr lang="en-US" altLang="zh-CN" sz="3200" dirty="0"/>
              <a:t>DFA</a:t>
            </a:r>
            <a:r>
              <a:rPr lang="zh-CN" altLang="en-US" sz="3200" dirty="0"/>
              <a:t>与</a:t>
            </a:r>
            <a:r>
              <a:rPr lang="en-US" altLang="zh-CN" sz="3200" dirty="0"/>
              <a:t>NFA</a:t>
            </a:r>
            <a:r>
              <a:rPr lang="zh-CN" altLang="en-US" sz="3200" dirty="0"/>
              <a:t>的区别</a:t>
            </a:r>
            <a:endParaRPr lang="en-US" altLang="zh-CN" sz="3200" dirty="0"/>
          </a:p>
          <a:p>
            <a:pPr algn="just">
              <a:lnSpc>
                <a:spcPts val="3000"/>
              </a:lnSpc>
            </a:pPr>
            <a:r>
              <a:rPr lang="zh-CN" altLang="en-US" dirty="0">
                <a:latin typeface="宋体" panose="02010600030101010101" pitchFamily="2" charset="-122"/>
              </a:rPr>
              <a:t>从状态图看</a:t>
            </a:r>
            <a:r>
              <a:rPr lang="en-US" altLang="zh-CN" dirty="0"/>
              <a:t>NFA </a:t>
            </a:r>
            <a:r>
              <a:rPr lang="zh-CN" altLang="en-US" dirty="0">
                <a:latin typeface="宋体" panose="02010600030101010101" pitchFamily="2" charset="-122"/>
              </a:rPr>
              <a:t>和</a:t>
            </a:r>
            <a:r>
              <a:rPr lang="en-US" altLang="zh-CN" dirty="0"/>
              <a:t>DFA</a:t>
            </a:r>
            <a:r>
              <a:rPr lang="zh-CN" altLang="en-US" dirty="0">
                <a:latin typeface="宋体" panose="02010600030101010101" pitchFamily="2" charset="-122"/>
              </a:rPr>
              <a:t>的区别</a:t>
            </a:r>
          </a:p>
          <a:p>
            <a:pPr lvl="1" algn="just">
              <a:lnSpc>
                <a:spcPts val="3000"/>
              </a:lnSpc>
            </a:pPr>
            <a:r>
              <a:rPr lang="zh-CN" altLang="en-US" sz="2400" dirty="0">
                <a:solidFill>
                  <a:schemeClr val="tx1"/>
                </a:solidFill>
                <a:latin typeface="宋体" panose="02010600030101010101" pitchFamily="2" charset="-122"/>
              </a:rPr>
              <a:t>弧上的标记可以是</a:t>
            </a:r>
            <a:r>
              <a:rPr lang="en-US" altLang="zh-CN" sz="2400" b="1" dirty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ε</a:t>
            </a:r>
            <a:endParaRPr lang="zh-CN" altLang="en-US" sz="2400" dirty="0">
              <a:latin typeface="宋体" panose="02010600030101010101" pitchFamily="2" charset="-122"/>
            </a:endParaRPr>
          </a:p>
          <a:p>
            <a:pPr lvl="1" algn="just">
              <a:lnSpc>
                <a:spcPts val="3000"/>
              </a:lnSpc>
              <a:spcBef>
                <a:spcPct val="40000"/>
              </a:spcBef>
            </a:pPr>
            <a:r>
              <a:rPr lang="zh-CN" altLang="en-US" sz="2400" dirty="0">
                <a:latin typeface="宋体" panose="02010600030101010101" pitchFamily="2" charset="-122"/>
              </a:rPr>
              <a:t>同一个字母</a:t>
            </a:r>
            <a:r>
              <a:rPr lang="zh-CN" altLang="en-US" sz="2400" dirty="0">
                <a:solidFill>
                  <a:schemeClr val="tx1"/>
                </a:solidFill>
                <a:latin typeface="宋体" panose="02010600030101010101" pitchFamily="2" charset="-122"/>
              </a:rPr>
              <a:t>可能出现在同一状态射出的</a:t>
            </a:r>
            <a:r>
              <a:rPr lang="zh-CN" altLang="en-US" sz="2400" dirty="0">
                <a:latin typeface="宋体" panose="02010600030101010101" pitchFamily="2" charset="-122"/>
              </a:rPr>
              <a:t>多条弧</a:t>
            </a:r>
            <a:r>
              <a:rPr lang="zh-CN" altLang="en-US" sz="2400" dirty="0">
                <a:solidFill>
                  <a:schemeClr val="tx1"/>
                </a:solidFill>
                <a:latin typeface="宋体" panose="02010600030101010101" pitchFamily="2" charset="-122"/>
              </a:rPr>
              <a:t>上</a:t>
            </a:r>
            <a:endParaRPr lang="en-US" altLang="zh-CN" sz="2400" dirty="0">
              <a:solidFill>
                <a:schemeClr val="tx1"/>
              </a:solidFill>
              <a:latin typeface="宋体" panose="02010600030101010101" pitchFamily="2" charset="-122"/>
            </a:endParaRPr>
          </a:p>
          <a:p>
            <a:pPr>
              <a:lnSpc>
                <a:spcPts val="3000"/>
              </a:lnSpc>
              <a:spcBef>
                <a:spcPct val="40000"/>
              </a:spcBef>
            </a:pPr>
            <a:r>
              <a:rPr lang="zh-CN" altLang="en-US" sz="3000" dirty="0">
                <a:solidFill>
                  <a:schemeClr val="tx1"/>
                </a:solidFill>
                <a:latin typeface="宋体" panose="02010600030101010101" pitchFamily="2" charset="-122"/>
              </a:rPr>
              <a:t>从</a:t>
            </a:r>
            <a:r>
              <a:rPr lang="en-US" altLang="zh-CN" sz="3000" dirty="0">
                <a:latin typeface="Arial" panose="020B0604020202020204" pitchFamily="34" charset="0"/>
                <a:cs typeface="Arial" panose="020B0604020202020204" pitchFamily="34" charset="0"/>
              </a:rPr>
              <a:t>transition table</a:t>
            </a:r>
            <a:r>
              <a:rPr lang="zh-CN" altLang="en-US" sz="3000" dirty="0">
                <a:latin typeface="Arial" panose="020B0604020202020204" pitchFamily="34" charset="0"/>
                <a:cs typeface="Arial" panose="020B0604020202020204" pitchFamily="34" charset="0"/>
              </a:rPr>
              <a:t>看</a:t>
            </a:r>
            <a:r>
              <a:rPr lang="en-US" altLang="zh-CN" sz="3000" dirty="0">
                <a:latin typeface="Arial" panose="020B0604020202020204" pitchFamily="34" charset="0"/>
                <a:cs typeface="Arial" panose="020B0604020202020204" pitchFamily="34" charset="0"/>
              </a:rPr>
              <a:t>NFA</a:t>
            </a:r>
            <a:r>
              <a:rPr lang="zh-CN" altLang="en-US" sz="3000" dirty="0">
                <a:latin typeface="Arial" panose="020B0604020202020204" pitchFamily="34" charset="0"/>
                <a:cs typeface="Arial" panose="020B0604020202020204" pitchFamily="34" charset="0"/>
              </a:rPr>
              <a:t>和</a:t>
            </a:r>
            <a:r>
              <a:rPr lang="en-US" altLang="zh-CN" sz="3000" dirty="0">
                <a:latin typeface="Arial" panose="020B0604020202020204" pitchFamily="34" charset="0"/>
                <a:cs typeface="Arial" panose="020B0604020202020204" pitchFamily="34" charset="0"/>
              </a:rPr>
              <a:t>DFA</a:t>
            </a:r>
            <a:r>
              <a:rPr lang="zh-CN" altLang="en-US" sz="3000" dirty="0">
                <a:latin typeface="Arial" panose="020B0604020202020204" pitchFamily="34" charset="0"/>
                <a:cs typeface="Arial" panose="020B0604020202020204" pitchFamily="34" charset="0"/>
              </a:rPr>
              <a:t>的区别</a:t>
            </a:r>
            <a:endParaRPr lang="zh-CN" altLang="en-US" sz="3000" dirty="0">
              <a:solidFill>
                <a:schemeClr val="tx1"/>
              </a:solidFill>
              <a:latin typeface="宋体" panose="02010600030101010101" pitchFamily="2" charset="-122"/>
            </a:endParaRPr>
          </a:p>
          <a:p>
            <a:pPr algn="just">
              <a:lnSpc>
                <a:spcPts val="3000"/>
              </a:lnSpc>
            </a:pPr>
            <a:r>
              <a:rPr lang="en-US" altLang="zh-CN" dirty="0"/>
              <a:t>DFA</a:t>
            </a:r>
            <a:r>
              <a:rPr lang="zh-CN" altLang="en-US" dirty="0">
                <a:latin typeface="宋体" panose="02010600030101010101" pitchFamily="2" charset="-122"/>
              </a:rPr>
              <a:t>是</a:t>
            </a:r>
            <a:r>
              <a:rPr lang="en-US" altLang="zh-CN" dirty="0"/>
              <a:t>NFA</a:t>
            </a:r>
            <a:r>
              <a:rPr lang="zh-CN" altLang="en-US" dirty="0">
                <a:latin typeface="宋体" panose="02010600030101010101" pitchFamily="2" charset="-122"/>
              </a:rPr>
              <a:t>的特例</a:t>
            </a:r>
          </a:p>
          <a:p>
            <a:pPr>
              <a:lnSpc>
                <a:spcPts val="3000"/>
              </a:lnSpc>
            </a:pP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1916166-6C2B-4BA0-A45A-F0D331C64A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3A857A3-1012-4184-86F6-41658C62E65F}" type="slidenum">
              <a:rPr lang="en-US" smtClean="0"/>
              <a:pPr/>
              <a:t>37</a:t>
            </a:fld>
            <a:endParaRPr lang="en-US" dirty="0"/>
          </a:p>
        </p:txBody>
      </p: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8162E467-880B-48A5-B8B0-E7F44032EBD2}"/>
              </a:ext>
            </a:extLst>
          </p:cNvPr>
          <p:cNvGrpSpPr/>
          <p:nvPr/>
        </p:nvGrpSpPr>
        <p:grpSpPr>
          <a:xfrm>
            <a:off x="462150" y="4285681"/>
            <a:ext cx="3834300" cy="2329258"/>
            <a:chOff x="837286" y="2985056"/>
            <a:chExt cx="3834300" cy="2329258"/>
          </a:xfrm>
          <a:noFill/>
        </p:grpSpPr>
        <p:sp>
          <p:nvSpPr>
            <p:cNvPr id="48" name="Oval 4">
              <a:extLst>
                <a:ext uri="{FF2B5EF4-FFF2-40B4-BE49-F238E27FC236}">
                  <a16:creationId xmlns:a16="http://schemas.microsoft.com/office/drawing/2014/main" id="{A6B80F5C-D0EE-4918-AF46-473092EAA0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41516" y="3980029"/>
              <a:ext cx="445622" cy="436988"/>
            </a:xfrm>
            <a:prstGeom prst="ellipse">
              <a:avLst/>
            </a:prstGeom>
            <a:grpFill/>
            <a:ln w="63500" cmpd="dbl">
              <a:solidFill>
                <a:sysClr val="windowText" lastClr="000000"/>
              </a:solidFill>
              <a:round/>
              <a:headEnd/>
              <a:tailEnd type="none" w="lg" len="lg"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Q</a:t>
              </a:r>
              <a:endParaRPr kumimoji="0" lang="en-GB" altLang="zh-CN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9" name="椭圆 48">
              <a:extLst>
                <a:ext uri="{FF2B5EF4-FFF2-40B4-BE49-F238E27FC236}">
                  <a16:creationId xmlns:a16="http://schemas.microsoft.com/office/drawing/2014/main" id="{86A09FC3-BFDC-4379-A5A1-45B71C19582F}"/>
                </a:ext>
              </a:extLst>
            </p:cNvPr>
            <p:cNvSpPr/>
            <p:nvPr/>
          </p:nvSpPr>
          <p:spPr bwMode="auto">
            <a:xfrm>
              <a:off x="1189307" y="3980029"/>
              <a:ext cx="445622" cy="445622"/>
            </a:xfrm>
            <a:prstGeom prst="ellipse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b="1" dirty="0">
                  <a:latin typeface="Arial" charset="0"/>
                  <a:ea typeface="微软雅黑" pitchFamily="34" charset="-122"/>
                </a:rPr>
                <a:t>S</a:t>
              </a:r>
              <a:endParaRPr lang="zh-CN" altLang="en-US" b="1" dirty="0">
                <a:latin typeface="Arial" charset="0"/>
                <a:ea typeface="微软雅黑" pitchFamily="34" charset="-122"/>
              </a:endParaRPr>
            </a:p>
          </p:txBody>
        </p:sp>
        <p:sp>
          <p:nvSpPr>
            <p:cNvPr id="50" name="椭圆 49">
              <a:extLst>
                <a:ext uri="{FF2B5EF4-FFF2-40B4-BE49-F238E27FC236}">
                  <a16:creationId xmlns:a16="http://schemas.microsoft.com/office/drawing/2014/main" id="{AFA2C815-E5DF-4967-822A-1AED8952B34D}"/>
                </a:ext>
              </a:extLst>
            </p:cNvPr>
            <p:cNvSpPr/>
            <p:nvPr/>
          </p:nvSpPr>
          <p:spPr bwMode="auto">
            <a:xfrm>
              <a:off x="2426588" y="2985056"/>
              <a:ext cx="445622" cy="445622"/>
            </a:xfrm>
            <a:prstGeom prst="ellipse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b="1" dirty="0">
                  <a:latin typeface="Arial" charset="0"/>
                  <a:ea typeface="微软雅黑" pitchFamily="34" charset="-122"/>
                </a:rPr>
                <a:t>U</a:t>
              </a:r>
              <a:endParaRPr lang="zh-CN" altLang="en-US" b="1" dirty="0">
                <a:latin typeface="Arial" charset="0"/>
                <a:ea typeface="微软雅黑" pitchFamily="34" charset="-122"/>
              </a:endParaRPr>
            </a:p>
          </p:txBody>
        </p:sp>
        <p:sp>
          <p:nvSpPr>
            <p:cNvPr id="51" name="椭圆 50">
              <a:extLst>
                <a:ext uri="{FF2B5EF4-FFF2-40B4-BE49-F238E27FC236}">
                  <a16:creationId xmlns:a16="http://schemas.microsoft.com/office/drawing/2014/main" id="{B0CF3FBE-5911-4D73-B9D7-C8A8AE903034}"/>
                </a:ext>
              </a:extLst>
            </p:cNvPr>
            <p:cNvSpPr/>
            <p:nvPr/>
          </p:nvSpPr>
          <p:spPr bwMode="auto">
            <a:xfrm>
              <a:off x="2359526" y="4868692"/>
              <a:ext cx="445622" cy="445622"/>
            </a:xfrm>
            <a:prstGeom prst="ellipse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b="1" dirty="0">
                  <a:latin typeface="Arial" charset="0"/>
                  <a:ea typeface="微软雅黑" pitchFamily="34" charset="-122"/>
                </a:rPr>
                <a:t>V</a:t>
              </a:r>
              <a:endParaRPr lang="zh-CN" altLang="en-US" b="1" dirty="0">
                <a:latin typeface="Arial" charset="0"/>
                <a:ea typeface="微软雅黑" pitchFamily="34" charset="-122"/>
              </a:endParaRPr>
            </a:p>
          </p:txBody>
        </p:sp>
        <p:sp>
          <p:nvSpPr>
            <p:cNvPr id="52" name="文本框 51">
              <a:extLst>
                <a:ext uri="{FF2B5EF4-FFF2-40B4-BE49-F238E27FC236}">
                  <a16:creationId xmlns:a16="http://schemas.microsoft.com/office/drawing/2014/main" id="{BB3983FC-407D-4C90-AD36-82DDDD1A9800}"/>
                </a:ext>
              </a:extLst>
            </p:cNvPr>
            <p:cNvSpPr txBox="1"/>
            <p:nvPr/>
          </p:nvSpPr>
          <p:spPr>
            <a:xfrm>
              <a:off x="1329032" y="4783123"/>
              <a:ext cx="325730" cy="3693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  <a:endParaRPr lang="zh-CN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53" name="连接符: 曲线 52">
              <a:extLst>
                <a:ext uri="{FF2B5EF4-FFF2-40B4-BE49-F238E27FC236}">
                  <a16:creationId xmlns:a16="http://schemas.microsoft.com/office/drawing/2014/main" id="{C91C0966-A0E6-4D23-9643-165976438BB6}"/>
                </a:ext>
              </a:extLst>
            </p:cNvPr>
            <p:cNvCxnSpPr>
              <a:stCxn id="49" idx="0"/>
              <a:endCxn id="50" idx="2"/>
            </p:cNvCxnSpPr>
            <p:nvPr/>
          </p:nvCxnSpPr>
          <p:spPr>
            <a:xfrm rot="5400000" flipH="1" flipV="1">
              <a:off x="1533272" y="3086713"/>
              <a:ext cx="772162" cy="1014470"/>
            </a:xfrm>
            <a:prstGeom prst="curvedConnector2">
              <a:avLst/>
            </a:prstGeom>
            <a:grpFill/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连接符: 曲线 53">
              <a:extLst>
                <a:ext uri="{FF2B5EF4-FFF2-40B4-BE49-F238E27FC236}">
                  <a16:creationId xmlns:a16="http://schemas.microsoft.com/office/drawing/2014/main" id="{B12DFE8B-F568-4CEB-8DCD-7F106C405EB7}"/>
                </a:ext>
              </a:extLst>
            </p:cNvPr>
            <p:cNvCxnSpPr>
              <a:cxnSpLocks/>
              <a:stCxn id="49" idx="4"/>
              <a:endCxn id="51" idx="2"/>
            </p:cNvCxnSpPr>
            <p:nvPr/>
          </p:nvCxnSpPr>
          <p:spPr>
            <a:xfrm rot="16200000" flipH="1">
              <a:off x="1552896" y="4284873"/>
              <a:ext cx="665852" cy="947408"/>
            </a:xfrm>
            <a:prstGeom prst="curvedConnector2">
              <a:avLst/>
            </a:prstGeom>
            <a:grpFill/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连接符: 曲线 54">
              <a:extLst>
                <a:ext uri="{FF2B5EF4-FFF2-40B4-BE49-F238E27FC236}">
                  <a16:creationId xmlns:a16="http://schemas.microsoft.com/office/drawing/2014/main" id="{040277B0-8176-4DAB-864A-F853C6C257E8}"/>
                </a:ext>
              </a:extLst>
            </p:cNvPr>
            <p:cNvCxnSpPr>
              <a:cxnSpLocks/>
              <a:stCxn id="51" idx="6"/>
              <a:endCxn id="48" idx="4"/>
            </p:cNvCxnSpPr>
            <p:nvPr/>
          </p:nvCxnSpPr>
          <p:spPr>
            <a:xfrm flipV="1">
              <a:off x="2805148" y="4417017"/>
              <a:ext cx="1059179" cy="674486"/>
            </a:xfrm>
            <a:prstGeom prst="curvedConnector2">
              <a:avLst/>
            </a:prstGeom>
            <a:grpFill/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连接符: 曲线 55">
              <a:extLst>
                <a:ext uri="{FF2B5EF4-FFF2-40B4-BE49-F238E27FC236}">
                  <a16:creationId xmlns:a16="http://schemas.microsoft.com/office/drawing/2014/main" id="{1AD57E74-CD08-47D4-B78C-3ABB4776D512}"/>
                </a:ext>
              </a:extLst>
            </p:cNvPr>
            <p:cNvCxnSpPr>
              <a:cxnSpLocks/>
              <a:stCxn id="50" idx="6"/>
              <a:endCxn id="48" idx="0"/>
            </p:cNvCxnSpPr>
            <p:nvPr/>
          </p:nvCxnSpPr>
          <p:spPr>
            <a:xfrm>
              <a:off x="2872210" y="3207867"/>
              <a:ext cx="992117" cy="772162"/>
            </a:xfrm>
            <a:prstGeom prst="curvedConnector2">
              <a:avLst/>
            </a:prstGeom>
            <a:grpFill/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连接符: 曲线 56">
              <a:extLst>
                <a:ext uri="{FF2B5EF4-FFF2-40B4-BE49-F238E27FC236}">
                  <a16:creationId xmlns:a16="http://schemas.microsoft.com/office/drawing/2014/main" id="{E1BF0508-F69F-4994-88F2-7BF93BCBD894}"/>
                </a:ext>
              </a:extLst>
            </p:cNvPr>
            <p:cNvCxnSpPr>
              <a:cxnSpLocks/>
              <a:stCxn id="50" idx="3"/>
              <a:endCxn id="51" idx="1"/>
            </p:cNvCxnSpPr>
            <p:nvPr/>
          </p:nvCxnSpPr>
          <p:spPr>
            <a:xfrm rot="5400000">
              <a:off x="1674050" y="4116154"/>
              <a:ext cx="1568534" cy="67062"/>
            </a:xfrm>
            <a:prstGeom prst="curvedConnector3">
              <a:avLst>
                <a:gd name="adj1" fmla="val 50000"/>
              </a:avLst>
            </a:prstGeom>
            <a:grpFill/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连接符: 曲线 57">
              <a:extLst>
                <a:ext uri="{FF2B5EF4-FFF2-40B4-BE49-F238E27FC236}">
                  <a16:creationId xmlns:a16="http://schemas.microsoft.com/office/drawing/2014/main" id="{78C20A53-A2D6-473F-A881-8A8C48C260D8}"/>
                </a:ext>
              </a:extLst>
            </p:cNvPr>
            <p:cNvCxnSpPr>
              <a:cxnSpLocks/>
              <a:stCxn id="51" idx="7"/>
              <a:endCxn id="50" idx="5"/>
            </p:cNvCxnSpPr>
            <p:nvPr/>
          </p:nvCxnSpPr>
          <p:spPr>
            <a:xfrm rot="5400000" flipH="1" flipV="1">
              <a:off x="1989152" y="4116154"/>
              <a:ext cx="1568534" cy="67062"/>
            </a:xfrm>
            <a:prstGeom prst="curvedConnector3">
              <a:avLst>
                <a:gd name="adj1" fmla="val 50000"/>
              </a:avLst>
            </a:prstGeom>
            <a:grpFill/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文本框 58">
              <a:extLst>
                <a:ext uri="{FF2B5EF4-FFF2-40B4-BE49-F238E27FC236}">
                  <a16:creationId xmlns:a16="http://schemas.microsoft.com/office/drawing/2014/main" id="{FFB38A10-638D-467B-BB9E-D6D0D08A777D}"/>
                </a:ext>
              </a:extLst>
            </p:cNvPr>
            <p:cNvSpPr txBox="1"/>
            <p:nvPr/>
          </p:nvSpPr>
          <p:spPr>
            <a:xfrm>
              <a:off x="1432669" y="3078854"/>
              <a:ext cx="312907" cy="3693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endParaRPr lang="zh-CN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0" name="文本框 59">
              <a:extLst>
                <a:ext uri="{FF2B5EF4-FFF2-40B4-BE49-F238E27FC236}">
                  <a16:creationId xmlns:a16="http://schemas.microsoft.com/office/drawing/2014/main" id="{232FB5B9-D559-4943-98CD-FD9050885C35}"/>
                </a:ext>
              </a:extLst>
            </p:cNvPr>
            <p:cNvSpPr txBox="1"/>
            <p:nvPr/>
          </p:nvSpPr>
          <p:spPr>
            <a:xfrm>
              <a:off x="3453309" y="3091101"/>
              <a:ext cx="312907" cy="3693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endParaRPr lang="zh-CN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1" name="文本框 60">
              <a:extLst>
                <a:ext uri="{FF2B5EF4-FFF2-40B4-BE49-F238E27FC236}">
                  <a16:creationId xmlns:a16="http://schemas.microsoft.com/office/drawing/2014/main" id="{BBD91777-078C-43D0-B854-2A92F820436E}"/>
                </a:ext>
              </a:extLst>
            </p:cNvPr>
            <p:cNvSpPr txBox="1"/>
            <p:nvPr/>
          </p:nvSpPr>
          <p:spPr>
            <a:xfrm>
              <a:off x="2798823" y="3957495"/>
              <a:ext cx="312907" cy="3693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endParaRPr lang="zh-CN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62" name="连接符: 曲线 61">
              <a:extLst>
                <a:ext uri="{FF2B5EF4-FFF2-40B4-BE49-F238E27FC236}">
                  <a16:creationId xmlns:a16="http://schemas.microsoft.com/office/drawing/2014/main" id="{6F1395D3-AB71-4A8A-B7E6-D6226DD8E4C6}"/>
                </a:ext>
              </a:extLst>
            </p:cNvPr>
            <p:cNvCxnSpPr>
              <a:cxnSpLocks/>
              <a:stCxn id="48" idx="7"/>
              <a:endCxn id="48" idx="5"/>
            </p:cNvCxnSpPr>
            <p:nvPr/>
          </p:nvCxnSpPr>
          <p:spPr>
            <a:xfrm rot="16200000" flipH="1">
              <a:off x="3867379" y="4198523"/>
              <a:ext cx="308998" cy="12700"/>
            </a:xfrm>
            <a:prstGeom prst="curvedConnector5">
              <a:avLst>
                <a:gd name="adj1" fmla="val -73981"/>
                <a:gd name="adj2" fmla="val 4794976"/>
                <a:gd name="adj3" fmla="val 173981"/>
              </a:avLst>
            </a:prstGeom>
            <a:grpFill/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文本框 62">
              <a:extLst>
                <a:ext uri="{FF2B5EF4-FFF2-40B4-BE49-F238E27FC236}">
                  <a16:creationId xmlns:a16="http://schemas.microsoft.com/office/drawing/2014/main" id="{8218545E-4DBC-4858-98A6-D0F0DABCD09D}"/>
                </a:ext>
              </a:extLst>
            </p:cNvPr>
            <p:cNvSpPr txBox="1"/>
            <p:nvPr/>
          </p:nvSpPr>
          <p:spPr>
            <a:xfrm>
              <a:off x="4153495" y="3460433"/>
              <a:ext cx="518091" cy="3693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zh-CN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a,b</a:t>
              </a:r>
              <a:endParaRPr lang="zh-CN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4" name="文本框 63">
              <a:extLst>
                <a:ext uri="{FF2B5EF4-FFF2-40B4-BE49-F238E27FC236}">
                  <a16:creationId xmlns:a16="http://schemas.microsoft.com/office/drawing/2014/main" id="{B695E216-F6D6-498C-9B9A-B8C4696FF532}"/>
                </a:ext>
              </a:extLst>
            </p:cNvPr>
            <p:cNvSpPr txBox="1"/>
            <p:nvPr/>
          </p:nvSpPr>
          <p:spPr>
            <a:xfrm>
              <a:off x="3374068" y="4906837"/>
              <a:ext cx="325730" cy="3693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  <a:endParaRPr lang="zh-CN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5" name="文本框 64">
              <a:extLst>
                <a:ext uri="{FF2B5EF4-FFF2-40B4-BE49-F238E27FC236}">
                  <a16:creationId xmlns:a16="http://schemas.microsoft.com/office/drawing/2014/main" id="{8A22D431-6AF0-47DB-8C80-ED474B495EDD}"/>
                </a:ext>
              </a:extLst>
            </p:cNvPr>
            <p:cNvSpPr txBox="1"/>
            <p:nvPr/>
          </p:nvSpPr>
          <p:spPr>
            <a:xfrm>
              <a:off x="2145906" y="3924376"/>
              <a:ext cx="325730" cy="3693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  <a:endParaRPr lang="zh-CN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6" name="文本框 65">
              <a:extLst>
                <a:ext uri="{FF2B5EF4-FFF2-40B4-BE49-F238E27FC236}">
                  <a16:creationId xmlns:a16="http://schemas.microsoft.com/office/drawing/2014/main" id="{D8EC992E-FC93-45CF-82A0-28902D567995}"/>
                </a:ext>
              </a:extLst>
            </p:cNvPr>
            <p:cNvSpPr txBox="1"/>
            <p:nvPr/>
          </p:nvSpPr>
          <p:spPr>
            <a:xfrm>
              <a:off x="837286" y="4018174"/>
              <a:ext cx="446738" cy="369332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 eaLnBrk="1" hangingPunct="1"/>
              <a:r>
                <a:rPr lang="en-US" altLang="zh-CN" b="1" dirty="0">
                  <a:latin typeface="Times New Roman" pitchFamily="18" charset="0"/>
                  <a:sym typeface="Symbol" pitchFamily="18" charset="2"/>
                </a:rPr>
                <a:t></a:t>
              </a:r>
              <a:endParaRPr lang="en-US" altLang="zh-CN" b="1" dirty="0"/>
            </a:p>
          </p:txBody>
        </p:sp>
      </p:grpSp>
      <p:graphicFrame>
        <p:nvGraphicFramePr>
          <p:cNvPr id="42" name="表格 2">
            <a:extLst>
              <a:ext uri="{FF2B5EF4-FFF2-40B4-BE49-F238E27FC236}">
                <a16:creationId xmlns:a16="http://schemas.microsoft.com/office/drawing/2014/main" id="{E4F5ACC4-0E01-4204-B8A6-48B9888CF1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8631169"/>
              </p:ext>
            </p:extLst>
          </p:nvPr>
        </p:nvGraphicFramePr>
        <p:xfrm>
          <a:off x="8179661" y="1488816"/>
          <a:ext cx="3524073" cy="32181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3168">
                  <a:extLst>
                    <a:ext uri="{9D8B030D-6E8A-4147-A177-3AD203B41FA5}">
                      <a16:colId xmlns:a16="http://schemas.microsoft.com/office/drawing/2014/main" val="3279681908"/>
                    </a:ext>
                  </a:extLst>
                </a:gridCol>
                <a:gridCol w="853593">
                  <a:extLst>
                    <a:ext uri="{9D8B030D-6E8A-4147-A177-3AD203B41FA5}">
                      <a16:colId xmlns:a16="http://schemas.microsoft.com/office/drawing/2014/main" val="4116657233"/>
                    </a:ext>
                  </a:extLst>
                </a:gridCol>
                <a:gridCol w="853593">
                  <a:extLst>
                    <a:ext uri="{9D8B030D-6E8A-4147-A177-3AD203B41FA5}">
                      <a16:colId xmlns:a16="http://schemas.microsoft.com/office/drawing/2014/main" val="3085208433"/>
                    </a:ext>
                  </a:extLst>
                </a:gridCol>
                <a:gridCol w="883719">
                  <a:extLst>
                    <a:ext uri="{9D8B030D-6E8A-4147-A177-3AD203B41FA5}">
                      <a16:colId xmlns:a16="http://schemas.microsoft.com/office/drawing/2014/main" val="2991487672"/>
                    </a:ext>
                  </a:extLst>
                </a:gridCol>
              </a:tblGrid>
              <a:tr h="527804">
                <a:tc>
                  <a:txBody>
                    <a:bodyPr/>
                    <a:lstStyle/>
                    <a:p>
                      <a:r>
                        <a:rPr lang="zh-CN" altLang="en-US" sz="1000" dirty="0">
                          <a:solidFill>
                            <a:schemeClr val="bg1"/>
                          </a:solidFill>
                        </a:rPr>
                        <a:t>         </a:t>
                      </a:r>
                      <a:r>
                        <a:rPr lang="zh-CN" altLang="en-US" sz="1600" dirty="0">
                          <a:solidFill>
                            <a:schemeClr val="bg1"/>
                          </a:solidFill>
                        </a:rPr>
                        <a:t>符号</a:t>
                      </a:r>
                      <a:endParaRPr lang="en-US" altLang="zh-CN" sz="1600" dirty="0">
                        <a:solidFill>
                          <a:schemeClr val="bg1"/>
                        </a:solidFill>
                      </a:endParaRPr>
                    </a:p>
                    <a:p>
                      <a:r>
                        <a:rPr lang="zh-CN" altLang="en-US" sz="1600" dirty="0">
                          <a:solidFill>
                            <a:schemeClr val="bg1"/>
                          </a:solidFill>
                        </a:rPr>
                        <a:t>状态</a:t>
                      </a:r>
                    </a:p>
                  </a:txBody>
                  <a:tcPr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0</a:t>
                      </a:r>
                      <a:endParaRPr lang="zh-CN" altLang="en-US" sz="2400" dirty="0"/>
                    </a:p>
                  </a:txBody>
                  <a:tcP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1</a:t>
                      </a:r>
                      <a:endParaRPr lang="zh-CN" altLang="en-US" sz="2400" dirty="0"/>
                    </a:p>
                  </a:txBody>
                  <a:tcP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 eaLnBrk="1" hangingPunct="1"/>
                      <a:r>
                        <a:rPr kumimoji="1" lang="el-GR" altLang="zh-CN" sz="2400" dirty="0">
                          <a:solidFill>
                            <a:srgbClr val="FFFF00"/>
                          </a:solidFill>
                          <a:highlight>
                            <a:srgbClr val="FF0000"/>
                          </a:highlight>
                          <a:latin typeface="Times New Roman" panose="02020603050405020304" pitchFamily="18" charset="0"/>
                        </a:rPr>
                        <a:t>ε</a:t>
                      </a:r>
                      <a:endParaRPr kumimoji="1" lang="en-US" altLang="zh-CN" sz="2400" dirty="0">
                        <a:solidFill>
                          <a:srgbClr val="FFFF00"/>
                        </a:solidFill>
                        <a:highlight>
                          <a:srgbClr val="FF0000"/>
                        </a:highlight>
                        <a:latin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3623154"/>
                  </a:ext>
                </a:extLst>
              </a:tr>
              <a:tr h="52780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1"/>
                          </a:solidFill>
                        </a:rPr>
                        <a:t>→A</a:t>
                      </a:r>
                      <a:endParaRPr lang="zh-CN" alt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rgbClr val="FFFF00"/>
                          </a:solidFill>
                          <a:highlight>
                            <a:srgbClr val="FF0000"/>
                          </a:highlight>
                        </a:rPr>
                        <a:t>{B,D}</a:t>
                      </a:r>
                      <a:endParaRPr lang="zh-CN" altLang="en-US" sz="2400" dirty="0">
                        <a:solidFill>
                          <a:srgbClr val="FFFF00"/>
                        </a:solidFill>
                        <a:highlight>
                          <a:srgbClr val="FF00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{C}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8480388"/>
                  </a:ext>
                </a:extLst>
              </a:tr>
              <a:tr h="52780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1"/>
                          </a:solidFill>
                        </a:rPr>
                        <a:t>B</a:t>
                      </a:r>
                      <a:endParaRPr lang="zh-CN" alt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{A}</a:t>
                      </a:r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483458"/>
                  </a:ext>
                </a:extLst>
              </a:tr>
              <a:tr h="52780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1"/>
                          </a:solidFill>
                        </a:rPr>
                        <a:t>C</a:t>
                      </a:r>
                      <a:endParaRPr lang="zh-CN" alt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{A}</a:t>
                      </a:r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9407586"/>
                  </a:ext>
                </a:extLst>
              </a:tr>
              <a:tr h="52780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1"/>
                          </a:solidFill>
                        </a:rPr>
                        <a:t>D</a:t>
                      </a:r>
                      <a:endParaRPr lang="zh-CN" alt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{E}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4841101"/>
                  </a:ext>
                </a:extLst>
              </a:tr>
              <a:tr h="52780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1"/>
                          </a:solidFill>
                        </a:rPr>
                        <a:t>*E</a:t>
                      </a:r>
                      <a:endParaRPr lang="zh-CN" alt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6298414"/>
                  </a:ext>
                </a:extLst>
              </a:tr>
            </a:tbl>
          </a:graphicData>
        </a:graphic>
      </p:graphicFrame>
      <p:grpSp>
        <p:nvGrpSpPr>
          <p:cNvPr id="43" name="组合 42">
            <a:extLst>
              <a:ext uri="{FF2B5EF4-FFF2-40B4-BE49-F238E27FC236}">
                <a16:creationId xmlns:a16="http://schemas.microsoft.com/office/drawing/2014/main" id="{7D335406-65B8-4CCB-82B2-83FFE130E794}"/>
              </a:ext>
            </a:extLst>
          </p:cNvPr>
          <p:cNvGrpSpPr/>
          <p:nvPr/>
        </p:nvGrpSpPr>
        <p:grpSpPr>
          <a:xfrm>
            <a:off x="5239078" y="4214097"/>
            <a:ext cx="2677427" cy="2390877"/>
            <a:chOff x="7568773" y="4289183"/>
            <a:chExt cx="2677427" cy="2390877"/>
          </a:xfrm>
        </p:grpSpPr>
        <p:sp>
          <p:nvSpPr>
            <p:cNvPr id="45" name="椭圆 44">
              <a:extLst>
                <a:ext uri="{FF2B5EF4-FFF2-40B4-BE49-F238E27FC236}">
                  <a16:creationId xmlns:a16="http://schemas.microsoft.com/office/drawing/2014/main" id="{A130001E-78A5-4FED-8A1B-81E74B124A01}"/>
                </a:ext>
              </a:extLst>
            </p:cNvPr>
            <p:cNvSpPr/>
            <p:nvPr/>
          </p:nvSpPr>
          <p:spPr bwMode="auto">
            <a:xfrm>
              <a:off x="7950252" y="5316166"/>
              <a:ext cx="445622" cy="445622"/>
            </a:xfrm>
            <a:prstGeom prst="ellips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b="1" dirty="0">
                  <a:latin typeface="Arial" charset="0"/>
                  <a:ea typeface="微软雅黑" pitchFamily="34" charset="-122"/>
                </a:rPr>
                <a:t>A</a:t>
              </a:r>
              <a:endParaRPr lang="zh-CN" altLang="en-US" b="1" dirty="0">
                <a:latin typeface="Arial" charset="0"/>
                <a:ea typeface="微软雅黑" pitchFamily="34" charset="-122"/>
              </a:endParaRPr>
            </a:p>
          </p:txBody>
        </p:sp>
        <p:sp>
          <p:nvSpPr>
            <p:cNvPr id="67" name="文本框 66">
              <a:extLst>
                <a:ext uri="{FF2B5EF4-FFF2-40B4-BE49-F238E27FC236}">
                  <a16:creationId xmlns:a16="http://schemas.microsoft.com/office/drawing/2014/main" id="{2D7CF70C-B6AE-410D-94C6-B014E191E399}"/>
                </a:ext>
              </a:extLst>
            </p:cNvPr>
            <p:cNvSpPr txBox="1"/>
            <p:nvPr/>
          </p:nvSpPr>
          <p:spPr>
            <a:xfrm>
              <a:off x="7568773" y="5344466"/>
              <a:ext cx="44673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eaLnBrk="1" hangingPunct="1"/>
              <a:r>
                <a:rPr lang="en-US" altLang="zh-CN" b="1" dirty="0">
                  <a:latin typeface="Times New Roman" pitchFamily="18" charset="0"/>
                  <a:sym typeface="Symbol" pitchFamily="18" charset="2"/>
                </a:rPr>
                <a:t></a:t>
              </a:r>
              <a:endParaRPr lang="en-US" altLang="zh-CN" b="1" dirty="0"/>
            </a:p>
          </p:txBody>
        </p:sp>
        <p:sp>
          <p:nvSpPr>
            <p:cNvPr id="68" name="椭圆 67">
              <a:extLst>
                <a:ext uri="{FF2B5EF4-FFF2-40B4-BE49-F238E27FC236}">
                  <a16:creationId xmlns:a16="http://schemas.microsoft.com/office/drawing/2014/main" id="{57789ABB-A717-42D6-AD7C-17CF2990F372}"/>
                </a:ext>
              </a:extLst>
            </p:cNvPr>
            <p:cNvSpPr/>
            <p:nvPr/>
          </p:nvSpPr>
          <p:spPr bwMode="auto">
            <a:xfrm>
              <a:off x="7941310" y="4289183"/>
              <a:ext cx="445622" cy="445622"/>
            </a:xfrm>
            <a:prstGeom prst="ellips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b="1" dirty="0">
                  <a:latin typeface="Arial" charset="0"/>
                  <a:ea typeface="微软雅黑" pitchFamily="34" charset="-122"/>
                </a:rPr>
                <a:t>B</a:t>
              </a:r>
              <a:endParaRPr lang="zh-CN" altLang="en-US" b="1" dirty="0">
                <a:latin typeface="Arial" charset="0"/>
                <a:ea typeface="微软雅黑" pitchFamily="34" charset="-122"/>
              </a:endParaRPr>
            </a:p>
          </p:txBody>
        </p:sp>
        <p:sp>
          <p:nvSpPr>
            <p:cNvPr id="70" name="Oval 4">
              <a:extLst>
                <a:ext uri="{FF2B5EF4-FFF2-40B4-BE49-F238E27FC236}">
                  <a16:creationId xmlns:a16="http://schemas.microsoft.com/office/drawing/2014/main" id="{5D12C340-F81D-4123-A276-8342764576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00578" y="5337108"/>
              <a:ext cx="445622" cy="436988"/>
            </a:xfrm>
            <a:prstGeom prst="ellipse">
              <a:avLst/>
            </a:prstGeom>
            <a:noFill/>
            <a:ln w="63500" cmpd="dbl">
              <a:solidFill>
                <a:sysClr val="windowText" lastClr="000000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E</a:t>
              </a:r>
              <a:endParaRPr kumimoji="0" lang="en-GB" altLang="zh-CN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71" name="连接符: 曲线 70">
              <a:extLst>
                <a:ext uri="{FF2B5EF4-FFF2-40B4-BE49-F238E27FC236}">
                  <a16:creationId xmlns:a16="http://schemas.microsoft.com/office/drawing/2014/main" id="{0316DA87-C602-4F16-93E5-D79EBDA804AD}"/>
                </a:ext>
              </a:extLst>
            </p:cNvPr>
            <p:cNvCxnSpPr>
              <a:cxnSpLocks/>
              <a:stCxn id="45" idx="1"/>
              <a:endCxn id="68" idx="3"/>
            </p:cNvCxnSpPr>
            <p:nvPr/>
          </p:nvCxnSpPr>
          <p:spPr>
            <a:xfrm rot="16200000" flipV="1">
              <a:off x="7655101" y="5021015"/>
              <a:ext cx="711881" cy="8942"/>
            </a:xfrm>
            <a:prstGeom prst="curvedConnector3">
              <a:avLst>
                <a:gd name="adj1" fmla="val 50000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连接符: 曲线 72">
              <a:extLst>
                <a:ext uri="{FF2B5EF4-FFF2-40B4-BE49-F238E27FC236}">
                  <a16:creationId xmlns:a16="http://schemas.microsoft.com/office/drawing/2014/main" id="{43657FC2-C13C-477B-9B16-5B1F8343D1EA}"/>
                </a:ext>
              </a:extLst>
            </p:cNvPr>
            <p:cNvCxnSpPr>
              <a:cxnSpLocks/>
              <a:stCxn id="68" idx="5"/>
              <a:endCxn id="45" idx="7"/>
            </p:cNvCxnSpPr>
            <p:nvPr/>
          </p:nvCxnSpPr>
          <p:spPr>
            <a:xfrm rot="16200000" flipH="1">
              <a:off x="7970203" y="5021014"/>
              <a:ext cx="711881" cy="8942"/>
            </a:xfrm>
            <a:prstGeom prst="curvedConnector3">
              <a:avLst>
                <a:gd name="adj1" fmla="val 50000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文本框 73">
              <a:extLst>
                <a:ext uri="{FF2B5EF4-FFF2-40B4-BE49-F238E27FC236}">
                  <a16:creationId xmlns:a16="http://schemas.microsoft.com/office/drawing/2014/main" id="{52539C2B-9944-473D-8AE1-DBD66E981259}"/>
                </a:ext>
              </a:extLst>
            </p:cNvPr>
            <p:cNvSpPr txBox="1"/>
            <p:nvPr/>
          </p:nvSpPr>
          <p:spPr>
            <a:xfrm>
              <a:off x="7628635" y="5831650"/>
              <a:ext cx="3129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endParaRPr lang="zh-CN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6" name="文本框 75">
              <a:extLst>
                <a:ext uri="{FF2B5EF4-FFF2-40B4-BE49-F238E27FC236}">
                  <a16:creationId xmlns:a16="http://schemas.microsoft.com/office/drawing/2014/main" id="{4482E74C-ED3A-43FF-9F5B-4D5A4A71EF63}"/>
                </a:ext>
              </a:extLst>
            </p:cNvPr>
            <p:cNvSpPr txBox="1"/>
            <p:nvPr/>
          </p:nvSpPr>
          <p:spPr>
            <a:xfrm>
              <a:off x="7662131" y="4838296"/>
              <a:ext cx="3129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0000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  <a:endParaRPr lang="zh-CN" altLang="en-US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7" name="文本框 76">
              <a:extLst>
                <a:ext uri="{FF2B5EF4-FFF2-40B4-BE49-F238E27FC236}">
                  <a16:creationId xmlns:a16="http://schemas.microsoft.com/office/drawing/2014/main" id="{74F6CE79-FE0A-4650-A902-B87F3DA63EE1}"/>
                </a:ext>
              </a:extLst>
            </p:cNvPr>
            <p:cNvSpPr txBox="1"/>
            <p:nvPr/>
          </p:nvSpPr>
          <p:spPr>
            <a:xfrm>
              <a:off x="8469691" y="5210173"/>
              <a:ext cx="3129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0000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  <a:endParaRPr lang="zh-CN" altLang="en-US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文本框 77">
                  <a:extLst>
                    <a:ext uri="{FF2B5EF4-FFF2-40B4-BE49-F238E27FC236}">
                      <a16:creationId xmlns:a16="http://schemas.microsoft.com/office/drawing/2014/main" id="{1B1C23DC-F167-477F-8B27-C63E665BA276}"/>
                    </a:ext>
                  </a:extLst>
                </p:cNvPr>
                <p:cNvSpPr txBox="1"/>
                <p:nvPr/>
              </p:nvSpPr>
              <p:spPr>
                <a:xfrm>
                  <a:off x="8268310" y="4684882"/>
                  <a:ext cx="36740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𝜺</m:t>
                        </m:r>
                      </m:oMath>
                    </m:oMathPara>
                  </a14:m>
                  <a:endParaRPr lang="zh-CN" altLang="en-US" b="1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78" name="文本框 77">
                  <a:extLst>
                    <a:ext uri="{FF2B5EF4-FFF2-40B4-BE49-F238E27FC236}">
                      <a16:creationId xmlns:a16="http://schemas.microsoft.com/office/drawing/2014/main" id="{1B1C23DC-F167-477F-8B27-C63E665BA27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68310" y="4684882"/>
                  <a:ext cx="367408" cy="369332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9" name="文本框 78">
              <a:extLst>
                <a:ext uri="{FF2B5EF4-FFF2-40B4-BE49-F238E27FC236}">
                  <a16:creationId xmlns:a16="http://schemas.microsoft.com/office/drawing/2014/main" id="{A5002902-0613-4938-8505-48BF07923C86}"/>
                </a:ext>
              </a:extLst>
            </p:cNvPr>
            <p:cNvSpPr txBox="1"/>
            <p:nvPr/>
          </p:nvSpPr>
          <p:spPr>
            <a:xfrm>
              <a:off x="9345487" y="5159800"/>
              <a:ext cx="3129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  <a:endParaRPr lang="zh-CN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0" name="椭圆 79">
              <a:extLst>
                <a:ext uri="{FF2B5EF4-FFF2-40B4-BE49-F238E27FC236}">
                  <a16:creationId xmlns:a16="http://schemas.microsoft.com/office/drawing/2014/main" id="{509F1C82-4FE8-49B1-8476-CE1262580825}"/>
                </a:ext>
              </a:extLst>
            </p:cNvPr>
            <p:cNvSpPr/>
            <p:nvPr/>
          </p:nvSpPr>
          <p:spPr bwMode="auto">
            <a:xfrm>
              <a:off x="7960225" y="6234438"/>
              <a:ext cx="445622" cy="445622"/>
            </a:xfrm>
            <a:prstGeom prst="ellips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b="1" dirty="0">
                  <a:latin typeface="Arial" charset="0"/>
                  <a:ea typeface="微软雅黑" pitchFamily="34" charset="-122"/>
                </a:rPr>
                <a:t>C</a:t>
              </a:r>
              <a:endParaRPr lang="zh-CN" altLang="en-US" b="1" dirty="0">
                <a:latin typeface="Arial" charset="0"/>
                <a:ea typeface="微软雅黑" pitchFamily="34" charset="-122"/>
              </a:endParaRPr>
            </a:p>
          </p:txBody>
        </p:sp>
        <p:cxnSp>
          <p:nvCxnSpPr>
            <p:cNvPr id="82" name="连接符: 曲线 81">
              <a:extLst>
                <a:ext uri="{FF2B5EF4-FFF2-40B4-BE49-F238E27FC236}">
                  <a16:creationId xmlns:a16="http://schemas.microsoft.com/office/drawing/2014/main" id="{E93FBACF-63F7-4BF2-8A06-43DF62614303}"/>
                </a:ext>
              </a:extLst>
            </p:cNvPr>
            <p:cNvCxnSpPr>
              <a:cxnSpLocks/>
              <a:stCxn id="45" idx="3"/>
              <a:endCxn id="80" idx="1"/>
            </p:cNvCxnSpPr>
            <p:nvPr/>
          </p:nvCxnSpPr>
          <p:spPr>
            <a:xfrm rot="16200000" flipH="1">
              <a:off x="7718913" y="5993126"/>
              <a:ext cx="603170" cy="9973"/>
            </a:xfrm>
            <a:prstGeom prst="curvedConnector3">
              <a:avLst>
                <a:gd name="adj1" fmla="val 50000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连接符: 曲线 82">
              <a:extLst>
                <a:ext uri="{FF2B5EF4-FFF2-40B4-BE49-F238E27FC236}">
                  <a16:creationId xmlns:a16="http://schemas.microsoft.com/office/drawing/2014/main" id="{A7773A7A-040C-4FB6-A7A8-0C1DEEB6823E}"/>
                </a:ext>
              </a:extLst>
            </p:cNvPr>
            <p:cNvCxnSpPr>
              <a:cxnSpLocks/>
              <a:stCxn id="80" idx="7"/>
              <a:endCxn id="45" idx="5"/>
            </p:cNvCxnSpPr>
            <p:nvPr/>
          </p:nvCxnSpPr>
          <p:spPr>
            <a:xfrm rot="16200000" flipV="1">
              <a:off x="8034016" y="5993126"/>
              <a:ext cx="603170" cy="9973"/>
            </a:xfrm>
            <a:prstGeom prst="curvedConnector3">
              <a:avLst>
                <a:gd name="adj1" fmla="val 50000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椭圆 83">
              <a:extLst>
                <a:ext uri="{FF2B5EF4-FFF2-40B4-BE49-F238E27FC236}">
                  <a16:creationId xmlns:a16="http://schemas.microsoft.com/office/drawing/2014/main" id="{AB70130E-A1BA-44B1-B56C-8F9F2BD7FBBA}"/>
                </a:ext>
              </a:extLst>
            </p:cNvPr>
            <p:cNvSpPr/>
            <p:nvPr/>
          </p:nvSpPr>
          <p:spPr bwMode="auto">
            <a:xfrm>
              <a:off x="8833035" y="5324992"/>
              <a:ext cx="445622" cy="445622"/>
            </a:xfrm>
            <a:prstGeom prst="ellips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b="1" dirty="0">
                  <a:latin typeface="Arial" charset="0"/>
                  <a:ea typeface="微软雅黑" pitchFamily="34" charset="-122"/>
                </a:rPr>
                <a:t>D</a:t>
              </a:r>
              <a:endParaRPr lang="zh-CN" altLang="en-US" b="1" dirty="0">
                <a:latin typeface="Arial" charset="0"/>
                <a:ea typeface="微软雅黑" pitchFamily="34" charset="-122"/>
              </a:endParaRPr>
            </a:p>
          </p:txBody>
        </p:sp>
        <p:cxnSp>
          <p:nvCxnSpPr>
            <p:cNvPr id="85" name="直接箭头连接符 84">
              <a:extLst>
                <a:ext uri="{FF2B5EF4-FFF2-40B4-BE49-F238E27FC236}">
                  <a16:creationId xmlns:a16="http://schemas.microsoft.com/office/drawing/2014/main" id="{900BB967-71F2-44A4-A356-7F8920AFB30B}"/>
                </a:ext>
              </a:extLst>
            </p:cNvPr>
            <p:cNvCxnSpPr>
              <a:cxnSpLocks/>
              <a:stCxn id="84" idx="6"/>
              <a:endCxn id="70" idx="2"/>
            </p:cNvCxnSpPr>
            <p:nvPr/>
          </p:nvCxnSpPr>
          <p:spPr>
            <a:xfrm>
              <a:off x="9278657" y="5547803"/>
              <a:ext cx="521921" cy="779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接箭头连接符 85">
              <a:extLst>
                <a:ext uri="{FF2B5EF4-FFF2-40B4-BE49-F238E27FC236}">
                  <a16:creationId xmlns:a16="http://schemas.microsoft.com/office/drawing/2014/main" id="{200E9FEC-9733-4A2C-81A0-B9A73ECE6DC0}"/>
                </a:ext>
              </a:extLst>
            </p:cNvPr>
            <p:cNvCxnSpPr>
              <a:cxnSpLocks/>
              <a:stCxn id="45" idx="6"/>
              <a:endCxn id="84" idx="2"/>
            </p:cNvCxnSpPr>
            <p:nvPr/>
          </p:nvCxnSpPr>
          <p:spPr>
            <a:xfrm>
              <a:off x="8395874" y="5538977"/>
              <a:ext cx="437161" cy="882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文本框 87">
                  <a:extLst>
                    <a:ext uri="{FF2B5EF4-FFF2-40B4-BE49-F238E27FC236}">
                      <a16:creationId xmlns:a16="http://schemas.microsoft.com/office/drawing/2014/main" id="{0BD247BD-3AA4-4BB2-978B-31544F9E7FD4}"/>
                    </a:ext>
                  </a:extLst>
                </p:cNvPr>
                <p:cNvSpPr txBox="1"/>
                <p:nvPr/>
              </p:nvSpPr>
              <p:spPr>
                <a:xfrm>
                  <a:off x="8320077" y="5801420"/>
                  <a:ext cx="36740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𝜺</m:t>
                        </m:r>
                      </m:oMath>
                    </m:oMathPara>
                  </a14:m>
                  <a:endParaRPr lang="zh-CN" altLang="en-US" b="1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88" name="文本框 87">
                  <a:extLst>
                    <a:ext uri="{FF2B5EF4-FFF2-40B4-BE49-F238E27FC236}">
                      <a16:creationId xmlns:a16="http://schemas.microsoft.com/office/drawing/2014/main" id="{0BD247BD-3AA4-4BB2-978B-31544F9E7FD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20077" y="5801420"/>
                  <a:ext cx="367408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" name="文本框 4">
            <a:extLst>
              <a:ext uri="{FF2B5EF4-FFF2-40B4-BE49-F238E27FC236}">
                <a16:creationId xmlns:a16="http://schemas.microsoft.com/office/drawing/2014/main" id="{07738D3F-5740-4B99-A335-D77DC72E2242}"/>
              </a:ext>
            </a:extLst>
          </p:cNvPr>
          <p:cNvSpPr txBox="1"/>
          <p:nvPr/>
        </p:nvSpPr>
        <p:spPr>
          <a:xfrm>
            <a:off x="8788689" y="5084998"/>
            <a:ext cx="21114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f(A,0)={B,D}</a:t>
            </a:r>
            <a:endParaRPr lang="zh-CN" alt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D781F58-EA2F-43E7-B5C4-9BEFA02956B6}"/>
              </a:ext>
            </a:extLst>
          </p:cNvPr>
          <p:cNvSpPr txBox="1"/>
          <p:nvPr/>
        </p:nvSpPr>
        <p:spPr>
          <a:xfrm>
            <a:off x="7030035" y="5976026"/>
            <a:ext cx="30572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rgbClr val="C00000"/>
                </a:solidFill>
              </a:rPr>
              <a:t>识别的符号串？</a:t>
            </a:r>
          </a:p>
        </p:txBody>
      </p:sp>
    </p:spTree>
    <p:extLst>
      <p:ext uri="{BB962C8B-B14F-4D97-AF65-F5344CB8AC3E}">
        <p14:creationId xmlns:p14="http://schemas.microsoft.com/office/powerpoint/2010/main" val="1953595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AFE59EE-6258-48D0-81C1-1E17ADCC90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3.3</a:t>
            </a:r>
            <a:r>
              <a:rPr lang="zh-CN" altLang="en-US" dirty="0"/>
              <a:t>　有穷自动机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60D99BA-834C-4890-B409-193D8AB9AD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2" y="942764"/>
            <a:ext cx="11068074" cy="1190836"/>
          </a:xfrm>
        </p:spPr>
        <p:txBody>
          <a:bodyPr/>
          <a:lstStyle/>
          <a:p>
            <a:r>
              <a:rPr lang="en-US" altLang="zh-CN" sz="2800" dirty="0"/>
              <a:t>NFA</a:t>
            </a:r>
            <a:r>
              <a:rPr lang="zh-CN" altLang="en-US" sz="2800" dirty="0"/>
              <a:t>扩展状态转移函数：</a:t>
            </a:r>
            <a:r>
              <a:rPr lang="en-US" altLang="zh-CN" sz="2800" dirty="0">
                <a:solidFill>
                  <a:srgbClr val="C00000"/>
                </a:solidFill>
              </a:rPr>
              <a:t>f(</a:t>
            </a:r>
            <a:r>
              <a:rPr lang="en-US" altLang="zh-CN" sz="2800" dirty="0" err="1">
                <a:solidFill>
                  <a:srgbClr val="C00000"/>
                </a:solidFill>
              </a:rPr>
              <a:t>q,a</a:t>
            </a:r>
            <a:r>
              <a:rPr lang="en-US" altLang="zh-CN" sz="2800" dirty="0">
                <a:solidFill>
                  <a:srgbClr val="C00000"/>
                </a:solidFill>
              </a:rPr>
              <a:t>)</a:t>
            </a:r>
            <a:r>
              <a:rPr lang="en-US" altLang="zh-CN" sz="2800" dirty="0">
                <a:latin typeface="+mn-ea"/>
              </a:rPr>
              <a:t> →</a:t>
            </a:r>
            <a:r>
              <a:rPr lang="en-US" altLang="zh-CN" sz="2800" dirty="0">
                <a:solidFill>
                  <a:srgbClr val="C00000"/>
                </a:solidFill>
                <a:latin typeface="+mn-ea"/>
              </a:rPr>
              <a:t>Move(</a:t>
            </a:r>
            <a:r>
              <a:rPr lang="en-US" altLang="zh-CN" sz="2800" dirty="0" err="1">
                <a:solidFill>
                  <a:srgbClr val="C00000"/>
                </a:solidFill>
                <a:latin typeface="+mn-ea"/>
              </a:rPr>
              <a:t>I,a</a:t>
            </a:r>
            <a:r>
              <a:rPr lang="en-US" altLang="zh-CN" sz="2800" dirty="0">
                <a:solidFill>
                  <a:srgbClr val="C00000"/>
                </a:solidFill>
                <a:latin typeface="+mn-ea"/>
              </a:rPr>
              <a:t>)</a:t>
            </a:r>
            <a:r>
              <a:rPr lang="en-US" altLang="zh-CN" sz="2800" dirty="0">
                <a:latin typeface="+mn-ea"/>
              </a:rPr>
              <a:t> →</a:t>
            </a:r>
            <a:r>
              <a:rPr lang="en-US" altLang="zh-CN" sz="2800" dirty="0">
                <a:solidFill>
                  <a:srgbClr val="C00000"/>
                </a:solidFill>
                <a:latin typeface="+mn-ea"/>
              </a:rPr>
              <a:t>f</a:t>
            </a:r>
            <a:r>
              <a:rPr lang="en-US" altLang="zh-CN" sz="2800" dirty="0">
                <a:solidFill>
                  <a:srgbClr val="C00000"/>
                </a:solidFill>
                <a:latin typeface="+mn-ea"/>
                <a:sym typeface="Symbol" pitchFamily="18" charset="2"/>
              </a:rPr>
              <a:t></a:t>
            </a:r>
            <a:r>
              <a:rPr lang="en-US" altLang="zh-CN" sz="2800" dirty="0">
                <a:solidFill>
                  <a:srgbClr val="C00000"/>
                </a:solidFill>
                <a:latin typeface="+mn-ea"/>
              </a:rPr>
              <a:t>(</a:t>
            </a:r>
            <a:r>
              <a:rPr lang="en-US" altLang="zh-CN" sz="2800" dirty="0" err="1">
                <a:solidFill>
                  <a:srgbClr val="C00000"/>
                </a:solidFill>
                <a:latin typeface="+mn-ea"/>
              </a:rPr>
              <a:t>I,t</a:t>
            </a:r>
            <a:r>
              <a:rPr lang="en-US" altLang="zh-CN" sz="2800" dirty="0">
                <a:solidFill>
                  <a:srgbClr val="C00000"/>
                </a:solidFill>
                <a:latin typeface="+mn-ea"/>
              </a:rPr>
              <a:t>)</a:t>
            </a:r>
            <a:endParaRPr lang="en-US" altLang="zh-CN" sz="28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400" dirty="0">
                <a:latin typeface="+mn-ea"/>
              </a:rPr>
              <a:t>f</a:t>
            </a:r>
            <a:r>
              <a:rPr lang="en-US" altLang="zh-CN" sz="2400" dirty="0">
                <a:latin typeface="+mn-ea"/>
                <a:sym typeface="Symbol" pitchFamily="18" charset="2"/>
              </a:rPr>
              <a:t></a:t>
            </a:r>
            <a:r>
              <a:rPr lang="en-US" altLang="zh-CN" sz="2400" dirty="0">
                <a:latin typeface="+mn-ea"/>
              </a:rPr>
              <a:t>:</a:t>
            </a:r>
            <a:r>
              <a:rPr lang="en-US" altLang="zh-CN" sz="2400" dirty="0">
                <a:solidFill>
                  <a:srgbClr val="FF0000"/>
                </a:solidFill>
                <a:latin typeface="+mn-ea"/>
              </a:rPr>
              <a:t> </a:t>
            </a:r>
            <a:r>
              <a:rPr lang="en-US" altLang="zh-CN" sz="2400" dirty="0">
                <a:latin typeface="+mn-ea"/>
              </a:rPr>
              <a:t>P(K)×</a:t>
            </a:r>
            <a:r>
              <a:rPr lang="en-US" altLang="zh-CN" sz="2400" dirty="0">
                <a:latin typeface="+mn-ea"/>
                <a:sym typeface="Symbol" pitchFamily="18" charset="2"/>
              </a:rPr>
              <a:t></a:t>
            </a:r>
            <a:r>
              <a:rPr lang="en-US" altLang="zh-CN" sz="2400" baseline="30000" dirty="0">
                <a:latin typeface="+mn-ea"/>
              </a:rPr>
              <a:t>*</a:t>
            </a:r>
            <a:r>
              <a:rPr lang="en-US" altLang="zh-CN" sz="2400" dirty="0">
                <a:latin typeface="+mn-ea"/>
              </a:rPr>
              <a:t>→P(K)</a:t>
            </a:r>
            <a:r>
              <a:rPr lang="zh-CN" altLang="en-US" sz="2400" dirty="0">
                <a:latin typeface="+mn-ea"/>
              </a:rPr>
              <a:t>映射。设 </a:t>
            </a:r>
            <a:r>
              <a:rPr lang="en-US" altLang="zh-CN" sz="2400" dirty="0">
                <a:latin typeface="+mn-ea"/>
              </a:rPr>
              <a:t>a</a:t>
            </a:r>
            <a:r>
              <a:rPr lang="en-US" altLang="zh-CN" sz="2400" dirty="0">
                <a:latin typeface="+mn-ea"/>
                <a:sym typeface="Symbol" pitchFamily="18" charset="2"/>
              </a:rPr>
              <a:t></a:t>
            </a:r>
            <a:r>
              <a:rPr lang="zh-CN" altLang="en-US" sz="2400" dirty="0">
                <a:latin typeface="+mn-ea"/>
              </a:rPr>
              <a:t>，</a:t>
            </a:r>
            <a:r>
              <a:rPr lang="en-US" altLang="zh-CN" sz="2400" dirty="0">
                <a:latin typeface="+mn-ea"/>
              </a:rPr>
              <a:t>t,β</a:t>
            </a:r>
            <a:r>
              <a:rPr lang="en-US" altLang="zh-CN" sz="2400" dirty="0">
                <a:latin typeface="+mn-ea"/>
                <a:sym typeface="Symbol" pitchFamily="18" charset="2"/>
              </a:rPr>
              <a:t></a:t>
            </a:r>
            <a:r>
              <a:rPr lang="en-US" altLang="zh-CN" sz="2400" baseline="30000" dirty="0">
                <a:latin typeface="+mn-ea"/>
              </a:rPr>
              <a:t>*</a:t>
            </a:r>
            <a:r>
              <a:rPr lang="zh-CN" altLang="en-US" sz="2400" dirty="0">
                <a:latin typeface="+mn-ea"/>
              </a:rPr>
              <a:t>，</a:t>
            </a:r>
            <a:r>
              <a:rPr lang="en-US" altLang="zh-CN" sz="2400" dirty="0">
                <a:latin typeface="+mn-ea"/>
              </a:rPr>
              <a:t>I</a:t>
            </a:r>
            <a:r>
              <a:rPr lang="en-US" altLang="zh-CN" sz="2400" dirty="0">
                <a:latin typeface="+mn-ea"/>
                <a:sym typeface="Symbol" pitchFamily="18" charset="2"/>
              </a:rPr>
              <a:t></a:t>
            </a:r>
            <a:r>
              <a:rPr lang="en-US" altLang="zh-CN" sz="2400" dirty="0">
                <a:latin typeface="+mn-ea"/>
              </a:rPr>
              <a:t>K</a:t>
            </a:r>
            <a:r>
              <a:rPr lang="zh-CN" altLang="en-US" sz="2400" dirty="0">
                <a:latin typeface="+mn-ea"/>
              </a:rPr>
              <a:t>，即 </a:t>
            </a:r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097EF46-66F6-427E-B52A-E12E046B93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3A857A3-1012-4184-86F6-41658C62E65F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11" name="Text Box 12">
            <a:extLst>
              <a:ext uri="{FF2B5EF4-FFF2-40B4-BE49-F238E27FC236}">
                <a16:creationId xmlns:a16="http://schemas.microsoft.com/office/drawing/2014/main" id="{C009153E-C257-4A20-BB4A-60B5DA894D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5855" y="5719097"/>
            <a:ext cx="10360692" cy="1012778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 eaLnBrk="1" hangingPunct="1">
              <a:lnSpc>
                <a:spcPct val="120000"/>
              </a:lnSpc>
              <a:spcBef>
                <a:spcPct val="20000"/>
              </a:spcBef>
            </a:pPr>
            <a:r>
              <a:rPr lang="en-US" altLang="zh-CN" sz="2400" b="1" dirty="0">
                <a:solidFill>
                  <a:srgbClr val="C00000"/>
                </a:solidFill>
                <a:latin typeface="Times New Roman" pitchFamily="18" charset="0"/>
              </a:rPr>
              <a:t>f</a:t>
            </a:r>
            <a:r>
              <a:rPr lang="en-US" altLang="zh-CN" sz="2400" b="1" dirty="0">
                <a:solidFill>
                  <a:srgbClr val="C00000"/>
                </a:solidFill>
                <a:latin typeface="Times New Roman" pitchFamily="18" charset="0"/>
                <a:sym typeface="Symbol" pitchFamily="18" charset="2"/>
              </a:rPr>
              <a:t></a:t>
            </a:r>
            <a:r>
              <a:rPr lang="en-US" altLang="zh-CN" sz="2400" b="1" dirty="0">
                <a:solidFill>
                  <a:srgbClr val="C00000"/>
                </a:solidFill>
                <a:latin typeface="Times New Roman" pitchFamily="18" charset="0"/>
              </a:rPr>
              <a:t>({B},012</a:t>
            </a:r>
            <a:r>
              <a:rPr lang="en-US" altLang="zh-CN" sz="2400" b="1" dirty="0">
                <a:solidFill>
                  <a:srgbClr val="C00000"/>
                </a:solidFill>
                <a:latin typeface="Times New Roman" pitchFamily="18" charset="0"/>
                <a:sym typeface="Symbol" pitchFamily="18" charset="2"/>
              </a:rPr>
              <a:t>)</a:t>
            </a:r>
            <a:r>
              <a:rPr lang="en-US" altLang="zh-CN" sz="2400" b="1" dirty="0">
                <a:latin typeface="Times New Roman" pitchFamily="18" charset="0"/>
                <a:sym typeface="Symbol" pitchFamily="18" charset="2"/>
              </a:rPr>
              <a:t>=</a:t>
            </a:r>
            <a:r>
              <a:rPr lang="en-US" altLang="zh-CN" sz="2400" b="1" dirty="0">
                <a:latin typeface="Times New Roman" pitchFamily="18" charset="0"/>
              </a:rPr>
              <a:t>f</a:t>
            </a:r>
            <a:r>
              <a:rPr lang="en-US" altLang="zh-CN" sz="2400" b="1" dirty="0">
                <a:latin typeface="Times New Roman" pitchFamily="18" charset="0"/>
                <a:sym typeface="Symbol" pitchFamily="18" charset="2"/>
              </a:rPr>
              <a:t></a:t>
            </a:r>
            <a:r>
              <a:rPr lang="en-US" altLang="zh-CN" sz="2400" b="1" dirty="0">
                <a:latin typeface="Times New Roman" pitchFamily="18" charset="0"/>
              </a:rPr>
              <a:t>(</a:t>
            </a:r>
            <a:r>
              <a:rPr lang="en-US" altLang="zh-CN" sz="2400" b="1" dirty="0">
                <a:solidFill>
                  <a:srgbClr val="C00000"/>
                </a:solidFill>
                <a:latin typeface="Times New Roman" pitchFamily="18" charset="0"/>
              </a:rPr>
              <a:t>Move({B},0</a:t>
            </a:r>
            <a:r>
              <a:rPr lang="en-US" altLang="zh-CN" sz="2400" b="1" dirty="0">
                <a:solidFill>
                  <a:srgbClr val="C00000"/>
                </a:solidFill>
                <a:latin typeface="Times New Roman" pitchFamily="18" charset="0"/>
                <a:sym typeface="Symbol" pitchFamily="18" charset="2"/>
              </a:rPr>
              <a:t>)</a:t>
            </a:r>
            <a:r>
              <a:rPr lang="en-US" altLang="zh-CN" sz="2400" b="1" dirty="0">
                <a:latin typeface="Times New Roman" pitchFamily="18" charset="0"/>
              </a:rPr>
              <a:t>,</a:t>
            </a:r>
            <a:r>
              <a:rPr lang="en-US" altLang="zh-CN" sz="2400" b="1" dirty="0">
                <a:latin typeface="Times New Roman" pitchFamily="18" charset="0"/>
                <a:sym typeface="Symbol" pitchFamily="18" charset="2"/>
              </a:rPr>
              <a:t>12)=</a:t>
            </a:r>
            <a:r>
              <a:rPr lang="en-US" altLang="zh-CN" sz="2400" b="1" dirty="0">
                <a:latin typeface="Times New Roman" pitchFamily="18" charset="0"/>
              </a:rPr>
              <a:t>f</a:t>
            </a:r>
            <a:r>
              <a:rPr lang="en-US" altLang="zh-CN" sz="2400" b="1" dirty="0">
                <a:latin typeface="Times New Roman" pitchFamily="18" charset="0"/>
                <a:sym typeface="Symbol" pitchFamily="18" charset="2"/>
              </a:rPr>
              <a:t></a:t>
            </a:r>
            <a:r>
              <a:rPr lang="en-US" altLang="zh-CN" sz="2400" b="1" dirty="0">
                <a:latin typeface="Times New Roman" pitchFamily="18" charset="0"/>
              </a:rPr>
              <a:t>({B,U,Q},</a:t>
            </a:r>
            <a:r>
              <a:rPr lang="en-US" altLang="zh-CN" sz="2400" b="1" dirty="0">
                <a:latin typeface="Times New Roman" pitchFamily="18" charset="0"/>
                <a:sym typeface="Symbol" pitchFamily="18" charset="2"/>
              </a:rPr>
              <a:t>12)</a:t>
            </a:r>
          </a:p>
          <a:p>
            <a:pPr algn="l" eaLnBrk="1" hangingPunct="1">
              <a:lnSpc>
                <a:spcPct val="120000"/>
              </a:lnSpc>
              <a:spcBef>
                <a:spcPct val="20000"/>
              </a:spcBef>
            </a:pPr>
            <a:r>
              <a:rPr lang="en-US" altLang="zh-CN" sz="2400" b="1" dirty="0">
                <a:latin typeface="Times New Roman" pitchFamily="18" charset="0"/>
                <a:sym typeface="Symbol" pitchFamily="18" charset="2"/>
              </a:rPr>
              <a:t>                  =</a:t>
            </a:r>
            <a:r>
              <a:rPr lang="en-US" altLang="zh-CN" sz="2400" b="1" dirty="0">
                <a:latin typeface="Times New Roman" pitchFamily="18" charset="0"/>
              </a:rPr>
              <a:t>f</a:t>
            </a:r>
            <a:r>
              <a:rPr lang="en-US" altLang="zh-CN" sz="2400" b="1" dirty="0">
                <a:latin typeface="Times New Roman" pitchFamily="18" charset="0"/>
                <a:sym typeface="Symbol" pitchFamily="18" charset="2"/>
              </a:rPr>
              <a:t></a:t>
            </a:r>
            <a:r>
              <a:rPr lang="en-US" altLang="zh-CN" sz="2400" b="1" dirty="0">
                <a:latin typeface="Times New Roman" pitchFamily="18" charset="0"/>
              </a:rPr>
              <a:t>(</a:t>
            </a:r>
            <a:r>
              <a:rPr lang="en-US" altLang="zh-CN" sz="2400" b="1" dirty="0">
                <a:solidFill>
                  <a:srgbClr val="C00000"/>
                </a:solidFill>
                <a:latin typeface="Times New Roman" pitchFamily="18" charset="0"/>
              </a:rPr>
              <a:t>Move({B,U,Q},</a:t>
            </a:r>
            <a:r>
              <a:rPr lang="en-US" altLang="zh-CN" sz="2400" b="1" dirty="0">
                <a:solidFill>
                  <a:srgbClr val="C00000"/>
                </a:solidFill>
                <a:latin typeface="Times New Roman" pitchFamily="18" charset="0"/>
                <a:sym typeface="Symbol" pitchFamily="18" charset="2"/>
              </a:rPr>
              <a:t>1)</a:t>
            </a:r>
            <a:r>
              <a:rPr lang="en-US" altLang="zh-CN" sz="2400" b="1" dirty="0">
                <a:latin typeface="Times New Roman" pitchFamily="18" charset="0"/>
              </a:rPr>
              <a:t>,</a:t>
            </a:r>
            <a:r>
              <a:rPr lang="en-US" altLang="zh-CN" sz="2400" b="1" dirty="0">
                <a:latin typeface="Times New Roman" pitchFamily="18" charset="0"/>
                <a:sym typeface="Symbol" pitchFamily="18" charset="2"/>
              </a:rPr>
              <a:t>2)=</a:t>
            </a:r>
            <a:r>
              <a:rPr lang="en-US" altLang="zh-CN" sz="2400" b="1" dirty="0">
                <a:latin typeface="Times New Roman" pitchFamily="18" charset="0"/>
              </a:rPr>
              <a:t>f</a:t>
            </a:r>
            <a:r>
              <a:rPr lang="en-US" altLang="zh-CN" sz="2400" b="1" dirty="0">
                <a:latin typeface="Times New Roman" pitchFamily="18" charset="0"/>
                <a:sym typeface="Symbol" pitchFamily="18" charset="2"/>
              </a:rPr>
              <a:t></a:t>
            </a:r>
            <a:r>
              <a:rPr lang="en-US" altLang="zh-CN" sz="2400" b="1" dirty="0">
                <a:latin typeface="Times New Roman" pitchFamily="18" charset="0"/>
              </a:rPr>
              <a:t>({U,Q},</a:t>
            </a:r>
            <a:r>
              <a:rPr lang="en-US" altLang="zh-CN" sz="2400" b="1" dirty="0">
                <a:latin typeface="Times New Roman" pitchFamily="18" charset="0"/>
                <a:sym typeface="Symbol" pitchFamily="18" charset="2"/>
              </a:rPr>
              <a:t>2)=</a:t>
            </a:r>
            <a:r>
              <a:rPr lang="en-US" altLang="zh-CN" sz="2400" b="1" dirty="0">
                <a:solidFill>
                  <a:srgbClr val="C00000"/>
                </a:solidFill>
                <a:latin typeface="Times New Roman" pitchFamily="18" charset="0"/>
              </a:rPr>
              <a:t>Move({U,Q},</a:t>
            </a:r>
            <a:r>
              <a:rPr lang="en-US" altLang="zh-CN" sz="2400" b="1" dirty="0">
                <a:solidFill>
                  <a:srgbClr val="C00000"/>
                </a:solidFill>
                <a:latin typeface="Times New Roman" pitchFamily="18" charset="0"/>
                <a:sym typeface="Symbol" pitchFamily="18" charset="2"/>
              </a:rPr>
              <a:t>2)</a:t>
            </a:r>
            <a:r>
              <a:rPr lang="en-US" altLang="zh-CN" sz="2400" b="1" dirty="0">
                <a:latin typeface="Times New Roman" pitchFamily="18" charset="0"/>
                <a:sym typeface="Symbol" pitchFamily="18" charset="2"/>
              </a:rPr>
              <a:t>={Q}</a:t>
            </a: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946A58BD-5782-4F51-9A9B-58D7C5E75D9E}"/>
              </a:ext>
            </a:extLst>
          </p:cNvPr>
          <p:cNvGrpSpPr/>
          <p:nvPr/>
        </p:nvGrpSpPr>
        <p:grpSpPr>
          <a:xfrm>
            <a:off x="698474" y="4163308"/>
            <a:ext cx="5765026" cy="1403161"/>
            <a:chOff x="4668087" y="2419508"/>
            <a:chExt cx="4591408" cy="1117512"/>
          </a:xfrm>
        </p:grpSpPr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83F732C3-2E4A-4D06-B63E-99D095A82E06}"/>
                </a:ext>
              </a:extLst>
            </p:cNvPr>
            <p:cNvSpPr/>
            <p:nvPr/>
          </p:nvSpPr>
          <p:spPr bwMode="auto">
            <a:xfrm>
              <a:off x="5018017" y="2796785"/>
              <a:ext cx="445622" cy="445622"/>
            </a:xfrm>
            <a:prstGeom prst="ellips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b="1" dirty="0">
                  <a:latin typeface="Arial" charset="0"/>
                  <a:ea typeface="微软雅黑" pitchFamily="34" charset="-122"/>
                </a:rPr>
                <a:t>B</a:t>
              </a:r>
              <a:endParaRPr lang="zh-CN" altLang="en-US" b="1" dirty="0">
                <a:latin typeface="Arial" charset="0"/>
                <a:ea typeface="微软雅黑" pitchFamily="34" charset="-122"/>
              </a:endParaRP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8BCC42C7-752B-4534-8FE9-C0479121EDF7}"/>
                </a:ext>
              </a:extLst>
            </p:cNvPr>
            <p:cNvSpPr txBox="1"/>
            <p:nvPr/>
          </p:nvSpPr>
          <p:spPr>
            <a:xfrm>
              <a:off x="4668087" y="2826939"/>
              <a:ext cx="44673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eaLnBrk="1" hangingPunct="1"/>
              <a:r>
                <a:rPr lang="en-US" altLang="zh-CN" b="1" dirty="0">
                  <a:latin typeface="Times New Roman" pitchFamily="18" charset="0"/>
                  <a:sym typeface="Symbol" pitchFamily="18" charset="2"/>
                </a:rPr>
                <a:t></a:t>
              </a:r>
              <a:endParaRPr lang="en-US" altLang="zh-CN" b="1" dirty="0"/>
            </a:p>
          </p:txBody>
        </p: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C92DF9C6-4967-4CC1-BC60-9B91FB9A09CE}"/>
                </a:ext>
              </a:extLst>
            </p:cNvPr>
            <p:cNvSpPr/>
            <p:nvPr/>
          </p:nvSpPr>
          <p:spPr bwMode="auto">
            <a:xfrm>
              <a:off x="6489855" y="2798098"/>
              <a:ext cx="445622" cy="445622"/>
            </a:xfrm>
            <a:prstGeom prst="ellips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b="1" dirty="0">
                  <a:latin typeface="Arial" charset="0"/>
                  <a:ea typeface="微软雅黑" pitchFamily="34" charset="-122"/>
                </a:rPr>
                <a:t>U</a:t>
              </a:r>
              <a:endParaRPr lang="zh-CN" altLang="en-US" b="1" dirty="0">
                <a:latin typeface="Arial" charset="0"/>
                <a:ea typeface="微软雅黑" pitchFamily="34" charset="-122"/>
              </a:endParaRPr>
            </a:p>
          </p:txBody>
        </p:sp>
        <p:sp>
          <p:nvSpPr>
            <p:cNvPr id="18" name="Oval 4">
              <a:extLst>
                <a:ext uri="{FF2B5EF4-FFF2-40B4-BE49-F238E27FC236}">
                  <a16:creationId xmlns:a16="http://schemas.microsoft.com/office/drawing/2014/main" id="{89D90365-6AD9-454D-9EE8-93D7193DB6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10315" y="2783807"/>
              <a:ext cx="445622" cy="436988"/>
            </a:xfrm>
            <a:prstGeom prst="ellipse">
              <a:avLst/>
            </a:prstGeom>
            <a:noFill/>
            <a:ln w="63500" cmpd="dbl">
              <a:solidFill>
                <a:sysClr val="windowText" lastClr="000000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Q</a:t>
              </a:r>
              <a:endParaRPr kumimoji="0" lang="en-GB" altLang="zh-CN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9" name="连接符: 曲线 18">
              <a:extLst>
                <a:ext uri="{FF2B5EF4-FFF2-40B4-BE49-F238E27FC236}">
                  <a16:creationId xmlns:a16="http://schemas.microsoft.com/office/drawing/2014/main" id="{7DCD39A7-F6DE-40C2-8CFB-181647DEB4A3}"/>
                </a:ext>
              </a:extLst>
            </p:cNvPr>
            <p:cNvCxnSpPr>
              <a:cxnSpLocks/>
              <a:stCxn id="15" idx="6"/>
              <a:endCxn id="17" idx="2"/>
            </p:cNvCxnSpPr>
            <p:nvPr/>
          </p:nvCxnSpPr>
          <p:spPr>
            <a:xfrm>
              <a:off x="5463639" y="3019596"/>
              <a:ext cx="1026216" cy="1313"/>
            </a:xfrm>
            <a:prstGeom prst="curvedConnector3">
              <a:avLst>
                <a:gd name="adj1" fmla="val 50000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连接符: 曲线 19">
              <a:extLst>
                <a:ext uri="{FF2B5EF4-FFF2-40B4-BE49-F238E27FC236}">
                  <a16:creationId xmlns:a16="http://schemas.microsoft.com/office/drawing/2014/main" id="{A0143C68-A46D-4366-9250-16EA2E5FE8FE}"/>
                </a:ext>
              </a:extLst>
            </p:cNvPr>
            <p:cNvCxnSpPr>
              <a:cxnSpLocks/>
              <a:stCxn id="17" idx="6"/>
              <a:endCxn id="18" idx="2"/>
            </p:cNvCxnSpPr>
            <p:nvPr/>
          </p:nvCxnSpPr>
          <p:spPr>
            <a:xfrm flipV="1">
              <a:off x="6935477" y="3002301"/>
              <a:ext cx="1374838" cy="18608"/>
            </a:xfrm>
            <a:prstGeom prst="curvedConnector3">
              <a:avLst>
                <a:gd name="adj1" fmla="val 50000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连接符: 曲线 20">
              <a:extLst>
                <a:ext uri="{FF2B5EF4-FFF2-40B4-BE49-F238E27FC236}">
                  <a16:creationId xmlns:a16="http://schemas.microsoft.com/office/drawing/2014/main" id="{54E73DCA-AF32-469B-906F-37A7282818E2}"/>
                </a:ext>
              </a:extLst>
            </p:cNvPr>
            <p:cNvCxnSpPr>
              <a:cxnSpLocks/>
              <a:stCxn id="15" idx="1"/>
              <a:endCxn id="15" idx="7"/>
            </p:cNvCxnSpPr>
            <p:nvPr/>
          </p:nvCxnSpPr>
          <p:spPr>
            <a:xfrm rot="5400000" flipH="1" flipV="1">
              <a:off x="5240828" y="2704494"/>
              <a:ext cx="12700" cy="315102"/>
            </a:xfrm>
            <a:prstGeom prst="curvedConnector3">
              <a:avLst>
                <a:gd name="adj1" fmla="val 2313858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连接符: 曲线 21">
              <a:extLst>
                <a:ext uri="{FF2B5EF4-FFF2-40B4-BE49-F238E27FC236}">
                  <a16:creationId xmlns:a16="http://schemas.microsoft.com/office/drawing/2014/main" id="{EB3C5761-8B86-4228-AE2C-BA8B91D602A6}"/>
                </a:ext>
              </a:extLst>
            </p:cNvPr>
            <p:cNvCxnSpPr>
              <a:cxnSpLocks/>
              <a:stCxn id="17" idx="1"/>
              <a:endCxn id="17" idx="7"/>
            </p:cNvCxnSpPr>
            <p:nvPr/>
          </p:nvCxnSpPr>
          <p:spPr>
            <a:xfrm rot="5400000" flipH="1" flipV="1">
              <a:off x="6712666" y="2705807"/>
              <a:ext cx="12700" cy="315102"/>
            </a:xfrm>
            <a:prstGeom prst="curvedConnector3">
              <a:avLst>
                <a:gd name="adj1" fmla="val 2313858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连接符: 曲线 22">
              <a:extLst>
                <a:ext uri="{FF2B5EF4-FFF2-40B4-BE49-F238E27FC236}">
                  <a16:creationId xmlns:a16="http://schemas.microsoft.com/office/drawing/2014/main" id="{4426FBAD-F920-4AB7-A38B-3C457CAA9F6E}"/>
                </a:ext>
              </a:extLst>
            </p:cNvPr>
            <p:cNvCxnSpPr>
              <a:cxnSpLocks/>
              <a:stCxn id="18" idx="1"/>
              <a:endCxn id="18" idx="6"/>
            </p:cNvCxnSpPr>
            <p:nvPr/>
          </p:nvCxnSpPr>
          <p:spPr>
            <a:xfrm rot="16200000" flipH="1">
              <a:off x="8488506" y="2734870"/>
              <a:ext cx="154499" cy="380362"/>
            </a:xfrm>
            <a:prstGeom prst="curvedConnector4">
              <a:avLst>
                <a:gd name="adj1" fmla="val -189383"/>
                <a:gd name="adj2" fmla="val 160101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连接符: 曲线 23">
              <a:extLst>
                <a:ext uri="{FF2B5EF4-FFF2-40B4-BE49-F238E27FC236}">
                  <a16:creationId xmlns:a16="http://schemas.microsoft.com/office/drawing/2014/main" id="{1F516F78-43B7-4B7C-900E-6B2D48A7A6B8}"/>
                </a:ext>
              </a:extLst>
            </p:cNvPr>
            <p:cNvCxnSpPr>
              <a:cxnSpLocks/>
              <a:stCxn id="15" idx="4"/>
              <a:endCxn id="18" idx="4"/>
            </p:cNvCxnSpPr>
            <p:nvPr/>
          </p:nvCxnSpPr>
          <p:spPr>
            <a:xfrm rot="5400000" flipH="1" flipV="1">
              <a:off x="6876171" y="1585452"/>
              <a:ext cx="21612" cy="3292298"/>
            </a:xfrm>
            <a:prstGeom prst="curvedConnector3">
              <a:avLst>
                <a:gd name="adj1" fmla="val -1057746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3153AA5D-E294-4186-8CB8-64AD25FE87F4}"/>
                </a:ext>
              </a:extLst>
            </p:cNvPr>
            <p:cNvSpPr txBox="1"/>
            <p:nvPr/>
          </p:nvSpPr>
          <p:spPr>
            <a:xfrm>
              <a:off x="5299456" y="2419508"/>
              <a:ext cx="3129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  <a:endParaRPr lang="zh-CN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BC647341-075C-4828-A191-0DB682419F8C}"/>
                </a:ext>
              </a:extLst>
            </p:cNvPr>
            <p:cNvSpPr txBox="1"/>
            <p:nvPr/>
          </p:nvSpPr>
          <p:spPr>
            <a:xfrm>
              <a:off x="6789551" y="2446774"/>
              <a:ext cx="3129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endParaRPr lang="zh-CN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32C0615D-0D3C-41DC-A921-96B18BB8E4B7}"/>
                </a:ext>
              </a:extLst>
            </p:cNvPr>
            <p:cNvSpPr txBox="1"/>
            <p:nvPr/>
          </p:nvSpPr>
          <p:spPr>
            <a:xfrm>
              <a:off x="8946588" y="2495892"/>
              <a:ext cx="3129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endParaRPr lang="zh-CN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D5AC0F8A-7EC4-47AE-9F69-862CB80C846F}"/>
                </a:ext>
              </a:extLst>
            </p:cNvPr>
            <p:cNvSpPr txBox="1"/>
            <p:nvPr/>
          </p:nvSpPr>
          <p:spPr>
            <a:xfrm>
              <a:off x="5708888" y="2592465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latin typeface="Arial" panose="020B0604020202020204" pitchFamily="34" charset="0"/>
                  <a:cs typeface="Arial" panose="020B0604020202020204" pitchFamily="34" charset="0"/>
                </a:rPr>
                <a:t>0,1</a:t>
              </a:r>
              <a:endParaRPr lang="zh-CN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A4EE4A6B-67E4-4EB2-9A9E-487556634106}"/>
                </a:ext>
              </a:extLst>
            </p:cNvPr>
            <p:cNvSpPr txBox="1"/>
            <p:nvPr/>
          </p:nvSpPr>
          <p:spPr>
            <a:xfrm>
              <a:off x="7403345" y="2624170"/>
              <a:ext cx="3129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endParaRPr lang="zh-CN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F4D1ED60-5674-405F-A64B-CBF3AC3DCD23}"/>
                </a:ext>
              </a:extLst>
            </p:cNvPr>
            <p:cNvSpPr txBox="1"/>
            <p:nvPr/>
          </p:nvSpPr>
          <p:spPr>
            <a:xfrm>
              <a:off x="6826397" y="3167688"/>
              <a:ext cx="6976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latin typeface="Arial" panose="020B0604020202020204" pitchFamily="34" charset="0"/>
                  <a:cs typeface="Arial" panose="020B0604020202020204" pitchFamily="34" charset="0"/>
                </a:rPr>
                <a:t>0,1,2</a:t>
              </a:r>
              <a:endParaRPr lang="zh-CN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E428B468-0FB3-4D06-AFBD-A8C87E7C0809}"/>
              </a:ext>
            </a:extLst>
          </p:cNvPr>
          <p:cNvGrpSpPr/>
          <p:nvPr/>
        </p:nvGrpSpPr>
        <p:grpSpPr>
          <a:xfrm>
            <a:off x="6739109" y="4432511"/>
            <a:ext cx="4585962" cy="1121654"/>
            <a:chOff x="3095162" y="5085544"/>
            <a:chExt cx="4585962" cy="112165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文本框 31">
                  <a:extLst>
                    <a:ext uri="{FF2B5EF4-FFF2-40B4-BE49-F238E27FC236}">
                      <a16:creationId xmlns:a16="http://schemas.microsoft.com/office/drawing/2014/main" id="{89287D11-CBFE-421F-AD3D-FD550930E7E6}"/>
                    </a:ext>
                  </a:extLst>
                </p:cNvPr>
                <p:cNvSpPr txBox="1"/>
                <p:nvPr/>
              </p:nvSpPr>
              <p:spPr>
                <a:xfrm>
                  <a:off x="3095162" y="5415475"/>
                  <a:ext cx="718274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d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7364436F-E82E-439A-B717-2BF3B1CAD36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95162" y="5415475"/>
                  <a:ext cx="718274" cy="461665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文本框 32">
                  <a:extLst>
                    <a:ext uri="{FF2B5EF4-FFF2-40B4-BE49-F238E27FC236}">
                      <a16:creationId xmlns:a16="http://schemas.microsoft.com/office/drawing/2014/main" id="{3F1C359E-2085-4668-8695-40E8C1C51215}"/>
                    </a:ext>
                  </a:extLst>
                </p:cNvPr>
                <p:cNvSpPr txBox="1"/>
                <p:nvPr/>
              </p:nvSpPr>
              <p:spPr>
                <a:xfrm>
                  <a:off x="4372539" y="5085544"/>
                  <a:ext cx="739690" cy="11216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altLang="zh-CN" sz="2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𝑸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7" name="文本框 6">
                  <a:extLst>
                    <a:ext uri="{FF2B5EF4-FFF2-40B4-BE49-F238E27FC236}">
                      <a16:creationId xmlns:a16="http://schemas.microsoft.com/office/drawing/2014/main" id="{3638FC40-7E54-4DB1-A94D-53497CE4D52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72539" y="5085544"/>
                  <a:ext cx="739690" cy="1121654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文本框 33">
                  <a:extLst>
                    <a:ext uri="{FF2B5EF4-FFF2-40B4-BE49-F238E27FC236}">
                      <a16:creationId xmlns:a16="http://schemas.microsoft.com/office/drawing/2014/main" id="{30160454-EE1C-4BBE-B3B8-F19CA4BC5D3E}"/>
                    </a:ext>
                  </a:extLst>
                </p:cNvPr>
                <p:cNvSpPr txBox="1"/>
                <p:nvPr/>
              </p:nvSpPr>
              <p:spPr>
                <a:xfrm>
                  <a:off x="5663448" y="5265947"/>
                  <a:ext cx="734047" cy="76084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altLang="zh-CN" sz="2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𝑸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8" name="文本框 7">
                  <a:extLst>
                    <a:ext uri="{FF2B5EF4-FFF2-40B4-BE49-F238E27FC236}">
                      <a16:creationId xmlns:a16="http://schemas.microsoft.com/office/drawing/2014/main" id="{F4A5669F-589A-449A-A6FF-9778A96E8C7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63448" y="5265947"/>
                  <a:ext cx="734047" cy="760849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文本框 34">
                  <a:extLst>
                    <a:ext uri="{FF2B5EF4-FFF2-40B4-BE49-F238E27FC236}">
                      <a16:creationId xmlns:a16="http://schemas.microsoft.com/office/drawing/2014/main" id="{FE872FAC-F891-450B-9B3C-1FE34DDD405B}"/>
                    </a:ext>
                  </a:extLst>
                </p:cNvPr>
                <p:cNvSpPr txBox="1"/>
                <p:nvPr/>
              </p:nvSpPr>
              <p:spPr>
                <a:xfrm>
                  <a:off x="6947077" y="5415475"/>
                  <a:ext cx="734047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𝑸</m:t>
                            </m:r>
                          </m:e>
                        </m:d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9" name="文本框 8">
                  <a:extLst>
                    <a:ext uri="{FF2B5EF4-FFF2-40B4-BE49-F238E27FC236}">
                      <a16:creationId xmlns:a16="http://schemas.microsoft.com/office/drawing/2014/main" id="{C6AA1067-E2A0-4C30-B2B0-526E620D8A2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47077" y="5415475"/>
                  <a:ext cx="734047" cy="461665"/>
                </a:xfrm>
                <a:prstGeom prst="rect">
                  <a:avLst/>
                </a:prstGeom>
                <a:blipFill>
                  <a:blip r:embed="rId5"/>
                  <a:stretch>
                    <a:fillRect b="-1447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文本框 35">
                  <a:extLst>
                    <a:ext uri="{FF2B5EF4-FFF2-40B4-BE49-F238E27FC236}">
                      <a16:creationId xmlns:a16="http://schemas.microsoft.com/office/drawing/2014/main" id="{8FF067A4-2065-418E-AD30-94747CF392EB}"/>
                    </a:ext>
                  </a:extLst>
                </p:cNvPr>
                <p:cNvSpPr txBox="1"/>
                <p:nvPr/>
              </p:nvSpPr>
              <p:spPr>
                <a:xfrm>
                  <a:off x="3746147" y="5313967"/>
                  <a:ext cx="527517" cy="58830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groupChr>
                          <m:groupChrPr>
                            <m:chr m:val="→"/>
                            <m:vertJc m:val="bot"/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m:rPr>
                                <m:brk m:alnAt="2"/>
                              </m:r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groupCh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0" name="文本框 9">
                  <a:extLst>
                    <a:ext uri="{FF2B5EF4-FFF2-40B4-BE49-F238E27FC236}">
                      <a16:creationId xmlns:a16="http://schemas.microsoft.com/office/drawing/2014/main" id="{1E413D47-82D3-4DB5-9D95-F91107D8C9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46147" y="5313967"/>
                  <a:ext cx="527517" cy="588303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文本框 36">
                  <a:extLst>
                    <a:ext uri="{FF2B5EF4-FFF2-40B4-BE49-F238E27FC236}">
                      <a16:creationId xmlns:a16="http://schemas.microsoft.com/office/drawing/2014/main" id="{1BEB06E2-1246-45C0-8270-B4640FB65DB0}"/>
                    </a:ext>
                  </a:extLst>
                </p:cNvPr>
                <p:cNvSpPr txBox="1"/>
                <p:nvPr/>
              </p:nvSpPr>
              <p:spPr>
                <a:xfrm>
                  <a:off x="5065358" y="5314352"/>
                  <a:ext cx="527517" cy="58753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groupChr>
                          <m:groupChrPr>
                            <m:chr m:val="→"/>
                            <m:vertJc m:val="bot"/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groupCh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1" name="文本框 10">
                  <a:extLst>
                    <a:ext uri="{FF2B5EF4-FFF2-40B4-BE49-F238E27FC236}">
                      <a16:creationId xmlns:a16="http://schemas.microsoft.com/office/drawing/2014/main" id="{C803C42F-2EC4-4FAC-B8AC-CB2DE14A2B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65358" y="5314352"/>
                  <a:ext cx="527517" cy="587533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文本框 37">
                  <a:extLst>
                    <a:ext uri="{FF2B5EF4-FFF2-40B4-BE49-F238E27FC236}">
                      <a16:creationId xmlns:a16="http://schemas.microsoft.com/office/drawing/2014/main" id="{033D4265-3190-4A9A-91FA-6A722009D708}"/>
                    </a:ext>
                  </a:extLst>
                </p:cNvPr>
                <p:cNvSpPr txBox="1"/>
                <p:nvPr/>
              </p:nvSpPr>
              <p:spPr>
                <a:xfrm>
                  <a:off x="6350623" y="5313967"/>
                  <a:ext cx="527517" cy="58830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groupChr>
                          <m:groupChrPr>
                            <m:chr m:val="→"/>
                            <m:vertJc m:val="bot"/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groupCh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2" name="文本框 11">
                  <a:extLst>
                    <a:ext uri="{FF2B5EF4-FFF2-40B4-BE49-F238E27FC236}">
                      <a16:creationId xmlns:a16="http://schemas.microsoft.com/office/drawing/2014/main" id="{7D956B4B-F16F-4A02-AD5A-C78565C5226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50623" y="5313967"/>
                  <a:ext cx="527517" cy="588303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C7AFC389-43F2-4E20-8EA3-54343F218466}"/>
                  </a:ext>
                </a:extLst>
              </p:cNvPr>
              <p:cNvSpPr txBox="1"/>
              <p:nvPr/>
            </p:nvSpPr>
            <p:spPr>
              <a:xfrm>
                <a:off x="802260" y="3209103"/>
                <a:ext cx="6513834" cy="10534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zh-CN" altLang="en-US" sz="2800" b="0" i="1" smtClean="0"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)=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𝑀𝑜𝑣𝑒</m:t>
                              </m:r>
                              <m:d>
                                <m:dPr>
                                  <m:ctrlP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                 </m:t>
                              </m:r>
                              <m:d>
                                <m:dPr>
                                  <m:ctrlP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sz="2800" b="0" i="1" smtClean="0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zh-CN" altLang="en-US" sz="2800" b="0" i="1" smtClean="0">
                                      <a:latin typeface="Cambria Math" panose="02040503050406030204" pitchFamily="18" charset="0"/>
                                    </a:rPr>
                                    <m:t>𝜀</m:t>
                                  </m:r>
                                </m:e>
                              </m:d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p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𝑀𝑜𝑣𝑒</m:t>
                                  </m:r>
                                  <m:d>
                                    <m:dPr>
                                      <m:ctrlPr>
                                        <a:rPr lang="en-US" altLang="zh-CN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800" b="0" i="1" smtClean="0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  <m:r>
                                        <a:rPr lang="en-US" altLang="zh-CN" sz="2800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zh-CN" sz="2800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</m:d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zh-CN" altLang="en-US" sz="2800" b="0" i="1" smtClean="0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d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    (</m:t>
                              </m:r>
                              <m:r>
                                <a:rPr lang="zh-CN" altLang="en-US" sz="2800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zh-CN" altLang="en-US" sz="2800" b="0" i="1" smtClean="0">
                                  <a:latin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zh-CN" altLang="en-US" sz="2800" b="0" i="1" smtClean="0"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C7AFC389-43F2-4E20-8EA3-54343F2184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260" y="3209103"/>
                <a:ext cx="6513834" cy="105349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CC42C84A-A4FE-4C51-8ED5-FE950AF40EC2}"/>
                  </a:ext>
                </a:extLst>
              </p:cNvPr>
              <p:cNvSpPr txBox="1"/>
              <p:nvPr/>
            </p:nvSpPr>
            <p:spPr>
              <a:xfrm>
                <a:off x="802260" y="2078307"/>
                <a:ext cx="4029565" cy="11920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𝑀𝑜𝑣𝑒</m:t>
                      </m:r>
                      <m:d>
                        <m:d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⋃"/>
                          <m:supHide m:val="on"/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</m:sub>
                        <m:sup/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CC42C84A-A4FE-4C51-8ED5-FE950AF40E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260" y="2078307"/>
                <a:ext cx="4029565" cy="119205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53344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/>
      <p:bldP spid="4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本章主要内容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zh-CN" b="1" u="sng" dirty="0">
                <a:solidFill>
                  <a:srgbClr val="C00000"/>
                </a:solidFill>
              </a:rPr>
              <a:t>3.1</a:t>
            </a:r>
            <a:r>
              <a:rPr lang="zh-CN" altLang="en-US" b="1" u="sng" dirty="0">
                <a:solidFill>
                  <a:srgbClr val="C00000"/>
                </a:solidFill>
              </a:rPr>
              <a:t>　词法分析程序的设计 </a:t>
            </a:r>
          </a:p>
          <a:p>
            <a:pPr>
              <a:lnSpc>
                <a:spcPct val="150000"/>
              </a:lnSpc>
              <a:defRPr/>
            </a:pPr>
            <a:r>
              <a:rPr lang="en-US" altLang="zh-CN" b="1" dirty="0"/>
              <a:t>3.2</a:t>
            </a:r>
            <a:r>
              <a:rPr lang="zh-CN" altLang="en-US" b="1" dirty="0"/>
              <a:t>　单词的形式化描述工具 </a:t>
            </a:r>
          </a:p>
          <a:p>
            <a:pPr>
              <a:lnSpc>
                <a:spcPct val="150000"/>
              </a:lnSpc>
              <a:defRPr/>
            </a:pPr>
            <a:r>
              <a:rPr lang="en-US" altLang="zh-CN" b="1" dirty="0"/>
              <a:t>3.3</a:t>
            </a:r>
            <a:r>
              <a:rPr lang="zh-CN" altLang="en-US" b="1" dirty="0"/>
              <a:t>　有穷自动机 </a:t>
            </a:r>
          </a:p>
          <a:p>
            <a:pPr>
              <a:lnSpc>
                <a:spcPct val="150000"/>
              </a:lnSpc>
              <a:defRPr/>
            </a:pPr>
            <a:r>
              <a:rPr lang="en-US" altLang="zh-CN" b="1" dirty="0"/>
              <a:t>3.4</a:t>
            </a:r>
            <a:r>
              <a:rPr lang="zh-CN" altLang="en-US" b="1" dirty="0"/>
              <a:t>　正规式和有穷自动机的等价性</a:t>
            </a:r>
          </a:p>
          <a:p>
            <a:pPr>
              <a:lnSpc>
                <a:spcPct val="150000"/>
              </a:lnSpc>
              <a:defRPr/>
            </a:pPr>
            <a:r>
              <a:rPr lang="en-US" altLang="zh-CN" b="1" dirty="0"/>
              <a:t>3.5</a:t>
            </a:r>
            <a:r>
              <a:rPr lang="zh-CN" altLang="en-US" b="1" dirty="0"/>
              <a:t>　正规文法和有穷自动机间的转换</a:t>
            </a:r>
          </a:p>
          <a:p>
            <a:pPr>
              <a:lnSpc>
                <a:spcPct val="150000"/>
              </a:lnSpc>
              <a:defRPr/>
            </a:pPr>
            <a:r>
              <a:rPr lang="en-US" altLang="zh-CN" b="1" dirty="0"/>
              <a:t>3.6</a:t>
            </a:r>
            <a:r>
              <a:rPr lang="zh-CN" altLang="en-US" b="1" dirty="0"/>
              <a:t>　词法分析程序的自动构造工具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A38DB38-50D6-419C-B6D1-AFA62C7D99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3A857A3-1012-4184-86F6-41658C62E65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680770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AFE59EE-6258-48D0-81C1-1E17ADCC90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3.3</a:t>
            </a:r>
            <a:r>
              <a:rPr lang="zh-CN" altLang="en-US" dirty="0"/>
              <a:t>　有穷自动机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60D99BA-834C-4890-B409-193D8AB9AD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2" y="942763"/>
            <a:ext cx="10515599" cy="5192993"/>
          </a:xfrm>
        </p:spPr>
        <p:txBody>
          <a:bodyPr>
            <a:normAutofit/>
          </a:bodyPr>
          <a:lstStyle/>
          <a:p>
            <a:r>
              <a:rPr lang="en-US" altLang="zh-CN" sz="2800" dirty="0"/>
              <a:t>NFA</a:t>
            </a:r>
            <a:r>
              <a:rPr lang="zh-CN" altLang="en-US" sz="2800" dirty="0"/>
              <a:t>识别的语言</a:t>
            </a:r>
            <a:endParaRPr lang="en-US" altLang="zh-CN" sz="2800" dirty="0"/>
          </a:p>
          <a:p>
            <a:pPr algn="l"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2400" dirty="0">
                <a:latin typeface="+mn-ea"/>
              </a:rPr>
              <a:t>设</a:t>
            </a:r>
            <a:r>
              <a:rPr lang="en-US" altLang="zh-CN" sz="2400" dirty="0">
                <a:latin typeface="+mn-ea"/>
              </a:rPr>
              <a:t>NFA M</a:t>
            </a:r>
            <a:r>
              <a:rPr lang="zh-CN" altLang="en-US" sz="2400" dirty="0">
                <a:latin typeface="+mn-ea"/>
              </a:rPr>
              <a:t>＝</a:t>
            </a:r>
            <a:r>
              <a:rPr lang="en-US" altLang="zh-CN" sz="2400" dirty="0">
                <a:latin typeface="+mn-ea"/>
              </a:rPr>
              <a:t>(K,</a:t>
            </a:r>
            <a:r>
              <a:rPr lang="en-US" altLang="zh-CN" sz="2400" dirty="0">
                <a:latin typeface="+mn-ea"/>
                <a:sym typeface="Symbol" pitchFamily="18" charset="2"/>
              </a:rPr>
              <a:t></a:t>
            </a:r>
            <a:r>
              <a:rPr lang="en-US" altLang="zh-CN" sz="2400" dirty="0">
                <a:latin typeface="+mn-ea"/>
              </a:rPr>
              <a:t>,</a:t>
            </a:r>
            <a:r>
              <a:rPr lang="en-US" altLang="zh-CN" sz="2400" dirty="0" err="1">
                <a:latin typeface="+mn-ea"/>
                <a:sym typeface="Symbol" pitchFamily="18" charset="2"/>
              </a:rPr>
              <a:t>f,S,Z</a:t>
            </a:r>
            <a:r>
              <a:rPr lang="en-US" altLang="zh-CN" sz="2400" dirty="0">
                <a:latin typeface="+mn-ea"/>
                <a:sym typeface="Symbol" pitchFamily="18" charset="2"/>
              </a:rPr>
              <a:t>)</a:t>
            </a:r>
            <a:r>
              <a:rPr lang="zh-CN" altLang="en-US" sz="2400" dirty="0">
                <a:latin typeface="+mn-ea"/>
                <a:sym typeface="Symbol" pitchFamily="18" charset="2"/>
              </a:rPr>
              <a:t>，如果</a:t>
            </a:r>
            <a:r>
              <a:rPr lang="en-US" altLang="zh-CN" sz="2400" dirty="0">
                <a:latin typeface="+mn-ea"/>
                <a:sym typeface="Symbol" pitchFamily="18" charset="2"/>
              </a:rPr>
              <a:t>α</a:t>
            </a:r>
            <a:r>
              <a:rPr lang="en-US" altLang="zh-CN" sz="2400" baseline="30000" dirty="0">
                <a:latin typeface="+mn-ea"/>
              </a:rPr>
              <a:t>*</a:t>
            </a:r>
            <a:r>
              <a:rPr lang="zh-CN" altLang="en-US" sz="2400" dirty="0">
                <a:latin typeface="+mn-ea"/>
                <a:sym typeface="Symbol" pitchFamily="18" charset="2"/>
              </a:rPr>
              <a:t>，</a:t>
            </a:r>
            <a:r>
              <a:rPr lang="en-US" altLang="zh-CN" sz="2400" dirty="0">
                <a:solidFill>
                  <a:srgbClr val="FF0000"/>
                </a:solidFill>
                <a:latin typeface="+mn-ea"/>
                <a:sym typeface="Symbol" pitchFamily="18" charset="2"/>
              </a:rPr>
              <a:t>f</a:t>
            </a:r>
            <a:r>
              <a:rPr lang="en-US" altLang="zh-CN" sz="2400" dirty="0">
                <a:solidFill>
                  <a:srgbClr val="FF0000"/>
                </a:solidFill>
                <a:latin typeface="+mn-ea"/>
              </a:rPr>
              <a:t>(S,</a:t>
            </a:r>
            <a:r>
              <a:rPr lang="en-US" altLang="zh-CN" sz="2400" dirty="0">
                <a:solidFill>
                  <a:srgbClr val="FF0000"/>
                </a:solidFill>
                <a:latin typeface="+mn-ea"/>
                <a:sym typeface="Symbol" pitchFamily="18" charset="2"/>
              </a:rPr>
              <a:t>α)∩Z≠Φ</a:t>
            </a:r>
            <a:r>
              <a:rPr lang="zh-CN" altLang="en-US" sz="2400" dirty="0">
                <a:latin typeface="+mn-ea"/>
                <a:sym typeface="Symbol" pitchFamily="18" charset="2"/>
              </a:rPr>
              <a:t>，则称符号串</a:t>
            </a:r>
            <a:r>
              <a:rPr lang="en-US" altLang="zh-CN" sz="2400" dirty="0">
                <a:latin typeface="+mn-ea"/>
                <a:sym typeface="Symbol" pitchFamily="18" charset="2"/>
              </a:rPr>
              <a:t>α</a:t>
            </a:r>
            <a:r>
              <a:rPr lang="zh-CN" altLang="en-US" sz="2400" dirty="0">
                <a:latin typeface="+mn-ea"/>
                <a:sym typeface="Symbol" pitchFamily="18" charset="2"/>
              </a:rPr>
              <a:t>是</a:t>
            </a:r>
            <a:r>
              <a:rPr lang="en-US" altLang="zh-CN" sz="2400" dirty="0">
                <a:latin typeface="+mn-ea"/>
                <a:sym typeface="Symbol" pitchFamily="18" charset="2"/>
              </a:rPr>
              <a:t>NFA M</a:t>
            </a:r>
            <a:r>
              <a:rPr lang="zh-CN" altLang="en-US" sz="2400" dirty="0">
                <a:latin typeface="+mn-ea"/>
                <a:sym typeface="Symbol" pitchFamily="18" charset="2"/>
              </a:rPr>
              <a:t>所</a:t>
            </a:r>
            <a:r>
              <a:rPr lang="zh-CN" altLang="en-US" sz="2400" dirty="0">
                <a:solidFill>
                  <a:srgbClr val="C00000"/>
                </a:solidFill>
                <a:latin typeface="+mn-ea"/>
                <a:sym typeface="Symbol" pitchFamily="18" charset="2"/>
              </a:rPr>
              <a:t>接受</a:t>
            </a:r>
            <a:r>
              <a:rPr lang="en-US" altLang="zh-CN" sz="2400" dirty="0">
                <a:latin typeface="+mn-ea"/>
                <a:sym typeface="Symbol" pitchFamily="18" charset="2"/>
              </a:rPr>
              <a:t>(</a:t>
            </a:r>
            <a:r>
              <a:rPr lang="zh-CN" altLang="en-US" sz="2400" dirty="0">
                <a:latin typeface="+mn-ea"/>
                <a:sym typeface="Symbol" pitchFamily="18" charset="2"/>
              </a:rPr>
              <a:t>或</a:t>
            </a:r>
            <a:r>
              <a:rPr lang="zh-CN" altLang="en-US" sz="2400" dirty="0">
                <a:solidFill>
                  <a:srgbClr val="C00000"/>
                </a:solidFill>
                <a:latin typeface="+mn-ea"/>
                <a:sym typeface="Symbol" pitchFamily="18" charset="2"/>
              </a:rPr>
              <a:t>识别</a:t>
            </a:r>
            <a:r>
              <a:rPr lang="en-US" altLang="zh-CN" sz="2400" dirty="0">
                <a:latin typeface="+mn-ea"/>
                <a:sym typeface="Symbol" pitchFamily="18" charset="2"/>
              </a:rPr>
              <a:t>)</a:t>
            </a:r>
            <a:r>
              <a:rPr lang="zh-CN" altLang="en-US" sz="2400" dirty="0">
                <a:latin typeface="+mn-ea"/>
                <a:sym typeface="Symbol" pitchFamily="18" charset="2"/>
              </a:rPr>
              <a:t>的。</a:t>
            </a:r>
            <a:r>
              <a:rPr lang="en-US" altLang="zh-CN" sz="2400" dirty="0">
                <a:latin typeface="+mn-ea"/>
                <a:sym typeface="Symbol" pitchFamily="18" charset="2"/>
              </a:rPr>
              <a:t>NFA M</a:t>
            </a:r>
            <a:r>
              <a:rPr lang="zh-CN" altLang="en-US" sz="2400" dirty="0">
                <a:latin typeface="+mn-ea"/>
                <a:sym typeface="Symbol" pitchFamily="18" charset="2"/>
              </a:rPr>
              <a:t>所接受的符号串的集合亦记为</a:t>
            </a:r>
            <a:r>
              <a:rPr lang="en-US" altLang="zh-CN" sz="2400" dirty="0">
                <a:latin typeface="+mn-ea"/>
                <a:sym typeface="Symbol" pitchFamily="18" charset="2"/>
              </a:rPr>
              <a:t>L(M)</a:t>
            </a:r>
            <a:r>
              <a:rPr lang="zh-CN" altLang="en-US" sz="2400" dirty="0">
                <a:latin typeface="+mn-ea"/>
                <a:sym typeface="Symbol" pitchFamily="18" charset="2"/>
              </a:rPr>
              <a:t>，即</a:t>
            </a:r>
          </a:p>
          <a:p>
            <a:pPr marL="0" indent="0">
              <a:lnSpc>
                <a:spcPct val="130000"/>
              </a:lnSpc>
              <a:buNone/>
            </a:pPr>
            <a:r>
              <a:rPr lang="zh-CN" altLang="en-US" sz="2400" dirty="0">
                <a:latin typeface="+mn-ea"/>
                <a:sym typeface="Symbol" pitchFamily="18" charset="2"/>
              </a:rPr>
              <a:t>                 </a:t>
            </a:r>
            <a:r>
              <a:rPr lang="en-US" altLang="zh-CN" sz="2400" dirty="0">
                <a:solidFill>
                  <a:srgbClr val="FF0000"/>
                </a:solidFill>
                <a:latin typeface="+mn-ea"/>
                <a:sym typeface="Symbol" pitchFamily="18" charset="2"/>
              </a:rPr>
              <a:t>L(M)</a:t>
            </a:r>
            <a:r>
              <a:rPr lang="zh-CN" altLang="en-US" sz="2400" dirty="0">
                <a:solidFill>
                  <a:srgbClr val="FF0000"/>
                </a:solidFill>
                <a:latin typeface="+mn-ea"/>
                <a:sym typeface="Symbol" pitchFamily="18" charset="2"/>
              </a:rPr>
              <a:t>＝</a:t>
            </a:r>
            <a:r>
              <a:rPr lang="en-US" altLang="zh-CN" sz="2400" dirty="0">
                <a:solidFill>
                  <a:srgbClr val="FF0000"/>
                </a:solidFill>
                <a:latin typeface="+mn-ea"/>
                <a:sym typeface="Symbol" pitchFamily="18" charset="2"/>
              </a:rPr>
              <a:t>{α︱α</a:t>
            </a:r>
            <a:r>
              <a:rPr lang="en-US" altLang="zh-CN" sz="2400" baseline="30000" dirty="0">
                <a:solidFill>
                  <a:srgbClr val="FF0000"/>
                </a:solidFill>
                <a:latin typeface="+mn-ea"/>
              </a:rPr>
              <a:t>*</a:t>
            </a:r>
            <a:r>
              <a:rPr lang="zh-CN" altLang="en-US" sz="2400" dirty="0">
                <a:solidFill>
                  <a:srgbClr val="FF0000"/>
                </a:solidFill>
                <a:latin typeface="+mn-ea"/>
                <a:sym typeface="Symbol" pitchFamily="18" charset="2"/>
              </a:rPr>
              <a:t>，</a:t>
            </a:r>
            <a:r>
              <a:rPr lang="en-US" altLang="zh-CN" sz="2400" dirty="0">
                <a:solidFill>
                  <a:srgbClr val="FF0000"/>
                </a:solidFill>
                <a:latin typeface="+mn-ea"/>
                <a:sym typeface="Symbol" pitchFamily="18" charset="2"/>
              </a:rPr>
              <a:t>f</a:t>
            </a:r>
            <a:r>
              <a:rPr lang="en-US" altLang="zh-CN" sz="2400" dirty="0">
                <a:solidFill>
                  <a:srgbClr val="FF0000"/>
                </a:solidFill>
                <a:latin typeface="+mn-ea"/>
              </a:rPr>
              <a:t>(S,</a:t>
            </a:r>
            <a:r>
              <a:rPr lang="en-US" altLang="zh-CN" sz="2400" dirty="0">
                <a:solidFill>
                  <a:srgbClr val="FF0000"/>
                </a:solidFill>
                <a:latin typeface="+mn-ea"/>
                <a:sym typeface="Symbol" pitchFamily="18" charset="2"/>
              </a:rPr>
              <a:t>α)∩Z≠Φ}</a:t>
            </a:r>
            <a:r>
              <a:rPr lang="zh-CN" altLang="en-US" sz="2800" dirty="0">
                <a:solidFill>
                  <a:srgbClr val="FF0000"/>
                </a:solidFill>
                <a:latin typeface="+mn-ea"/>
                <a:sym typeface="Symbol" pitchFamily="18" charset="2"/>
              </a:rPr>
              <a:t>。</a:t>
            </a:r>
            <a:endParaRPr lang="en-US" altLang="zh-CN" sz="2800" dirty="0">
              <a:solidFill>
                <a:srgbClr val="FF0000"/>
              </a:solidFill>
              <a:latin typeface="+mn-ea"/>
              <a:sym typeface="Symbol" pitchFamily="18" charset="2"/>
            </a:endParaRPr>
          </a:p>
          <a:p>
            <a:pPr marL="0" indent="0">
              <a:lnSpc>
                <a:spcPct val="130000"/>
              </a:lnSpc>
              <a:buNone/>
            </a:pPr>
            <a:r>
              <a:rPr lang="zh-CN" altLang="en-US" sz="2800" dirty="0">
                <a:latin typeface="+mn-ea"/>
                <a:sym typeface="Symbol" pitchFamily="18" charset="2"/>
              </a:rPr>
              <a:t> </a:t>
            </a:r>
          </a:p>
          <a:p>
            <a:endParaRPr lang="en-US" altLang="zh-CN" sz="28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8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L(M)={</a:t>
            </a:r>
            <a:r>
              <a:rPr kumimoji="1" lang="zh-CN" altLang="en-US" sz="2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</a:t>
            </a:r>
            <a:r>
              <a:rPr kumimoji="1" lang="en-US" altLang="zh-CN" sz="2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00</a:t>
            </a:r>
            <a:r>
              <a:rPr kumimoji="1" lang="zh-CN" altLang="en-US" sz="2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结尾的串</a:t>
            </a:r>
            <a:r>
              <a:rPr lang="en-US" altLang="zh-CN" sz="2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}    </a:t>
            </a:r>
            <a:r>
              <a:rPr lang="en-US" altLang="zh-CN" sz="28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∑ </a:t>
            </a:r>
            <a:r>
              <a:rPr lang="en-US" altLang="zh-CN" sz="2800" dirty="0">
                <a:solidFill>
                  <a:srgbClr val="C00000"/>
                </a:solidFill>
                <a:latin typeface="+mn-ea"/>
                <a:ea typeface="+mn-ea"/>
                <a:cs typeface="Times New Roman" panose="02020603050405020304" pitchFamily="18" charset="0"/>
              </a:rPr>
              <a:t>= {0,1}</a:t>
            </a:r>
            <a:r>
              <a:rPr lang="en-US" altLang="zh-CN" sz="2800" dirty="0">
                <a:solidFill>
                  <a:srgbClr val="C00000"/>
                </a:solidFill>
                <a:latin typeface="+mn-ea"/>
                <a:ea typeface="+mn-ea"/>
              </a:rPr>
              <a:t> </a:t>
            </a:r>
            <a:endParaRPr lang="en-GB" altLang="zh-CN" sz="2800" dirty="0">
              <a:solidFill>
                <a:srgbClr val="C00000"/>
              </a:solidFill>
              <a:latin typeface="+mn-ea"/>
              <a:ea typeface="+mn-ea"/>
            </a:endParaRPr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097EF46-66F6-427E-B52A-E12E046B93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3A857A3-1012-4184-86F6-41658C62E65F}" type="slidenum">
              <a:rPr lang="en-US" smtClean="0"/>
              <a:pPr/>
              <a:t>39</a:t>
            </a:fld>
            <a:endParaRPr lang="en-US" dirty="0"/>
          </a:p>
        </p:txBody>
      </p: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AC742977-6636-4389-9220-07DB68C6D948}"/>
              </a:ext>
            </a:extLst>
          </p:cNvPr>
          <p:cNvGrpSpPr/>
          <p:nvPr/>
        </p:nvGrpSpPr>
        <p:grpSpPr>
          <a:xfrm>
            <a:off x="2146852" y="3667539"/>
            <a:ext cx="3093937" cy="1049819"/>
            <a:chOff x="1269539" y="3098855"/>
            <a:chExt cx="3093937" cy="1049819"/>
          </a:xfrm>
        </p:grpSpPr>
        <p:sp>
          <p:nvSpPr>
            <p:cNvPr id="32" name="椭圆 31">
              <a:extLst>
                <a:ext uri="{FF2B5EF4-FFF2-40B4-BE49-F238E27FC236}">
                  <a16:creationId xmlns:a16="http://schemas.microsoft.com/office/drawing/2014/main" id="{2C34CBB9-0AE4-40A3-A27B-BF311D826C40}"/>
                </a:ext>
              </a:extLst>
            </p:cNvPr>
            <p:cNvSpPr/>
            <p:nvPr/>
          </p:nvSpPr>
          <p:spPr bwMode="auto">
            <a:xfrm>
              <a:off x="1675068" y="3689227"/>
              <a:ext cx="445622" cy="445622"/>
            </a:xfrm>
            <a:prstGeom prst="ellips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b="1" dirty="0">
                  <a:latin typeface="Arial" charset="0"/>
                  <a:ea typeface="微软雅黑" pitchFamily="34" charset="-122"/>
                </a:rPr>
                <a:t>A</a:t>
              </a:r>
              <a:endParaRPr lang="zh-CN" altLang="en-US" b="1" dirty="0">
                <a:latin typeface="Arial" charset="0"/>
                <a:ea typeface="微软雅黑" pitchFamily="34" charset="-122"/>
              </a:endParaRPr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ABD62DCD-AAC2-4732-B906-80465A80401A}"/>
                </a:ext>
              </a:extLst>
            </p:cNvPr>
            <p:cNvSpPr txBox="1"/>
            <p:nvPr/>
          </p:nvSpPr>
          <p:spPr>
            <a:xfrm>
              <a:off x="1269539" y="3779342"/>
              <a:ext cx="44673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eaLnBrk="1" hangingPunct="1"/>
              <a:r>
                <a:rPr lang="en-US" altLang="zh-CN" b="1" dirty="0">
                  <a:latin typeface="Times New Roman" pitchFamily="18" charset="0"/>
                  <a:sym typeface="Symbol" pitchFamily="18" charset="2"/>
                </a:rPr>
                <a:t></a:t>
              </a:r>
              <a:endParaRPr lang="en-US" altLang="zh-CN" b="1" dirty="0"/>
            </a:p>
          </p:txBody>
        </p:sp>
        <p:sp>
          <p:nvSpPr>
            <p:cNvPr id="34" name="椭圆 33">
              <a:extLst>
                <a:ext uri="{FF2B5EF4-FFF2-40B4-BE49-F238E27FC236}">
                  <a16:creationId xmlns:a16="http://schemas.microsoft.com/office/drawing/2014/main" id="{7DC80513-B8E4-4A75-B9A3-FA93E01B16D5}"/>
                </a:ext>
              </a:extLst>
            </p:cNvPr>
            <p:cNvSpPr/>
            <p:nvPr/>
          </p:nvSpPr>
          <p:spPr bwMode="auto">
            <a:xfrm>
              <a:off x="2774190" y="3695634"/>
              <a:ext cx="445622" cy="445622"/>
            </a:xfrm>
            <a:prstGeom prst="ellips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b="1" dirty="0">
                  <a:latin typeface="Arial" charset="0"/>
                  <a:ea typeface="微软雅黑" pitchFamily="34" charset="-122"/>
                </a:rPr>
                <a:t>B</a:t>
              </a:r>
              <a:endParaRPr lang="zh-CN" altLang="en-US" b="1" dirty="0">
                <a:latin typeface="Arial" charset="0"/>
                <a:ea typeface="微软雅黑" pitchFamily="34" charset="-122"/>
              </a:endParaRPr>
            </a:p>
          </p:txBody>
        </p:sp>
        <p:sp>
          <p:nvSpPr>
            <p:cNvPr id="35" name="Oval 4">
              <a:extLst>
                <a:ext uri="{FF2B5EF4-FFF2-40B4-BE49-F238E27FC236}">
                  <a16:creationId xmlns:a16="http://schemas.microsoft.com/office/drawing/2014/main" id="{C32653C6-D693-44CA-A3CE-1CFD69FF88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17854" y="3694087"/>
              <a:ext cx="445622" cy="436988"/>
            </a:xfrm>
            <a:prstGeom prst="ellipse">
              <a:avLst/>
            </a:prstGeom>
            <a:noFill/>
            <a:ln w="63500" cmpd="dbl">
              <a:solidFill>
                <a:sysClr val="windowText" lastClr="000000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C</a:t>
              </a:r>
              <a:endParaRPr kumimoji="0" lang="en-GB" altLang="zh-CN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36" name="连接符: 曲线 35">
              <a:extLst>
                <a:ext uri="{FF2B5EF4-FFF2-40B4-BE49-F238E27FC236}">
                  <a16:creationId xmlns:a16="http://schemas.microsoft.com/office/drawing/2014/main" id="{0B13F688-B8AB-4F77-B5B5-D5835C9623F1}"/>
                </a:ext>
              </a:extLst>
            </p:cNvPr>
            <p:cNvCxnSpPr>
              <a:cxnSpLocks/>
              <a:stCxn id="32" idx="6"/>
              <a:endCxn id="34" idx="2"/>
            </p:cNvCxnSpPr>
            <p:nvPr/>
          </p:nvCxnSpPr>
          <p:spPr>
            <a:xfrm>
              <a:off x="2120690" y="3912038"/>
              <a:ext cx="653500" cy="6407"/>
            </a:xfrm>
            <a:prstGeom prst="curvedConnector3">
              <a:avLst>
                <a:gd name="adj1" fmla="val 50000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连接符: 曲线 36">
              <a:extLst>
                <a:ext uri="{FF2B5EF4-FFF2-40B4-BE49-F238E27FC236}">
                  <a16:creationId xmlns:a16="http://schemas.microsoft.com/office/drawing/2014/main" id="{ED0D2D84-75EA-4ABA-8251-D1B835A56FC6}"/>
                </a:ext>
              </a:extLst>
            </p:cNvPr>
            <p:cNvCxnSpPr>
              <a:cxnSpLocks/>
              <a:stCxn id="34" idx="6"/>
              <a:endCxn id="35" idx="2"/>
            </p:cNvCxnSpPr>
            <p:nvPr/>
          </p:nvCxnSpPr>
          <p:spPr>
            <a:xfrm flipV="1">
              <a:off x="3219812" y="3912581"/>
              <a:ext cx="698042" cy="5864"/>
            </a:xfrm>
            <a:prstGeom prst="curvedConnector3">
              <a:avLst>
                <a:gd name="adj1" fmla="val 50000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连接符: 曲线 37">
              <a:extLst>
                <a:ext uri="{FF2B5EF4-FFF2-40B4-BE49-F238E27FC236}">
                  <a16:creationId xmlns:a16="http://schemas.microsoft.com/office/drawing/2014/main" id="{F13078B5-1A3E-40DE-A5C4-C7FE61D0E512}"/>
                </a:ext>
              </a:extLst>
            </p:cNvPr>
            <p:cNvCxnSpPr>
              <a:cxnSpLocks/>
              <a:stCxn id="32" idx="2"/>
              <a:endCxn id="32" idx="7"/>
            </p:cNvCxnSpPr>
            <p:nvPr/>
          </p:nvCxnSpPr>
          <p:spPr>
            <a:xfrm rot="10800000" flipH="1">
              <a:off x="1675068" y="3754488"/>
              <a:ext cx="380362" cy="157551"/>
            </a:xfrm>
            <a:prstGeom prst="curvedConnector4">
              <a:avLst>
                <a:gd name="adj1" fmla="val -60101"/>
                <a:gd name="adj2" fmla="val 286517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6519211E-A8AB-4E63-9222-8152625B37BE}"/>
                </a:ext>
              </a:extLst>
            </p:cNvPr>
            <p:cNvSpPr txBox="1"/>
            <p:nvPr/>
          </p:nvSpPr>
          <p:spPr>
            <a:xfrm>
              <a:off x="1478472" y="3098855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latin typeface="Arial" panose="020B0604020202020204" pitchFamily="34" charset="0"/>
                  <a:cs typeface="Arial" panose="020B0604020202020204" pitchFamily="34" charset="0"/>
                </a:rPr>
                <a:t>0,1</a:t>
              </a:r>
              <a:endParaRPr lang="zh-CN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F4C587C7-9FE4-41BC-85A7-EDCFEC63C30B}"/>
                </a:ext>
              </a:extLst>
            </p:cNvPr>
            <p:cNvSpPr txBox="1"/>
            <p:nvPr/>
          </p:nvSpPr>
          <p:spPr>
            <a:xfrm>
              <a:off x="2261330" y="3517813"/>
              <a:ext cx="3129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  <a:endParaRPr lang="zh-CN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88F0C42B-F8F8-43CD-8030-DCA11CC3CDD0}"/>
                </a:ext>
              </a:extLst>
            </p:cNvPr>
            <p:cNvSpPr txBox="1"/>
            <p:nvPr/>
          </p:nvSpPr>
          <p:spPr>
            <a:xfrm>
              <a:off x="3374113" y="3517813"/>
              <a:ext cx="3129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  <a:endParaRPr lang="zh-CN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914878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6A98400-22CB-41DB-9A0E-F479F80CA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3.3</a:t>
            </a:r>
            <a:r>
              <a:rPr lang="zh-CN" altLang="en-US" dirty="0"/>
              <a:t>　有穷自动机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BF73D40-C5D6-4F72-B227-487E3ACE65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2" y="942764"/>
            <a:ext cx="11058415" cy="2834603"/>
          </a:xfrm>
        </p:spPr>
        <p:txBody>
          <a:bodyPr>
            <a:normAutofit/>
          </a:bodyPr>
          <a:lstStyle/>
          <a:p>
            <a:pPr algn="l"/>
            <a:r>
              <a:rPr lang="zh-CN" altLang="en-US" sz="2800" dirty="0">
                <a:solidFill>
                  <a:srgbClr val="C00000"/>
                </a:solidFill>
              </a:rPr>
              <a:t>自动机的等价</a:t>
            </a:r>
            <a:r>
              <a:rPr lang="zh-CN" altLang="en-US" sz="2800" dirty="0"/>
              <a:t>：对于任何两个有限自动机</a:t>
            </a:r>
            <a:r>
              <a:rPr lang="en-US" altLang="zh-CN" sz="2800" dirty="0">
                <a:solidFill>
                  <a:schemeClr val="accent2"/>
                </a:solidFill>
              </a:rPr>
              <a:t>M</a:t>
            </a:r>
            <a:r>
              <a:rPr lang="zh-CN" altLang="en-US" sz="2800" dirty="0"/>
              <a:t>和</a:t>
            </a:r>
            <a:r>
              <a:rPr lang="en-US" altLang="zh-CN" sz="2800" dirty="0">
                <a:solidFill>
                  <a:schemeClr val="accent2"/>
                </a:solidFill>
              </a:rPr>
              <a:t>M</a:t>
            </a:r>
            <a:r>
              <a:rPr lang="en-US" altLang="zh-CN" sz="2800" dirty="0">
                <a:solidFill>
                  <a:schemeClr val="accent2"/>
                </a:solidFill>
                <a:latin typeface="微软雅黑" panose="020B0503020204020204" pitchFamily="34" charset="-122"/>
              </a:rPr>
              <a:t>’</a:t>
            </a:r>
            <a:r>
              <a:rPr lang="zh-CN" altLang="en-US" sz="2800" dirty="0"/>
              <a:t>，如果</a:t>
            </a:r>
            <a:r>
              <a:rPr lang="en-US" altLang="zh-CN" sz="2800" dirty="0"/>
              <a:t>L(</a:t>
            </a:r>
            <a:r>
              <a:rPr lang="en-US" altLang="zh-CN" sz="2800" dirty="0">
                <a:solidFill>
                  <a:schemeClr val="accent2"/>
                </a:solidFill>
              </a:rPr>
              <a:t>M</a:t>
            </a:r>
            <a:r>
              <a:rPr lang="en-US" altLang="zh-CN" sz="2800" dirty="0"/>
              <a:t>)=L(</a:t>
            </a:r>
            <a:r>
              <a:rPr lang="en-US" altLang="zh-CN" sz="2800" dirty="0">
                <a:solidFill>
                  <a:schemeClr val="accent2"/>
                </a:solidFill>
              </a:rPr>
              <a:t>M</a:t>
            </a:r>
            <a:r>
              <a:rPr lang="en-US" altLang="zh-CN" sz="2800" dirty="0">
                <a:solidFill>
                  <a:schemeClr val="accent2"/>
                </a:solidFill>
                <a:latin typeface="微软雅黑" panose="020B0503020204020204" pitchFamily="34" charset="-122"/>
              </a:rPr>
              <a:t>’</a:t>
            </a:r>
            <a:r>
              <a:rPr lang="en-US" altLang="zh-CN" sz="2800" dirty="0"/>
              <a:t>)</a:t>
            </a:r>
            <a:r>
              <a:rPr lang="zh-CN" altLang="en-US" sz="2800" dirty="0"/>
              <a:t>，则称</a:t>
            </a:r>
            <a:r>
              <a:rPr lang="en-US" altLang="zh-CN" sz="2800" dirty="0">
                <a:solidFill>
                  <a:schemeClr val="accent2"/>
                </a:solidFill>
              </a:rPr>
              <a:t>M</a:t>
            </a:r>
            <a:r>
              <a:rPr lang="zh-CN" altLang="en-US" sz="2800" dirty="0"/>
              <a:t>与</a:t>
            </a:r>
            <a:r>
              <a:rPr lang="en-US" altLang="zh-CN" sz="2800" dirty="0">
                <a:solidFill>
                  <a:schemeClr val="accent2"/>
                </a:solidFill>
              </a:rPr>
              <a:t>M</a:t>
            </a:r>
            <a:r>
              <a:rPr lang="en-US" altLang="zh-CN" sz="2800" dirty="0">
                <a:latin typeface="微软雅黑" panose="020B0503020204020204" pitchFamily="34" charset="-122"/>
              </a:rPr>
              <a:t>’</a:t>
            </a:r>
            <a:r>
              <a:rPr lang="zh-CN" altLang="en-US" sz="2800" dirty="0">
                <a:solidFill>
                  <a:srgbClr val="CC0000"/>
                </a:solidFill>
              </a:rPr>
              <a:t>等价</a:t>
            </a:r>
            <a:endParaRPr lang="en-US" altLang="zh-CN" sz="2800" dirty="0">
              <a:solidFill>
                <a:srgbClr val="CC0000"/>
              </a:solidFill>
            </a:endParaRPr>
          </a:p>
          <a:p>
            <a:pPr algn="l"/>
            <a:r>
              <a:rPr lang="zh-CN" altLang="en-US" sz="2800" dirty="0">
                <a:solidFill>
                  <a:srgbClr val="C00000"/>
                </a:solidFill>
              </a:rPr>
              <a:t>对于每个</a:t>
            </a:r>
            <a:r>
              <a:rPr lang="en-US" altLang="zh-CN" sz="2800" dirty="0">
                <a:solidFill>
                  <a:srgbClr val="C00000"/>
                </a:solidFill>
              </a:rPr>
              <a:t>NFA M</a:t>
            </a:r>
            <a:r>
              <a:rPr lang="zh-CN" altLang="en-US" sz="2800" dirty="0">
                <a:solidFill>
                  <a:srgbClr val="C00000"/>
                </a:solidFill>
              </a:rPr>
              <a:t>存在一个</a:t>
            </a:r>
            <a:r>
              <a:rPr lang="en-US" altLang="zh-CN" sz="2800" dirty="0">
                <a:solidFill>
                  <a:srgbClr val="C00000"/>
                </a:solidFill>
              </a:rPr>
              <a:t>DFA M’</a:t>
            </a:r>
            <a:r>
              <a:rPr lang="zh-CN" altLang="en-US" sz="2800" dirty="0">
                <a:solidFill>
                  <a:srgbClr val="C00000"/>
                </a:solidFill>
              </a:rPr>
              <a:t>，使得 </a:t>
            </a:r>
            <a:r>
              <a:rPr lang="en-US" altLang="zh-CN" sz="2800" dirty="0">
                <a:solidFill>
                  <a:srgbClr val="C00000"/>
                </a:solidFill>
              </a:rPr>
              <a:t>L(M)=L(M’), </a:t>
            </a:r>
            <a:r>
              <a:rPr lang="zh-CN" altLang="en-US" sz="2800" dirty="0">
                <a:solidFill>
                  <a:srgbClr val="C00000"/>
                </a:solidFill>
              </a:rPr>
              <a:t>反之亦然</a:t>
            </a:r>
            <a:endParaRPr lang="en-US" altLang="zh-CN" sz="2800" dirty="0">
              <a:solidFill>
                <a:srgbClr val="C00000"/>
              </a:solidFill>
            </a:endParaRPr>
          </a:p>
          <a:p>
            <a:pPr algn="l"/>
            <a:r>
              <a:rPr lang="en-US" altLang="zh-CN" sz="2800" dirty="0">
                <a:solidFill>
                  <a:srgbClr val="C00000"/>
                </a:solidFill>
              </a:rPr>
              <a:t>DFA</a:t>
            </a:r>
            <a:r>
              <a:rPr lang="zh-CN" altLang="en-US" sz="2800" dirty="0">
                <a:solidFill>
                  <a:srgbClr val="C00000"/>
                </a:solidFill>
              </a:rPr>
              <a:t>与</a:t>
            </a:r>
            <a:r>
              <a:rPr lang="en-US" altLang="zh-CN" sz="2800" dirty="0">
                <a:solidFill>
                  <a:srgbClr val="C00000"/>
                </a:solidFill>
              </a:rPr>
              <a:t>NFA</a:t>
            </a:r>
            <a:r>
              <a:rPr lang="zh-CN" altLang="en-US" sz="2800" dirty="0">
                <a:solidFill>
                  <a:srgbClr val="C00000"/>
                </a:solidFill>
              </a:rPr>
              <a:t>描述能力相同</a:t>
            </a:r>
            <a:r>
              <a:rPr lang="en-US" altLang="zh-CN" sz="2800" dirty="0">
                <a:solidFill>
                  <a:srgbClr val="C00000"/>
                </a:solidFill>
              </a:rPr>
              <a:t>!</a:t>
            </a:r>
          </a:p>
          <a:p>
            <a:pPr algn="l"/>
            <a:endParaRPr lang="zh-CN" altLang="en-US" sz="28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45817E7-5A18-4F60-9259-BBE71BBDD3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3A857A3-1012-4184-86F6-41658C62E65F}" type="slidenum">
              <a:rPr lang="en-US" smtClean="0"/>
              <a:pPr/>
              <a:t>40</a:t>
            </a:fld>
            <a:endParaRPr lang="en-US" dirty="0"/>
          </a:p>
        </p:txBody>
      </p:sp>
      <p:pic>
        <p:nvPicPr>
          <p:cNvPr id="5" name="Picture 16" descr="图4_8含εNFA M′的状态图表示">
            <a:extLst>
              <a:ext uri="{FF2B5EF4-FFF2-40B4-BE49-F238E27FC236}">
                <a16:creationId xmlns:a16="http://schemas.microsoft.com/office/drawing/2014/main" id="{F1723782-3ACE-4A36-88BE-B1B4D507CE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462740" y="3827796"/>
            <a:ext cx="4820816" cy="1406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17" descr="图4_8DFA M的状态图表示">
            <a:extLst>
              <a:ext uri="{FF2B5EF4-FFF2-40B4-BE49-F238E27FC236}">
                <a16:creationId xmlns:a16="http://schemas.microsoft.com/office/drawing/2014/main" id="{565737FA-1D43-4985-9CC6-55A7FBDB43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61525" y="3785957"/>
            <a:ext cx="4922717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5">
            <a:extLst>
              <a:ext uri="{FF2B5EF4-FFF2-40B4-BE49-F238E27FC236}">
                <a16:creationId xmlns:a16="http://schemas.microsoft.com/office/drawing/2014/main" id="{2651D556-9070-40C8-B61C-C1F72EDDFF17}"/>
              </a:ext>
            </a:extLst>
          </p:cNvPr>
          <p:cNvSpPr/>
          <p:nvPr/>
        </p:nvSpPr>
        <p:spPr>
          <a:xfrm>
            <a:off x="856470" y="5417750"/>
            <a:ext cx="10055544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800" dirty="0"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latin typeface="Linux Biolinum O" panose="02000503000000000000" pitchFamily="2" charset="0"/>
                <a:ea typeface="Microsoft YaHei" panose="020B0503020204020204" pitchFamily="34" charset="-122"/>
              </a:rPr>
              <a:t>∵L(M)</a:t>
            </a:r>
            <a:r>
              <a:rPr lang="zh-CN" altLang="en-US" sz="2800" dirty="0"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latin typeface="Linux Biolinum O" panose="02000503000000000000" pitchFamily="2" charset="0"/>
                <a:ea typeface="Microsoft YaHei" panose="020B0503020204020204" pitchFamily="34" charset="-122"/>
              </a:rPr>
              <a:t>＝ </a:t>
            </a:r>
            <a:r>
              <a:rPr lang="en-US" altLang="zh-CN" sz="2800" dirty="0"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latin typeface="Linux Biolinum O" panose="02000503000000000000" pitchFamily="2" charset="0"/>
                <a:ea typeface="Microsoft YaHei" panose="020B0503020204020204" pitchFamily="34" charset="-122"/>
              </a:rPr>
              <a:t>L(M</a:t>
            </a:r>
            <a:r>
              <a:rPr lang="en-US" altLang="zh-CN" sz="2800" dirty="0"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latin typeface="Linux Biolinum O" panose="02000503000000000000" pitchFamily="2" charset="0"/>
                <a:ea typeface="Microsoft YaHei" panose="020B0503020204020204" pitchFamily="34" charset="-122"/>
                <a:sym typeface="Symbol" pitchFamily="18" charset="2"/>
              </a:rPr>
              <a:t></a:t>
            </a:r>
            <a:r>
              <a:rPr lang="en-US" altLang="zh-CN" sz="2800" dirty="0"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latin typeface="Linux Biolinum O" panose="02000503000000000000" pitchFamily="2" charset="0"/>
                <a:ea typeface="Microsoft YaHei" panose="020B0503020204020204" pitchFamily="34" charset="-122"/>
              </a:rPr>
              <a:t>)</a:t>
            </a:r>
            <a:r>
              <a:rPr lang="zh-CN" altLang="en-US" sz="2800" dirty="0"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latin typeface="Linux Biolinum O" panose="02000503000000000000" pitchFamily="2" charset="0"/>
                <a:ea typeface="Microsoft YaHei" panose="020B0503020204020204" pitchFamily="34" charset="-122"/>
              </a:rPr>
              <a:t>＝</a:t>
            </a:r>
            <a:r>
              <a:rPr lang="en-US" altLang="zh-CN" sz="2800" dirty="0"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latin typeface="Linux Biolinum O" panose="02000503000000000000" pitchFamily="2" charset="0"/>
                <a:ea typeface="Microsoft YaHei" panose="020B0503020204020204" pitchFamily="34" charset="-122"/>
              </a:rPr>
              <a:t>{0</a:t>
            </a:r>
            <a:r>
              <a:rPr lang="en-US" altLang="zh-CN" sz="2800" baseline="30000" dirty="0"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latin typeface="Linux Biolinum O" panose="02000503000000000000" pitchFamily="2" charset="0"/>
                <a:ea typeface="Microsoft YaHei" panose="020B0503020204020204" pitchFamily="34" charset="-122"/>
              </a:rPr>
              <a:t>n</a:t>
            </a:r>
            <a:r>
              <a:rPr lang="en-US" altLang="zh-CN" sz="2800" dirty="0"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latin typeface="Linux Biolinum O" panose="02000503000000000000" pitchFamily="2" charset="0"/>
                <a:ea typeface="Microsoft YaHei" panose="020B0503020204020204" pitchFamily="34" charset="-122"/>
              </a:rPr>
              <a:t>1</a:t>
            </a:r>
            <a:r>
              <a:rPr lang="en-US" altLang="zh-CN" sz="2800" baseline="30000" dirty="0"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latin typeface="Linux Biolinum O" panose="02000503000000000000" pitchFamily="2" charset="0"/>
                <a:ea typeface="Microsoft YaHei" panose="020B0503020204020204" pitchFamily="34" charset="-122"/>
              </a:rPr>
              <a:t>m</a:t>
            </a:r>
            <a:r>
              <a:rPr lang="en-US" altLang="zh-CN" sz="2800" dirty="0"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latin typeface="Linux Biolinum O" panose="02000503000000000000" pitchFamily="2" charset="0"/>
                <a:ea typeface="Microsoft YaHei" panose="020B0503020204020204" pitchFamily="34" charset="-122"/>
              </a:rPr>
              <a:t>2</a:t>
            </a:r>
            <a:r>
              <a:rPr lang="en-US" altLang="zh-CN" sz="2800" baseline="30000" dirty="0"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latin typeface="Linux Biolinum O" panose="02000503000000000000" pitchFamily="2" charset="0"/>
                <a:ea typeface="Microsoft YaHei" panose="020B0503020204020204" pitchFamily="34" charset="-122"/>
              </a:rPr>
              <a:t>k</a:t>
            </a:r>
            <a:r>
              <a:rPr lang="en-US" altLang="zh-CN" sz="2800" dirty="0"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latin typeface="Linux Biolinum O" panose="02000503000000000000" pitchFamily="2" charset="0"/>
                <a:ea typeface="Microsoft YaHei" panose="020B0503020204020204" pitchFamily="34" charset="-122"/>
              </a:rPr>
              <a:t>|n,m,k≥0}</a:t>
            </a:r>
            <a:r>
              <a:rPr lang="zh-CN" altLang="en-US" sz="2800" dirty="0"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latin typeface="Linux Biolinum O" panose="02000503000000000000" pitchFamily="2" charset="0"/>
                <a:ea typeface="Microsoft YaHei" panose="020B0503020204020204" pitchFamily="34" charset="-122"/>
              </a:rPr>
              <a:t>＝</a:t>
            </a:r>
            <a:r>
              <a:rPr lang="en-US" altLang="zh-CN" sz="2800" dirty="0"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latin typeface="Linux Biolinum O" panose="02000503000000000000" pitchFamily="2" charset="0"/>
                <a:ea typeface="Microsoft YaHei" panose="020B0503020204020204" pitchFamily="34" charset="-122"/>
              </a:rPr>
              <a:t>{0}</a:t>
            </a:r>
            <a:r>
              <a:rPr lang="en-US" altLang="zh-CN" sz="2800" baseline="30000" dirty="0"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latin typeface="Linux Biolinum O" panose="02000503000000000000" pitchFamily="2" charset="0"/>
                <a:ea typeface="Microsoft YaHei" panose="020B0503020204020204" pitchFamily="34" charset="-122"/>
              </a:rPr>
              <a:t>*</a:t>
            </a:r>
            <a:r>
              <a:rPr lang="en-US" altLang="zh-CN" sz="2800" dirty="0"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latin typeface="Linux Biolinum O" panose="02000503000000000000" pitchFamily="2" charset="0"/>
                <a:ea typeface="Microsoft YaHei" panose="020B0503020204020204" pitchFamily="34" charset="-122"/>
              </a:rPr>
              <a:t>{1}</a:t>
            </a:r>
            <a:r>
              <a:rPr lang="en-US" altLang="zh-CN" sz="2800" baseline="30000" dirty="0"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latin typeface="Linux Biolinum O" panose="02000503000000000000" pitchFamily="2" charset="0"/>
                <a:ea typeface="Microsoft YaHei" panose="020B0503020204020204" pitchFamily="34" charset="-122"/>
              </a:rPr>
              <a:t>*</a:t>
            </a:r>
            <a:r>
              <a:rPr lang="en-US" altLang="zh-CN" sz="2800" dirty="0"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latin typeface="Linux Biolinum O" panose="02000503000000000000" pitchFamily="2" charset="0"/>
                <a:ea typeface="Microsoft YaHei" panose="020B0503020204020204" pitchFamily="34" charset="-122"/>
              </a:rPr>
              <a:t>{2}</a:t>
            </a:r>
            <a:r>
              <a:rPr lang="en-US" altLang="zh-CN" sz="2800" baseline="30000" dirty="0"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latin typeface="Linux Biolinum O" panose="02000503000000000000" pitchFamily="2" charset="0"/>
                <a:ea typeface="Microsoft YaHei" panose="020B0503020204020204" pitchFamily="34" charset="-122"/>
              </a:rPr>
              <a:t>*</a:t>
            </a:r>
            <a:r>
              <a:rPr lang="en-US" altLang="zh-CN" sz="2800" dirty="0"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latin typeface="Linux Biolinum O" panose="02000503000000000000" pitchFamily="2" charset="0"/>
                <a:ea typeface="Microsoft YaHei" panose="020B0503020204020204" pitchFamily="34" charset="-122"/>
              </a:rPr>
              <a:t> </a:t>
            </a:r>
          </a:p>
          <a:p>
            <a:pPr>
              <a:spcBef>
                <a:spcPct val="50000"/>
              </a:spcBef>
            </a:pPr>
            <a:r>
              <a:rPr lang="en-US" altLang="zh-CN" sz="2800" dirty="0"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latin typeface="Linux Biolinum O" panose="02000503000000000000" pitchFamily="2" charset="0"/>
                <a:ea typeface="Microsoft YaHei" panose="020B0503020204020204" pitchFamily="34" charset="-122"/>
              </a:rPr>
              <a:t>∴ FA </a:t>
            </a:r>
            <a:r>
              <a:rPr lang="en-US" altLang="zh-CN" sz="280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latin typeface="Linux Biolinum O" panose="02000503000000000000" pitchFamily="2" charset="0"/>
                <a:ea typeface="Microsoft YaHei" panose="020B0503020204020204" pitchFamily="34" charset="-122"/>
              </a:rPr>
              <a:t>M</a:t>
            </a:r>
            <a:r>
              <a:rPr lang="zh-CN" altLang="en-US" sz="2800" dirty="0"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latin typeface="Linux Biolinum O" panose="02000503000000000000" pitchFamily="2" charset="0"/>
                <a:ea typeface="Microsoft YaHei" panose="020B0503020204020204" pitchFamily="34" charset="-122"/>
              </a:rPr>
              <a:t>和</a:t>
            </a:r>
            <a:r>
              <a:rPr lang="en-US" altLang="zh-CN" sz="2800" dirty="0"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latin typeface="Linux Biolinum O" panose="02000503000000000000" pitchFamily="2" charset="0"/>
                <a:ea typeface="Microsoft YaHei" panose="020B0503020204020204" pitchFamily="34" charset="-122"/>
              </a:rPr>
              <a:t>FA </a:t>
            </a:r>
            <a:r>
              <a:rPr lang="en-US" altLang="zh-CN" sz="280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latin typeface="Linux Biolinum O" panose="02000503000000000000" pitchFamily="2" charset="0"/>
                <a:ea typeface="Microsoft YaHei" panose="020B0503020204020204" pitchFamily="34" charset="-122"/>
              </a:rPr>
              <a:t>M</a:t>
            </a:r>
            <a:r>
              <a:rPr lang="en-US" altLang="zh-CN" sz="280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latin typeface="Linux Biolinum O" panose="02000503000000000000" pitchFamily="2" charset="0"/>
                <a:ea typeface="Microsoft YaHei" panose="020B0503020204020204" pitchFamily="34" charset="-122"/>
                <a:sym typeface="Symbol" pitchFamily="18" charset="2"/>
              </a:rPr>
              <a:t></a:t>
            </a:r>
            <a:r>
              <a:rPr lang="zh-CN" altLang="en-US" sz="2800" dirty="0"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latin typeface="Linux Biolinum O" panose="02000503000000000000" pitchFamily="2" charset="0"/>
                <a:ea typeface="Microsoft YaHei" panose="020B0503020204020204" pitchFamily="34" charset="-122"/>
              </a:rPr>
              <a:t>是等价的</a:t>
            </a:r>
          </a:p>
        </p:txBody>
      </p:sp>
    </p:spTree>
    <p:extLst>
      <p:ext uri="{BB962C8B-B14F-4D97-AF65-F5344CB8AC3E}">
        <p14:creationId xmlns:p14="http://schemas.microsoft.com/office/powerpoint/2010/main" val="206610140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5C6658-3248-4AFC-91C0-5F9E018959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3.3</a:t>
            </a:r>
            <a:r>
              <a:rPr lang="zh-CN" altLang="en-US" dirty="0"/>
              <a:t>　有穷自动机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C661EDA-998F-4D80-ADEB-D8290A97C1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2" y="942764"/>
            <a:ext cx="10515599" cy="1588610"/>
          </a:xfrm>
        </p:spPr>
        <p:txBody>
          <a:bodyPr>
            <a:normAutofit/>
          </a:bodyPr>
          <a:lstStyle/>
          <a:p>
            <a:r>
              <a:rPr lang="zh-CN" altLang="en-US" sz="3200" dirty="0"/>
              <a:t>自动机的等价</a:t>
            </a:r>
            <a:endParaRPr lang="en-US" altLang="zh-CN" sz="3200" dirty="0"/>
          </a:p>
          <a:p>
            <a:r>
              <a:rPr lang="en-US" altLang="zh-CN" sz="3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L(M)={</a:t>
            </a:r>
            <a:r>
              <a:rPr kumimoji="1" lang="zh-CN" altLang="en-US" sz="3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</a:t>
            </a:r>
            <a:r>
              <a:rPr kumimoji="1" lang="en-US" altLang="zh-CN" sz="3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00</a:t>
            </a:r>
            <a:r>
              <a:rPr kumimoji="1" lang="zh-CN" altLang="en-US" sz="3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结尾的串</a:t>
            </a:r>
            <a:r>
              <a:rPr lang="en-US" altLang="zh-CN" sz="3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}    </a:t>
            </a:r>
            <a:r>
              <a:rPr lang="en-US" altLang="zh-CN" sz="32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∑ </a:t>
            </a:r>
            <a:r>
              <a:rPr lang="en-US" altLang="zh-CN" sz="3200" dirty="0">
                <a:solidFill>
                  <a:srgbClr val="C00000"/>
                </a:solidFill>
                <a:latin typeface="+mn-ea"/>
                <a:ea typeface="+mn-ea"/>
                <a:cs typeface="Times New Roman" panose="02020603050405020304" pitchFamily="18" charset="0"/>
              </a:rPr>
              <a:t>= {0,1}</a:t>
            </a:r>
            <a:r>
              <a:rPr lang="en-US" altLang="zh-CN" sz="3200" dirty="0">
                <a:solidFill>
                  <a:srgbClr val="C00000"/>
                </a:solidFill>
                <a:latin typeface="+mn-ea"/>
                <a:ea typeface="+mn-ea"/>
              </a:rPr>
              <a:t> </a:t>
            </a:r>
            <a:endParaRPr lang="en-GB" altLang="zh-CN" sz="3200" dirty="0">
              <a:solidFill>
                <a:srgbClr val="C00000"/>
              </a:solidFill>
              <a:latin typeface="+mn-ea"/>
              <a:ea typeface="+mn-ea"/>
            </a:endParaRPr>
          </a:p>
          <a:p>
            <a:endParaRPr lang="zh-CN" altLang="en-US" sz="32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F4C0B66-4D1F-420B-B447-50D13BC18C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3A857A3-1012-4184-86F6-41658C62E65F}" type="slidenum">
              <a:rPr lang="en-US" smtClean="0"/>
              <a:pPr/>
              <a:t>41</a:t>
            </a:fld>
            <a:endParaRPr lang="en-US" dirty="0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B745A4C5-2E27-44A9-BE02-98F0886E5B9C}"/>
              </a:ext>
            </a:extLst>
          </p:cNvPr>
          <p:cNvGrpSpPr/>
          <p:nvPr/>
        </p:nvGrpSpPr>
        <p:grpSpPr>
          <a:xfrm>
            <a:off x="775548" y="2559395"/>
            <a:ext cx="3093937" cy="1049819"/>
            <a:chOff x="1269539" y="3098855"/>
            <a:chExt cx="3093937" cy="1049819"/>
          </a:xfrm>
        </p:grpSpPr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72A8A97B-C256-44D8-A945-83BB569EB085}"/>
                </a:ext>
              </a:extLst>
            </p:cNvPr>
            <p:cNvSpPr/>
            <p:nvPr/>
          </p:nvSpPr>
          <p:spPr bwMode="auto">
            <a:xfrm>
              <a:off x="1675068" y="3689227"/>
              <a:ext cx="445622" cy="445622"/>
            </a:xfrm>
            <a:prstGeom prst="ellips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b="1" dirty="0">
                  <a:latin typeface="Arial" charset="0"/>
                  <a:ea typeface="微软雅黑" pitchFamily="34" charset="-122"/>
                </a:rPr>
                <a:t>A</a:t>
              </a:r>
              <a:endParaRPr lang="zh-CN" altLang="en-US" b="1" dirty="0">
                <a:latin typeface="Arial" charset="0"/>
                <a:ea typeface="微软雅黑" pitchFamily="34" charset="-122"/>
              </a:endParaRP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EB826B86-2306-42D5-B828-8779BE190FE5}"/>
                </a:ext>
              </a:extLst>
            </p:cNvPr>
            <p:cNvSpPr txBox="1"/>
            <p:nvPr/>
          </p:nvSpPr>
          <p:spPr>
            <a:xfrm>
              <a:off x="1269539" y="3779342"/>
              <a:ext cx="44673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eaLnBrk="1" hangingPunct="1"/>
              <a:r>
                <a:rPr lang="en-US" altLang="zh-CN" b="1" dirty="0">
                  <a:latin typeface="Times New Roman" pitchFamily="18" charset="0"/>
                  <a:sym typeface="Symbol" pitchFamily="18" charset="2"/>
                </a:rPr>
                <a:t></a:t>
              </a:r>
              <a:endParaRPr lang="en-US" altLang="zh-CN" b="1" dirty="0"/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EDDD9C85-E565-49F7-875D-AD08308BB2E0}"/>
                </a:ext>
              </a:extLst>
            </p:cNvPr>
            <p:cNvSpPr/>
            <p:nvPr/>
          </p:nvSpPr>
          <p:spPr bwMode="auto">
            <a:xfrm>
              <a:off x="2774190" y="3695634"/>
              <a:ext cx="445622" cy="445622"/>
            </a:xfrm>
            <a:prstGeom prst="ellips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b="1" dirty="0">
                  <a:latin typeface="Arial" charset="0"/>
                  <a:ea typeface="微软雅黑" pitchFamily="34" charset="-122"/>
                </a:rPr>
                <a:t>B</a:t>
              </a:r>
              <a:endParaRPr lang="zh-CN" altLang="en-US" b="1" dirty="0">
                <a:latin typeface="Arial" charset="0"/>
                <a:ea typeface="微软雅黑" pitchFamily="34" charset="-122"/>
              </a:endParaRPr>
            </a:p>
          </p:txBody>
        </p:sp>
        <p:sp>
          <p:nvSpPr>
            <p:cNvPr id="9" name="Oval 4">
              <a:extLst>
                <a:ext uri="{FF2B5EF4-FFF2-40B4-BE49-F238E27FC236}">
                  <a16:creationId xmlns:a16="http://schemas.microsoft.com/office/drawing/2014/main" id="{847D23EF-B002-4E47-9993-E4551B8BD5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17854" y="3694087"/>
              <a:ext cx="445622" cy="436988"/>
            </a:xfrm>
            <a:prstGeom prst="ellipse">
              <a:avLst/>
            </a:prstGeom>
            <a:noFill/>
            <a:ln w="63500" cmpd="dbl">
              <a:solidFill>
                <a:sysClr val="windowText" lastClr="000000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C</a:t>
              </a:r>
              <a:endParaRPr kumimoji="0" lang="en-GB" altLang="zh-CN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0" name="连接符: 曲线 9">
              <a:extLst>
                <a:ext uri="{FF2B5EF4-FFF2-40B4-BE49-F238E27FC236}">
                  <a16:creationId xmlns:a16="http://schemas.microsoft.com/office/drawing/2014/main" id="{F3657307-53B4-43B8-A3B1-F3CA5154EF5B}"/>
                </a:ext>
              </a:extLst>
            </p:cNvPr>
            <p:cNvCxnSpPr>
              <a:cxnSpLocks/>
              <a:stCxn id="6" idx="6"/>
              <a:endCxn id="8" idx="2"/>
            </p:cNvCxnSpPr>
            <p:nvPr/>
          </p:nvCxnSpPr>
          <p:spPr>
            <a:xfrm>
              <a:off x="2120690" y="3912038"/>
              <a:ext cx="653500" cy="6407"/>
            </a:xfrm>
            <a:prstGeom prst="curvedConnector3">
              <a:avLst>
                <a:gd name="adj1" fmla="val 50000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连接符: 曲线 10">
              <a:extLst>
                <a:ext uri="{FF2B5EF4-FFF2-40B4-BE49-F238E27FC236}">
                  <a16:creationId xmlns:a16="http://schemas.microsoft.com/office/drawing/2014/main" id="{A5E2672A-E743-4DFE-AB24-37EAAF49D94E}"/>
                </a:ext>
              </a:extLst>
            </p:cNvPr>
            <p:cNvCxnSpPr>
              <a:cxnSpLocks/>
              <a:stCxn id="8" idx="6"/>
              <a:endCxn id="9" idx="2"/>
            </p:cNvCxnSpPr>
            <p:nvPr/>
          </p:nvCxnSpPr>
          <p:spPr>
            <a:xfrm flipV="1">
              <a:off x="3219812" y="3912581"/>
              <a:ext cx="698042" cy="5864"/>
            </a:xfrm>
            <a:prstGeom prst="curvedConnector3">
              <a:avLst>
                <a:gd name="adj1" fmla="val 50000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连接符: 曲线 11">
              <a:extLst>
                <a:ext uri="{FF2B5EF4-FFF2-40B4-BE49-F238E27FC236}">
                  <a16:creationId xmlns:a16="http://schemas.microsoft.com/office/drawing/2014/main" id="{10B21910-BC79-45DF-BC65-54150B1FC33B}"/>
                </a:ext>
              </a:extLst>
            </p:cNvPr>
            <p:cNvCxnSpPr>
              <a:cxnSpLocks/>
              <a:stCxn id="6" idx="2"/>
              <a:endCxn id="6" idx="7"/>
            </p:cNvCxnSpPr>
            <p:nvPr/>
          </p:nvCxnSpPr>
          <p:spPr>
            <a:xfrm rot="10800000" flipH="1">
              <a:off x="1675068" y="3754488"/>
              <a:ext cx="380362" cy="157551"/>
            </a:xfrm>
            <a:prstGeom prst="curvedConnector4">
              <a:avLst>
                <a:gd name="adj1" fmla="val -60101"/>
                <a:gd name="adj2" fmla="val 286517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C5D5BFEC-E953-4431-AC97-B0091EFA0DC0}"/>
                </a:ext>
              </a:extLst>
            </p:cNvPr>
            <p:cNvSpPr txBox="1"/>
            <p:nvPr/>
          </p:nvSpPr>
          <p:spPr>
            <a:xfrm>
              <a:off x="1478472" y="3098855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latin typeface="Arial" panose="020B0604020202020204" pitchFamily="34" charset="0"/>
                  <a:cs typeface="Arial" panose="020B0604020202020204" pitchFamily="34" charset="0"/>
                </a:rPr>
                <a:t>0,1</a:t>
              </a:r>
              <a:endParaRPr lang="zh-CN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AA67753E-108E-4636-AED2-A540C6787F10}"/>
                </a:ext>
              </a:extLst>
            </p:cNvPr>
            <p:cNvSpPr txBox="1"/>
            <p:nvPr/>
          </p:nvSpPr>
          <p:spPr>
            <a:xfrm>
              <a:off x="2261330" y="3517813"/>
              <a:ext cx="3129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  <a:endParaRPr lang="zh-CN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63816B70-47FD-4988-A23B-4730D31A3C21}"/>
                </a:ext>
              </a:extLst>
            </p:cNvPr>
            <p:cNvSpPr txBox="1"/>
            <p:nvPr/>
          </p:nvSpPr>
          <p:spPr>
            <a:xfrm>
              <a:off x="3374113" y="3517813"/>
              <a:ext cx="3129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  <a:endParaRPr lang="zh-CN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5E3F0AA0-59D5-48D8-B41B-9D540C74EB84}"/>
              </a:ext>
            </a:extLst>
          </p:cNvPr>
          <p:cNvGrpSpPr/>
          <p:nvPr/>
        </p:nvGrpSpPr>
        <p:grpSpPr>
          <a:xfrm>
            <a:off x="4560895" y="3341394"/>
            <a:ext cx="2459426" cy="1827159"/>
            <a:chOff x="728075" y="4613266"/>
            <a:chExt cx="2459426" cy="1827159"/>
          </a:xfrm>
        </p:grpSpPr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AD5C37BC-063F-431A-8A18-41A3E3501770}"/>
                </a:ext>
              </a:extLst>
            </p:cNvPr>
            <p:cNvSpPr/>
            <p:nvPr/>
          </p:nvSpPr>
          <p:spPr bwMode="auto">
            <a:xfrm>
              <a:off x="1108220" y="5194832"/>
              <a:ext cx="445622" cy="445622"/>
            </a:xfrm>
            <a:prstGeom prst="ellips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b="1" dirty="0">
                  <a:latin typeface="Arial" charset="0"/>
                  <a:ea typeface="微软雅黑" pitchFamily="34" charset="-122"/>
                </a:rPr>
                <a:t>A</a:t>
              </a:r>
              <a:endParaRPr lang="zh-CN" altLang="en-US" b="1" dirty="0">
                <a:latin typeface="Arial" charset="0"/>
                <a:ea typeface="微软雅黑" pitchFamily="34" charset="-122"/>
              </a:endParaRP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DFCFA4ED-14DE-43D8-AF46-E3539C24090E}"/>
                </a:ext>
              </a:extLst>
            </p:cNvPr>
            <p:cNvSpPr txBox="1"/>
            <p:nvPr/>
          </p:nvSpPr>
          <p:spPr>
            <a:xfrm>
              <a:off x="771623" y="5289225"/>
              <a:ext cx="44673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eaLnBrk="1" hangingPunct="1"/>
              <a:r>
                <a:rPr lang="en-US" altLang="zh-CN" b="1" dirty="0">
                  <a:latin typeface="Times New Roman" pitchFamily="18" charset="0"/>
                  <a:sym typeface="Symbol" pitchFamily="18" charset="2"/>
                </a:rPr>
                <a:t></a:t>
              </a:r>
              <a:endParaRPr lang="en-US" altLang="zh-CN" b="1" dirty="0"/>
            </a:p>
          </p:txBody>
        </p: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6FA985F9-79D8-45B6-A733-D6A09C87C2D5}"/>
                </a:ext>
              </a:extLst>
            </p:cNvPr>
            <p:cNvSpPr/>
            <p:nvPr/>
          </p:nvSpPr>
          <p:spPr bwMode="auto">
            <a:xfrm>
              <a:off x="2226548" y="4616554"/>
              <a:ext cx="445622" cy="445622"/>
            </a:xfrm>
            <a:prstGeom prst="ellips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b="1" dirty="0">
                  <a:latin typeface="Arial" charset="0"/>
                  <a:ea typeface="微软雅黑" pitchFamily="34" charset="-122"/>
                </a:rPr>
                <a:t>B</a:t>
              </a:r>
              <a:endParaRPr lang="zh-CN" altLang="en-US" b="1" dirty="0">
                <a:latin typeface="Arial" charset="0"/>
                <a:ea typeface="微软雅黑" pitchFamily="34" charset="-122"/>
              </a:endParaRPr>
            </a:p>
          </p:txBody>
        </p:sp>
        <p:sp>
          <p:nvSpPr>
            <p:cNvPr id="20" name="Oval 4">
              <a:extLst>
                <a:ext uri="{FF2B5EF4-FFF2-40B4-BE49-F238E27FC236}">
                  <a16:creationId xmlns:a16="http://schemas.microsoft.com/office/drawing/2014/main" id="{C821808D-F4DF-4A0D-B09C-E7D65343C1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28347" y="5663085"/>
              <a:ext cx="445622" cy="436988"/>
            </a:xfrm>
            <a:prstGeom prst="ellipse">
              <a:avLst/>
            </a:prstGeom>
            <a:noFill/>
            <a:ln w="63500" cmpd="dbl">
              <a:solidFill>
                <a:sysClr val="windowText" lastClr="000000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C</a:t>
              </a:r>
              <a:endParaRPr kumimoji="0" lang="en-GB" altLang="zh-CN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21" name="连接符: 曲线 20">
              <a:extLst>
                <a:ext uri="{FF2B5EF4-FFF2-40B4-BE49-F238E27FC236}">
                  <a16:creationId xmlns:a16="http://schemas.microsoft.com/office/drawing/2014/main" id="{8C71EE7A-7175-4608-9DC6-C1A8E307139C}"/>
                </a:ext>
              </a:extLst>
            </p:cNvPr>
            <p:cNvCxnSpPr>
              <a:cxnSpLocks/>
              <a:stCxn id="17" idx="7"/>
              <a:endCxn id="19" idx="2"/>
            </p:cNvCxnSpPr>
            <p:nvPr/>
          </p:nvCxnSpPr>
          <p:spPr>
            <a:xfrm rot="5400000" flipH="1" flipV="1">
              <a:off x="1647202" y="4680746"/>
              <a:ext cx="420727" cy="737966"/>
            </a:xfrm>
            <a:prstGeom prst="curvedConnector2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连接符: 曲线 21">
              <a:extLst>
                <a:ext uri="{FF2B5EF4-FFF2-40B4-BE49-F238E27FC236}">
                  <a16:creationId xmlns:a16="http://schemas.microsoft.com/office/drawing/2014/main" id="{548D6935-E018-4B79-ADB7-621F2F848EB1}"/>
                </a:ext>
              </a:extLst>
            </p:cNvPr>
            <p:cNvCxnSpPr>
              <a:cxnSpLocks/>
              <a:stCxn id="19" idx="3"/>
              <a:endCxn id="17" idx="6"/>
            </p:cNvCxnSpPr>
            <p:nvPr/>
          </p:nvCxnSpPr>
          <p:spPr>
            <a:xfrm rot="5400000">
              <a:off x="1712462" y="4838296"/>
              <a:ext cx="420727" cy="737966"/>
            </a:xfrm>
            <a:prstGeom prst="curvedConnector2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连接符: 曲线 22">
              <a:extLst>
                <a:ext uri="{FF2B5EF4-FFF2-40B4-BE49-F238E27FC236}">
                  <a16:creationId xmlns:a16="http://schemas.microsoft.com/office/drawing/2014/main" id="{AB1F84F9-90E1-4411-9690-94B3956EB06C}"/>
                </a:ext>
              </a:extLst>
            </p:cNvPr>
            <p:cNvCxnSpPr>
              <a:cxnSpLocks/>
              <a:stCxn id="19" idx="6"/>
              <a:endCxn id="20" idx="6"/>
            </p:cNvCxnSpPr>
            <p:nvPr/>
          </p:nvCxnSpPr>
          <p:spPr>
            <a:xfrm flipH="1">
              <a:off x="2473969" y="4839365"/>
              <a:ext cx="198201" cy="1042214"/>
            </a:xfrm>
            <a:prstGeom prst="curvedConnector3">
              <a:avLst>
                <a:gd name="adj1" fmla="val -115337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连接符: 曲线 23">
              <a:extLst>
                <a:ext uri="{FF2B5EF4-FFF2-40B4-BE49-F238E27FC236}">
                  <a16:creationId xmlns:a16="http://schemas.microsoft.com/office/drawing/2014/main" id="{18B0D65A-EB6F-461C-BC56-2769EE235A96}"/>
                </a:ext>
              </a:extLst>
            </p:cNvPr>
            <p:cNvCxnSpPr>
              <a:cxnSpLocks/>
              <a:stCxn id="17" idx="2"/>
              <a:endCxn id="17" idx="0"/>
            </p:cNvCxnSpPr>
            <p:nvPr/>
          </p:nvCxnSpPr>
          <p:spPr>
            <a:xfrm rot="10800000" flipH="1">
              <a:off x="1108219" y="5194833"/>
              <a:ext cx="222811" cy="222811"/>
            </a:xfrm>
            <a:prstGeom prst="curvedConnector4">
              <a:avLst>
                <a:gd name="adj1" fmla="val -102598"/>
                <a:gd name="adj2" fmla="val 202598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连接符: 曲线 24">
              <a:extLst>
                <a:ext uri="{FF2B5EF4-FFF2-40B4-BE49-F238E27FC236}">
                  <a16:creationId xmlns:a16="http://schemas.microsoft.com/office/drawing/2014/main" id="{B8CBE87B-6475-499B-ABD1-BC574D502D5D}"/>
                </a:ext>
              </a:extLst>
            </p:cNvPr>
            <p:cNvCxnSpPr>
              <a:cxnSpLocks/>
              <a:stCxn id="20" idx="1"/>
              <a:endCxn id="17" idx="5"/>
            </p:cNvCxnSpPr>
            <p:nvPr/>
          </p:nvCxnSpPr>
          <p:spPr>
            <a:xfrm rot="16200000" flipV="1">
              <a:off x="1715152" y="5348624"/>
              <a:ext cx="151886" cy="605025"/>
            </a:xfrm>
            <a:prstGeom prst="curvedConnector3">
              <a:avLst>
                <a:gd name="adj1" fmla="val 50000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连接符: 曲线 25">
              <a:extLst>
                <a:ext uri="{FF2B5EF4-FFF2-40B4-BE49-F238E27FC236}">
                  <a16:creationId xmlns:a16="http://schemas.microsoft.com/office/drawing/2014/main" id="{2AEDEBB1-2F2B-444E-A423-C773B96D72F4}"/>
                </a:ext>
              </a:extLst>
            </p:cNvPr>
            <p:cNvCxnSpPr>
              <a:cxnSpLocks/>
              <a:stCxn id="20" idx="5"/>
              <a:endCxn id="20" idx="2"/>
            </p:cNvCxnSpPr>
            <p:nvPr/>
          </p:nvCxnSpPr>
          <p:spPr>
            <a:xfrm rot="5400000" flipH="1">
              <a:off x="2141278" y="5768648"/>
              <a:ext cx="154499" cy="380362"/>
            </a:xfrm>
            <a:prstGeom prst="curvedConnector4">
              <a:avLst>
                <a:gd name="adj1" fmla="val -189383"/>
                <a:gd name="adj2" fmla="val 160101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EF7A3F76-44F4-4F05-AE07-68F77C26E5A7}"/>
                </a:ext>
              </a:extLst>
            </p:cNvPr>
            <p:cNvSpPr txBox="1"/>
            <p:nvPr/>
          </p:nvSpPr>
          <p:spPr>
            <a:xfrm>
              <a:off x="728075" y="4694551"/>
              <a:ext cx="3129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endParaRPr lang="zh-CN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2F3400F2-1AE8-4792-BB51-337AD12B1376}"/>
                </a:ext>
              </a:extLst>
            </p:cNvPr>
            <p:cNvSpPr txBox="1"/>
            <p:nvPr/>
          </p:nvSpPr>
          <p:spPr>
            <a:xfrm>
              <a:off x="2006743" y="5150725"/>
              <a:ext cx="3129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endParaRPr lang="zh-CN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6B50A038-D8C9-459E-8D4B-49FB5F6A6188}"/>
                </a:ext>
              </a:extLst>
            </p:cNvPr>
            <p:cNvSpPr txBox="1"/>
            <p:nvPr/>
          </p:nvSpPr>
          <p:spPr>
            <a:xfrm>
              <a:off x="1493883" y="4613266"/>
              <a:ext cx="3129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  <a:endParaRPr lang="zh-CN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E52F3048-064B-4BEE-9DAC-99395B6CBD3C}"/>
                </a:ext>
              </a:extLst>
            </p:cNvPr>
            <p:cNvSpPr txBox="1"/>
            <p:nvPr/>
          </p:nvSpPr>
          <p:spPr>
            <a:xfrm>
              <a:off x="2874594" y="5281804"/>
              <a:ext cx="3129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  <a:endParaRPr lang="zh-CN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55B123F4-B8DC-44FE-948D-DC0E346107D4}"/>
                </a:ext>
              </a:extLst>
            </p:cNvPr>
            <p:cNvSpPr txBox="1"/>
            <p:nvPr/>
          </p:nvSpPr>
          <p:spPr>
            <a:xfrm>
              <a:off x="1417370" y="5613338"/>
              <a:ext cx="3129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endParaRPr lang="zh-CN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685E45F0-7865-4E40-86A9-243398D342F4}"/>
                </a:ext>
              </a:extLst>
            </p:cNvPr>
            <p:cNvSpPr txBox="1"/>
            <p:nvPr/>
          </p:nvSpPr>
          <p:spPr>
            <a:xfrm>
              <a:off x="1554054" y="6071093"/>
              <a:ext cx="3129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  <a:endParaRPr lang="zh-CN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80" name="组合 79">
            <a:extLst>
              <a:ext uri="{FF2B5EF4-FFF2-40B4-BE49-F238E27FC236}">
                <a16:creationId xmlns:a16="http://schemas.microsoft.com/office/drawing/2014/main" id="{FA0E3E8A-0B9F-4E9C-91D4-6B9A16C7F1B5}"/>
              </a:ext>
            </a:extLst>
          </p:cNvPr>
          <p:cNvGrpSpPr/>
          <p:nvPr/>
        </p:nvGrpSpPr>
        <p:grpSpPr>
          <a:xfrm>
            <a:off x="7370432" y="3073255"/>
            <a:ext cx="4097661" cy="2107051"/>
            <a:chOff x="7370432" y="3073255"/>
            <a:chExt cx="4097661" cy="2107051"/>
          </a:xfrm>
        </p:grpSpPr>
        <p:sp>
          <p:nvSpPr>
            <p:cNvPr id="37" name="Rectangle 33">
              <a:extLst>
                <a:ext uri="{FF2B5EF4-FFF2-40B4-BE49-F238E27FC236}">
                  <a16:creationId xmlns:a16="http://schemas.microsoft.com/office/drawing/2014/main" id="{AE65D22D-F8FE-4C16-97EE-FED9346E48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08413" y="3444730"/>
              <a:ext cx="358775" cy="338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4000"/>
                </a:lnSpc>
              </a:pPr>
              <a:r>
                <a:rPr lang="en-GB" altLang="zh-CN" sz="2000"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</a:p>
          </p:txBody>
        </p:sp>
        <p:sp>
          <p:nvSpPr>
            <p:cNvPr id="38" name="Rectangle 34">
              <a:extLst>
                <a:ext uri="{FF2B5EF4-FFF2-40B4-BE49-F238E27FC236}">
                  <a16:creationId xmlns:a16="http://schemas.microsoft.com/office/drawing/2014/main" id="{1A3E2FCF-A11F-4599-A12E-A1E9DA6EE1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71853" y="4130710"/>
              <a:ext cx="360363" cy="338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4000"/>
                </a:lnSpc>
              </a:pPr>
              <a:r>
                <a:rPr lang="en-GB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</a:p>
          </p:txBody>
        </p:sp>
        <p:sp>
          <p:nvSpPr>
            <p:cNvPr id="39" name="Rectangle 35">
              <a:extLst>
                <a:ext uri="{FF2B5EF4-FFF2-40B4-BE49-F238E27FC236}">
                  <a16:creationId xmlns:a16="http://schemas.microsoft.com/office/drawing/2014/main" id="{962EC667-8229-4DE9-A567-7F814F70F5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36118" y="3251913"/>
              <a:ext cx="358775" cy="338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4000"/>
                </a:lnSpc>
              </a:pPr>
              <a:r>
                <a:rPr lang="en-GB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</a:p>
          </p:txBody>
        </p:sp>
        <p:sp>
          <p:nvSpPr>
            <p:cNvPr id="40" name="Oval 36">
              <a:extLst>
                <a:ext uri="{FF2B5EF4-FFF2-40B4-BE49-F238E27FC236}">
                  <a16:creationId xmlns:a16="http://schemas.microsoft.com/office/drawing/2014/main" id="{75639189-87B6-49E2-ABC8-A2D61D4126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87463" y="3819380"/>
              <a:ext cx="539750" cy="508000"/>
            </a:xfrm>
            <a:prstGeom prst="ellips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12000"/>
                </a:lnSpc>
              </a:pPr>
              <a:r>
                <a:rPr lang="en-GB" altLang="zh-CN" sz="2000"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</a:p>
          </p:txBody>
        </p:sp>
        <p:sp>
          <p:nvSpPr>
            <p:cNvPr id="41" name="Oval 37">
              <a:extLst>
                <a:ext uri="{FF2B5EF4-FFF2-40B4-BE49-F238E27FC236}">
                  <a16:creationId xmlns:a16="http://schemas.microsoft.com/office/drawing/2014/main" id="{62B9FD61-4F0E-4AF7-BBF5-6E3B6A6C85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13038" y="3073255"/>
              <a:ext cx="539750" cy="509588"/>
            </a:xfrm>
            <a:prstGeom prst="ellips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12000"/>
                </a:lnSpc>
              </a:pPr>
              <a:r>
                <a:rPr lang="en-GB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</a:p>
          </p:txBody>
        </p:sp>
        <p:sp>
          <p:nvSpPr>
            <p:cNvPr id="42" name="Oval 38">
              <a:extLst>
                <a:ext uri="{FF2B5EF4-FFF2-40B4-BE49-F238E27FC236}">
                  <a16:creationId xmlns:a16="http://schemas.microsoft.com/office/drawing/2014/main" id="{92AFF1A6-52AF-46A7-BAA1-5A5B895A24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55901" y="4421043"/>
              <a:ext cx="539750" cy="508000"/>
            </a:xfrm>
            <a:prstGeom prst="ellips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12000"/>
                </a:lnSpc>
              </a:pPr>
              <a:r>
                <a:rPr lang="en-GB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</a:p>
          </p:txBody>
        </p:sp>
        <p:sp>
          <p:nvSpPr>
            <p:cNvPr id="43" name="Oval 39">
              <a:extLst>
                <a:ext uri="{FF2B5EF4-FFF2-40B4-BE49-F238E27FC236}">
                  <a16:creationId xmlns:a16="http://schemas.microsoft.com/office/drawing/2014/main" id="{6D99C3BD-03A2-42E5-81FF-5E86BBFCDF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748163" y="3746355"/>
              <a:ext cx="539750" cy="508000"/>
            </a:xfrm>
            <a:prstGeom prst="ellipse">
              <a:avLst/>
            </a:prstGeom>
            <a:noFill/>
            <a:ln w="63500" cmpd="dbl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12000"/>
                </a:lnSpc>
              </a:pPr>
              <a:r>
                <a:rPr lang="en-GB" altLang="zh-CN" sz="2000"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</a:p>
          </p:txBody>
        </p:sp>
        <p:sp>
          <p:nvSpPr>
            <p:cNvPr id="50" name="Rectangle 46">
              <a:extLst>
                <a:ext uri="{FF2B5EF4-FFF2-40B4-BE49-F238E27FC236}">
                  <a16:creationId xmlns:a16="http://schemas.microsoft.com/office/drawing/2014/main" id="{B47679CA-C8A6-4142-97E8-7CF882A0A7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75318" y="3809066"/>
              <a:ext cx="180975" cy="3413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4000"/>
                </a:lnSpc>
              </a:pPr>
              <a:r>
                <a:rPr lang="en-GB" altLang="zh-CN" sz="2000"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</a:p>
          </p:txBody>
        </p:sp>
        <p:sp>
          <p:nvSpPr>
            <p:cNvPr id="51" name="Rectangle 48">
              <a:extLst>
                <a:ext uri="{FF2B5EF4-FFF2-40B4-BE49-F238E27FC236}">
                  <a16:creationId xmlns:a16="http://schemas.microsoft.com/office/drawing/2014/main" id="{589F0C5A-3415-401E-9D3F-6D4A7A0AED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07730" y="3195601"/>
              <a:ext cx="360363" cy="338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4000"/>
                </a:lnSpc>
              </a:pPr>
              <a:r>
                <a:rPr lang="en-GB" altLang="zh-CN" sz="2000"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</a:p>
          </p:txBody>
        </p:sp>
        <p:sp>
          <p:nvSpPr>
            <p:cNvPr id="52" name="Rectangle 49">
              <a:extLst>
                <a:ext uri="{FF2B5EF4-FFF2-40B4-BE49-F238E27FC236}">
                  <a16:creationId xmlns:a16="http://schemas.microsoft.com/office/drawing/2014/main" id="{0928B6E5-C623-4FBE-BBAA-C043B9F941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82520" y="3766338"/>
              <a:ext cx="360363" cy="338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4000"/>
                </a:lnSpc>
              </a:pPr>
              <a:r>
                <a:rPr lang="en-GB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</a:p>
          </p:txBody>
        </p:sp>
        <p:sp>
          <p:nvSpPr>
            <p:cNvPr id="53" name="Rectangle 51">
              <a:extLst>
                <a:ext uri="{FF2B5EF4-FFF2-40B4-BE49-F238E27FC236}">
                  <a16:creationId xmlns:a16="http://schemas.microsoft.com/office/drawing/2014/main" id="{CA59FFA0-2642-45A6-92E0-69B6085DA8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67763" y="4842168"/>
              <a:ext cx="360363" cy="338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4000"/>
                </a:lnSpc>
              </a:pPr>
              <a:r>
                <a:rPr lang="en-GB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</a:p>
          </p:txBody>
        </p:sp>
        <p:sp>
          <p:nvSpPr>
            <p:cNvPr id="54" name="Rectangle 52">
              <a:extLst>
                <a:ext uri="{FF2B5EF4-FFF2-40B4-BE49-F238E27FC236}">
                  <a16:creationId xmlns:a16="http://schemas.microsoft.com/office/drawing/2014/main" id="{18ED2BA5-ADDA-4DD0-8114-AF8D404FEE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87801" y="4349605"/>
              <a:ext cx="360363" cy="338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4000"/>
                </a:lnSpc>
              </a:pPr>
              <a:r>
                <a:rPr lang="en-GB" altLang="zh-CN" sz="2000"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</a:p>
          </p:txBody>
        </p:sp>
        <p:cxnSp>
          <p:nvCxnSpPr>
            <p:cNvPr id="57" name="连接符: 曲线 56">
              <a:extLst>
                <a:ext uri="{FF2B5EF4-FFF2-40B4-BE49-F238E27FC236}">
                  <a16:creationId xmlns:a16="http://schemas.microsoft.com/office/drawing/2014/main" id="{C339DB73-307D-402E-9383-98DBD7E7B981}"/>
                </a:ext>
              </a:extLst>
            </p:cNvPr>
            <p:cNvCxnSpPr>
              <a:cxnSpLocks/>
              <a:stCxn id="42" idx="6"/>
              <a:endCxn id="42" idx="3"/>
            </p:cNvCxnSpPr>
            <p:nvPr/>
          </p:nvCxnSpPr>
          <p:spPr>
            <a:xfrm flipH="1">
              <a:off x="9234946" y="4675043"/>
              <a:ext cx="460705" cy="179605"/>
            </a:xfrm>
            <a:prstGeom prst="curvedConnector4">
              <a:avLst>
                <a:gd name="adj1" fmla="val -49620"/>
                <a:gd name="adj2" fmla="val 268701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连接符: 曲线 59">
              <a:extLst>
                <a:ext uri="{FF2B5EF4-FFF2-40B4-BE49-F238E27FC236}">
                  <a16:creationId xmlns:a16="http://schemas.microsoft.com/office/drawing/2014/main" id="{CAA0DB5A-4036-4ACC-ADB0-1CE77259FAC5}"/>
                </a:ext>
              </a:extLst>
            </p:cNvPr>
            <p:cNvCxnSpPr>
              <a:cxnSpLocks/>
              <a:stCxn id="43" idx="1"/>
              <a:endCxn id="43" idx="6"/>
            </p:cNvCxnSpPr>
            <p:nvPr/>
          </p:nvCxnSpPr>
          <p:spPr>
            <a:xfrm rot="16200000" flipH="1">
              <a:off x="10967757" y="3680200"/>
              <a:ext cx="179605" cy="460705"/>
            </a:xfrm>
            <a:prstGeom prst="curvedConnector4">
              <a:avLst>
                <a:gd name="adj1" fmla="val -168701"/>
                <a:gd name="adj2" fmla="val 149620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文本框 68">
              <a:extLst>
                <a:ext uri="{FF2B5EF4-FFF2-40B4-BE49-F238E27FC236}">
                  <a16:creationId xmlns:a16="http://schemas.microsoft.com/office/drawing/2014/main" id="{3114AD5D-3597-4E1F-A2AC-CFFF94D26AA1}"/>
                </a:ext>
              </a:extLst>
            </p:cNvPr>
            <p:cNvSpPr txBox="1"/>
            <p:nvPr/>
          </p:nvSpPr>
          <p:spPr>
            <a:xfrm>
              <a:off x="7370432" y="3878853"/>
              <a:ext cx="44673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eaLnBrk="1" hangingPunct="1"/>
              <a:r>
                <a:rPr lang="en-US" altLang="zh-CN" b="1" dirty="0">
                  <a:latin typeface="Times New Roman" pitchFamily="18" charset="0"/>
                  <a:sym typeface="Symbol" pitchFamily="18" charset="2"/>
                </a:rPr>
                <a:t></a:t>
              </a:r>
              <a:endParaRPr lang="en-US" altLang="zh-CN" b="1" dirty="0"/>
            </a:p>
          </p:txBody>
        </p:sp>
        <p:cxnSp>
          <p:nvCxnSpPr>
            <p:cNvPr id="59" name="直接箭头连接符 58">
              <a:extLst>
                <a:ext uri="{FF2B5EF4-FFF2-40B4-BE49-F238E27FC236}">
                  <a16:creationId xmlns:a16="http://schemas.microsoft.com/office/drawing/2014/main" id="{F6FDFA0A-6F9B-456E-9EAD-F4C2EAE9D293}"/>
                </a:ext>
              </a:extLst>
            </p:cNvPr>
            <p:cNvCxnSpPr>
              <a:stCxn id="40" idx="7"/>
              <a:endCxn id="41" idx="2"/>
            </p:cNvCxnSpPr>
            <p:nvPr/>
          </p:nvCxnSpPr>
          <p:spPr>
            <a:xfrm flipV="1">
              <a:off x="8148168" y="3328049"/>
              <a:ext cx="964870" cy="56572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箭头连接符 63">
              <a:extLst>
                <a:ext uri="{FF2B5EF4-FFF2-40B4-BE49-F238E27FC236}">
                  <a16:creationId xmlns:a16="http://schemas.microsoft.com/office/drawing/2014/main" id="{E2943B13-A554-4093-AD69-2C76ADAE9F6D}"/>
                </a:ext>
              </a:extLst>
            </p:cNvPr>
            <p:cNvCxnSpPr>
              <a:cxnSpLocks/>
              <a:stCxn id="40" idx="5"/>
              <a:endCxn id="42" idx="2"/>
            </p:cNvCxnSpPr>
            <p:nvPr/>
          </p:nvCxnSpPr>
          <p:spPr>
            <a:xfrm>
              <a:off x="8148168" y="4252985"/>
              <a:ext cx="1007733" cy="42205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接箭头连接符 66">
              <a:extLst>
                <a:ext uri="{FF2B5EF4-FFF2-40B4-BE49-F238E27FC236}">
                  <a16:creationId xmlns:a16="http://schemas.microsoft.com/office/drawing/2014/main" id="{701219B2-0478-401C-9BD2-5789391AF696}"/>
                </a:ext>
              </a:extLst>
            </p:cNvPr>
            <p:cNvCxnSpPr>
              <a:cxnSpLocks/>
              <a:stCxn id="41" idx="3"/>
              <a:endCxn id="42" idx="1"/>
            </p:cNvCxnSpPr>
            <p:nvPr/>
          </p:nvCxnSpPr>
          <p:spPr>
            <a:xfrm>
              <a:off x="9192083" y="3508216"/>
              <a:ext cx="42863" cy="98722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箭头连接符 70">
              <a:extLst>
                <a:ext uri="{FF2B5EF4-FFF2-40B4-BE49-F238E27FC236}">
                  <a16:creationId xmlns:a16="http://schemas.microsoft.com/office/drawing/2014/main" id="{59D638E5-2532-4565-81BF-1DCB81185EC2}"/>
                </a:ext>
              </a:extLst>
            </p:cNvPr>
            <p:cNvCxnSpPr>
              <a:cxnSpLocks/>
              <a:stCxn id="42" idx="0"/>
              <a:endCxn id="41" idx="4"/>
            </p:cNvCxnSpPr>
            <p:nvPr/>
          </p:nvCxnSpPr>
          <p:spPr>
            <a:xfrm flipH="1" flipV="1">
              <a:off x="9382913" y="3582843"/>
              <a:ext cx="42863" cy="8382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接箭头连接符 72">
              <a:extLst>
                <a:ext uri="{FF2B5EF4-FFF2-40B4-BE49-F238E27FC236}">
                  <a16:creationId xmlns:a16="http://schemas.microsoft.com/office/drawing/2014/main" id="{D1F543B0-F747-4668-A4EC-9C14D7B2D6B6}"/>
                </a:ext>
              </a:extLst>
            </p:cNvPr>
            <p:cNvCxnSpPr>
              <a:cxnSpLocks/>
              <a:stCxn id="41" idx="5"/>
              <a:endCxn id="43" idx="2"/>
            </p:cNvCxnSpPr>
            <p:nvPr/>
          </p:nvCxnSpPr>
          <p:spPr>
            <a:xfrm>
              <a:off x="9573743" y="3508216"/>
              <a:ext cx="1174420" cy="49213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接箭头连接符 76">
              <a:extLst>
                <a:ext uri="{FF2B5EF4-FFF2-40B4-BE49-F238E27FC236}">
                  <a16:creationId xmlns:a16="http://schemas.microsoft.com/office/drawing/2014/main" id="{5E18E71A-7BE5-412F-AB1D-1E4F60979D25}"/>
                </a:ext>
              </a:extLst>
            </p:cNvPr>
            <p:cNvCxnSpPr>
              <a:cxnSpLocks/>
              <a:stCxn id="43" idx="3"/>
              <a:endCxn id="42" idx="7"/>
            </p:cNvCxnSpPr>
            <p:nvPr/>
          </p:nvCxnSpPr>
          <p:spPr>
            <a:xfrm flipH="1">
              <a:off x="9616606" y="4179960"/>
              <a:ext cx="1210602" cy="31547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2CC613DE-8D43-4334-8CA7-893F527BE272}"/>
              </a:ext>
            </a:extLst>
          </p:cNvPr>
          <p:cNvGrpSpPr/>
          <p:nvPr/>
        </p:nvGrpSpPr>
        <p:grpSpPr>
          <a:xfrm>
            <a:off x="933503" y="4087055"/>
            <a:ext cx="2677427" cy="2390877"/>
            <a:chOff x="7568773" y="4289183"/>
            <a:chExt cx="2677427" cy="2390877"/>
          </a:xfrm>
        </p:grpSpPr>
        <p:sp>
          <p:nvSpPr>
            <p:cNvPr id="56" name="椭圆 55">
              <a:extLst>
                <a:ext uri="{FF2B5EF4-FFF2-40B4-BE49-F238E27FC236}">
                  <a16:creationId xmlns:a16="http://schemas.microsoft.com/office/drawing/2014/main" id="{E7AB287D-75D7-4A70-AE8D-3705FE42014D}"/>
                </a:ext>
              </a:extLst>
            </p:cNvPr>
            <p:cNvSpPr/>
            <p:nvPr/>
          </p:nvSpPr>
          <p:spPr bwMode="auto">
            <a:xfrm>
              <a:off x="7950252" y="5316166"/>
              <a:ext cx="445622" cy="445622"/>
            </a:xfrm>
            <a:prstGeom prst="ellips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b="1" dirty="0">
                  <a:latin typeface="Arial" charset="0"/>
                  <a:ea typeface="微软雅黑" pitchFamily="34" charset="-122"/>
                </a:rPr>
                <a:t>A</a:t>
              </a:r>
              <a:endParaRPr lang="zh-CN" altLang="en-US" b="1" dirty="0">
                <a:latin typeface="Arial" charset="0"/>
                <a:ea typeface="微软雅黑" pitchFamily="34" charset="-122"/>
              </a:endParaRPr>
            </a:p>
          </p:txBody>
        </p:sp>
        <p:sp>
          <p:nvSpPr>
            <p:cNvPr id="58" name="文本框 57">
              <a:extLst>
                <a:ext uri="{FF2B5EF4-FFF2-40B4-BE49-F238E27FC236}">
                  <a16:creationId xmlns:a16="http://schemas.microsoft.com/office/drawing/2014/main" id="{1D13232E-B8D8-461F-A1BF-2E6F1423579B}"/>
                </a:ext>
              </a:extLst>
            </p:cNvPr>
            <p:cNvSpPr txBox="1"/>
            <p:nvPr/>
          </p:nvSpPr>
          <p:spPr>
            <a:xfrm>
              <a:off x="7568773" y="5344466"/>
              <a:ext cx="44673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eaLnBrk="1" hangingPunct="1"/>
              <a:r>
                <a:rPr lang="en-US" altLang="zh-CN" b="1" dirty="0">
                  <a:latin typeface="Times New Roman" pitchFamily="18" charset="0"/>
                  <a:sym typeface="Symbol" pitchFamily="18" charset="2"/>
                </a:rPr>
                <a:t></a:t>
              </a:r>
              <a:endParaRPr lang="en-US" altLang="zh-CN" b="1" dirty="0"/>
            </a:p>
          </p:txBody>
        </p:sp>
        <p:sp>
          <p:nvSpPr>
            <p:cNvPr id="61" name="椭圆 60">
              <a:extLst>
                <a:ext uri="{FF2B5EF4-FFF2-40B4-BE49-F238E27FC236}">
                  <a16:creationId xmlns:a16="http://schemas.microsoft.com/office/drawing/2014/main" id="{E7242ADE-95BB-459B-99DC-EF4B863EC8E9}"/>
                </a:ext>
              </a:extLst>
            </p:cNvPr>
            <p:cNvSpPr/>
            <p:nvPr/>
          </p:nvSpPr>
          <p:spPr bwMode="auto">
            <a:xfrm>
              <a:off x="7941310" y="4289183"/>
              <a:ext cx="445622" cy="445622"/>
            </a:xfrm>
            <a:prstGeom prst="ellips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b="1" dirty="0">
                  <a:latin typeface="Arial" charset="0"/>
                  <a:ea typeface="微软雅黑" pitchFamily="34" charset="-122"/>
                </a:rPr>
                <a:t>B</a:t>
              </a:r>
              <a:endParaRPr lang="zh-CN" altLang="en-US" b="1" dirty="0">
                <a:latin typeface="Arial" charset="0"/>
                <a:ea typeface="微软雅黑" pitchFamily="34" charset="-122"/>
              </a:endParaRPr>
            </a:p>
          </p:txBody>
        </p:sp>
        <p:sp>
          <p:nvSpPr>
            <p:cNvPr id="62" name="Oval 4">
              <a:extLst>
                <a:ext uri="{FF2B5EF4-FFF2-40B4-BE49-F238E27FC236}">
                  <a16:creationId xmlns:a16="http://schemas.microsoft.com/office/drawing/2014/main" id="{2DF52765-712E-4DAF-B28E-E7E410B42A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00578" y="5337108"/>
              <a:ext cx="445622" cy="436988"/>
            </a:xfrm>
            <a:prstGeom prst="ellipse">
              <a:avLst/>
            </a:prstGeom>
            <a:noFill/>
            <a:ln w="63500" cmpd="dbl">
              <a:solidFill>
                <a:sysClr val="windowText" lastClr="000000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E</a:t>
              </a:r>
              <a:endParaRPr kumimoji="0" lang="en-GB" altLang="zh-CN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63" name="连接符: 曲线 62">
              <a:extLst>
                <a:ext uri="{FF2B5EF4-FFF2-40B4-BE49-F238E27FC236}">
                  <a16:creationId xmlns:a16="http://schemas.microsoft.com/office/drawing/2014/main" id="{0368B3E2-8924-4D01-B73E-5336F39F9C6E}"/>
                </a:ext>
              </a:extLst>
            </p:cNvPr>
            <p:cNvCxnSpPr>
              <a:cxnSpLocks/>
              <a:stCxn id="56" idx="1"/>
              <a:endCxn id="61" idx="3"/>
            </p:cNvCxnSpPr>
            <p:nvPr/>
          </p:nvCxnSpPr>
          <p:spPr>
            <a:xfrm rot="16200000" flipV="1">
              <a:off x="7655101" y="5021015"/>
              <a:ext cx="711881" cy="8942"/>
            </a:xfrm>
            <a:prstGeom prst="curvedConnector3">
              <a:avLst>
                <a:gd name="adj1" fmla="val 50000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连接符: 曲线 64">
              <a:extLst>
                <a:ext uri="{FF2B5EF4-FFF2-40B4-BE49-F238E27FC236}">
                  <a16:creationId xmlns:a16="http://schemas.microsoft.com/office/drawing/2014/main" id="{3B6347A3-35A0-45D0-B1C0-CBE8B113DD81}"/>
                </a:ext>
              </a:extLst>
            </p:cNvPr>
            <p:cNvCxnSpPr>
              <a:cxnSpLocks/>
              <a:stCxn id="61" idx="5"/>
              <a:endCxn id="56" idx="7"/>
            </p:cNvCxnSpPr>
            <p:nvPr/>
          </p:nvCxnSpPr>
          <p:spPr>
            <a:xfrm rot="16200000" flipH="1">
              <a:off x="7970203" y="5021014"/>
              <a:ext cx="711881" cy="8942"/>
            </a:xfrm>
            <a:prstGeom prst="curvedConnector3">
              <a:avLst>
                <a:gd name="adj1" fmla="val 50000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文本框 65">
              <a:extLst>
                <a:ext uri="{FF2B5EF4-FFF2-40B4-BE49-F238E27FC236}">
                  <a16:creationId xmlns:a16="http://schemas.microsoft.com/office/drawing/2014/main" id="{007EE957-DE7D-4CF0-8A4D-D177BF1B31DA}"/>
                </a:ext>
              </a:extLst>
            </p:cNvPr>
            <p:cNvSpPr txBox="1"/>
            <p:nvPr/>
          </p:nvSpPr>
          <p:spPr>
            <a:xfrm>
              <a:off x="7628635" y="5831650"/>
              <a:ext cx="3129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endParaRPr lang="zh-CN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8" name="文本框 67">
              <a:extLst>
                <a:ext uri="{FF2B5EF4-FFF2-40B4-BE49-F238E27FC236}">
                  <a16:creationId xmlns:a16="http://schemas.microsoft.com/office/drawing/2014/main" id="{E94060F0-16D6-4B80-8A54-51DA68238448}"/>
                </a:ext>
              </a:extLst>
            </p:cNvPr>
            <p:cNvSpPr txBox="1"/>
            <p:nvPr/>
          </p:nvSpPr>
          <p:spPr>
            <a:xfrm>
              <a:off x="7662131" y="4838296"/>
              <a:ext cx="3129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0000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  <a:endParaRPr lang="zh-CN" altLang="en-US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0" name="文本框 69">
              <a:extLst>
                <a:ext uri="{FF2B5EF4-FFF2-40B4-BE49-F238E27FC236}">
                  <a16:creationId xmlns:a16="http://schemas.microsoft.com/office/drawing/2014/main" id="{A88F8446-2D05-40C3-913B-76D2EE2959AC}"/>
                </a:ext>
              </a:extLst>
            </p:cNvPr>
            <p:cNvSpPr txBox="1"/>
            <p:nvPr/>
          </p:nvSpPr>
          <p:spPr>
            <a:xfrm>
              <a:off x="8469691" y="5210173"/>
              <a:ext cx="3129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0000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  <a:endParaRPr lang="zh-CN" altLang="en-US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文本框 71">
                  <a:extLst>
                    <a:ext uri="{FF2B5EF4-FFF2-40B4-BE49-F238E27FC236}">
                      <a16:creationId xmlns:a16="http://schemas.microsoft.com/office/drawing/2014/main" id="{D5BE9C82-C634-47EA-B383-9B96EFF3AD10}"/>
                    </a:ext>
                  </a:extLst>
                </p:cNvPr>
                <p:cNvSpPr txBox="1"/>
                <p:nvPr/>
              </p:nvSpPr>
              <p:spPr>
                <a:xfrm>
                  <a:off x="8268310" y="4684882"/>
                  <a:ext cx="36740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𝜺</m:t>
                        </m:r>
                      </m:oMath>
                    </m:oMathPara>
                  </a14:m>
                  <a:endParaRPr lang="zh-CN" altLang="en-US" b="1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78" name="文本框 77">
                  <a:extLst>
                    <a:ext uri="{FF2B5EF4-FFF2-40B4-BE49-F238E27FC236}">
                      <a16:creationId xmlns:a16="http://schemas.microsoft.com/office/drawing/2014/main" id="{1B1C23DC-F167-477F-8B27-C63E665BA27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68310" y="4684882"/>
                  <a:ext cx="367408" cy="369332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4" name="文本框 73">
              <a:extLst>
                <a:ext uri="{FF2B5EF4-FFF2-40B4-BE49-F238E27FC236}">
                  <a16:creationId xmlns:a16="http://schemas.microsoft.com/office/drawing/2014/main" id="{9EDD41C5-AA8D-4B41-B7D3-AD51DFD74E37}"/>
                </a:ext>
              </a:extLst>
            </p:cNvPr>
            <p:cNvSpPr txBox="1"/>
            <p:nvPr/>
          </p:nvSpPr>
          <p:spPr>
            <a:xfrm>
              <a:off x="9345487" y="5159800"/>
              <a:ext cx="3129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  <a:endParaRPr lang="zh-CN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5" name="椭圆 74">
              <a:extLst>
                <a:ext uri="{FF2B5EF4-FFF2-40B4-BE49-F238E27FC236}">
                  <a16:creationId xmlns:a16="http://schemas.microsoft.com/office/drawing/2014/main" id="{D8BA41C1-6690-4AB4-99C1-A2C70DFD1018}"/>
                </a:ext>
              </a:extLst>
            </p:cNvPr>
            <p:cNvSpPr/>
            <p:nvPr/>
          </p:nvSpPr>
          <p:spPr bwMode="auto">
            <a:xfrm>
              <a:off x="7960225" y="6234438"/>
              <a:ext cx="445622" cy="445622"/>
            </a:xfrm>
            <a:prstGeom prst="ellips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b="1" dirty="0">
                  <a:latin typeface="Arial" charset="0"/>
                  <a:ea typeface="微软雅黑" pitchFamily="34" charset="-122"/>
                </a:rPr>
                <a:t>C</a:t>
              </a:r>
              <a:endParaRPr lang="zh-CN" altLang="en-US" b="1" dirty="0">
                <a:latin typeface="Arial" charset="0"/>
                <a:ea typeface="微软雅黑" pitchFamily="34" charset="-122"/>
              </a:endParaRPr>
            </a:p>
          </p:txBody>
        </p:sp>
        <p:cxnSp>
          <p:nvCxnSpPr>
            <p:cNvPr id="76" name="连接符: 曲线 75">
              <a:extLst>
                <a:ext uri="{FF2B5EF4-FFF2-40B4-BE49-F238E27FC236}">
                  <a16:creationId xmlns:a16="http://schemas.microsoft.com/office/drawing/2014/main" id="{55B00521-E0AE-4948-AFB2-BBA371A63F2E}"/>
                </a:ext>
              </a:extLst>
            </p:cNvPr>
            <p:cNvCxnSpPr>
              <a:cxnSpLocks/>
              <a:stCxn id="56" idx="3"/>
              <a:endCxn id="75" idx="1"/>
            </p:cNvCxnSpPr>
            <p:nvPr/>
          </p:nvCxnSpPr>
          <p:spPr>
            <a:xfrm rot="16200000" flipH="1">
              <a:off x="7718913" y="5993126"/>
              <a:ext cx="603170" cy="9973"/>
            </a:xfrm>
            <a:prstGeom prst="curvedConnector3">
              <a:avLst>
                <a:gd name="adj1" fmla="val 50000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连接符: 曲线 77">
              <a:extLst>
                <a:ext uri="{FF2B5EF4-FFF2-40B4-BE49-F238E27FC236}">
                  <a16:creationId xmlns:a16="http://schemas.microsoft.com/office/drawing/2014/main" id="{4048D560-1156-41C0-9870-2AEA19672EB4}"/>
                </a:ext>
              </a:extLst>
            </p:cNvPr>
            <p:cNvCxnSpPr>
              <a:cxnSpLocks/>
              <a:stCxn id="75" idx="7"/>
              <a:endCxn id="56" idx="5"/>
            </p:cNvCxnSpPr>
            <p:nvPr/>
          </p:nvCxnSpPr>
          <p:spPr>
            <a:xfrm rot="16200000" flipV="1">
              <a:off x="8034016" y="5993126"/>
              <a:ext cx="603170" cy="9973"/>
            </a:xfrm>
            <a:prstGeom prst="curvedConnector3">
              <a:avLst>
                <a:gd name="adj1" fmla="val 50000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椭圆 78">
              <a:extLst>
                <a:ext uri="{FF2B5EF4-FFF2-40B4-BE49-F238E27FC236}">
                  <a16:creationId xmlns:a16="http://schemas.microsoft.com/office/drawing/2014/main" id="{8E12A3F5-D9BC-4C7B-901A-6F5E81F79F2B}"/>
                </a:ext>
              </a:extLst>
            </p:cNvPr>
            <p:cNvSpPr/>
            <p:nvPr/>
          </p:nvSpPr>
          <p:spPr bwMode="auto">
            <a:xfrm>
              <a:off x="8833035" y="5324992"/>
              <a:ext cx="445622" cy="445622"/>
            </a:xfrm>
            <a:prstGeom prst="ellips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b="1" dirty="0">
                  <a:latin typeface="Arial" charset="0"/>
                  <a:ea typeface="微软雅黑" pitchFamily="34" charset="-122"/>
                </a:rPr>
                <a:t>D</a:t>
              </a:r>
              <a:endParaRPr lang="zh-CN" altLang="en-US" b="1" dirty="0">
                <a:latin typeface="Arial" charset="0"/>
                <a:ea typeface="微软雅黑" pitchFamily="34" charset="-122"/>
              </a:endParaRPr>
            </a:p>
          </p:txBody>
        </p:sp>
        <p:cxnSp>
          <p:nvCxnSpPr>
            <p:cNvPr id="81" name="直接箭头连接符 80">
              <a:extLst>
                <a:ext uri="{FF2B5EF4-FFF2-40B4-BE49-F238E27FC236}">
                  <a16:creationId xmlns:a16="http://schemas.microsoft.com/office/drawing/2014/main" id="{379926DC-E359-405A-8A3C-529F59C07407}"/>
                </a:ext>
              </a:extLst>
            </p:cNvPr>
            <p:cNvCxnSpPr>
              <a:cxnSpLocks/>
              <a:stCxn id="79" idx="6"/>
              <a:endCxn id="62" idx="2"/>
            </p:cNvCxnSpPr>
            <p:nvPr/>
          </p:nvCxnSpPr>
          <p:spPr>
            <a:xfrm>
              <a:off x="9278657" y="5547803"/>
              <a:ext cx="521921" cy="779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接箭头连接符 81">
              <a:extLst>
                <a:ext uri="{FF2B5EF4-FFF2-40B4-BE49-F238E27FC236}">
                  <a16:creationId xmlns:a16="http://schemas.microsoft.com/office/drawing/2014/main" id="{FD2A3E05-F95B-4801-BDC8-617DA0048025}"/>
                </a:ext>
              </a:extLst>
            </p:cNvPr>
            <p:cNvCxnSpPr>
              <a:cxnSpLocks/>
              <a:stCxn id="56" idx="6"/>
              <a:endCxn id="79" idx="2"/>
            </p:cNvCxnSpPr>
            <p:nvPr/>
          </p:nvCxnSpPr>
          <p:spPr>
            <a:xfrm>
              <a:off x="8395874" y="5538977"/>
              <a:ext cx="437161" cy="882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文本框 82">
                  <a:extLst>
                    <a:ext uri="{FF2B5EF4-FFF2-40B4-BE49-F238E27FC236}">
                      <a16:creationId xmlns:a16="http://schemas.microsoft.com/office/drawing/2014/main" id="{9D0B2E18-90FF-4C5E-8CD1-B0C84E848C99}"/>
                    </a:ext>
                  </a:extLst>
                </p:cNvPr>
                <p:cNvSpPr txBox="1"/>
                <p:nvPr/>
              </p:nvSpPr>
              <p:spPr>
                <a:xfrm>
                  <a:off x="8320077" y="5801420"/>
                  <a:ext cx="36740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𝜺</m:t>
                        </m:r>
                      </m:oMath>
                    </m:oMathPara>
                  </a14:m>
                  <a:endParaRPr lang="zh-CN" altLang="en-US" b="1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88" name="文本框 87">
                  <a:extLst>
                    <a:ext uri="{FF2B5EF4-FFF2-40B4-BE49-F238E27FC236}">
                      <a16:creationId xmlns:a16="http://schemas.microsoft.com/office/drawing/2014/main" id="{0BD247BD-3AA4-4BB2-978B-31544F9E7FD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20077" y="5801420"/>
                  <a:ext cx="367408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10537414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9F62F9-6171-4C5B-9938-4CB7543F9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3.3</a:t>
            </a:r>
            <a:r>
              <a:rPr lang="zh-CN" altLang="en-US" dirty="0"/>
              <a:t>　有穷自动机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AA508F0-6F67-4271-B643-763B32B9DF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2" y="942764"/>
            <a:ext cx="11244395" cy="1335487"/>
          </a:xfrm>
        </p:spPr>
        <p:txBody>
          <a:bodyPr/>
          <a:lstStyle/>
          <a:p>
            <a:r>
              <a:rPr lang="zh-CN" altLang="en-US" sz="2800" dirty="0"/>
              <a:t>状态集</a:t>
            </a:r>
            <a:r>
              <a:rPr lang="en-US" altLang="zh-CN" sz="2800" dirty="0"/>
              <a:t>I</a:t>
            </a:r>
            <a:r>
              <a:rPr lang="zh-CN" altLang="en-US" sz="2800" dirty="0"/>
              <a:t>的转换运算</a:t>
            </a:r>
            <a:endParaRPr lang="en-US" altLang="zh-CN" sz="2800" dirty="0"/>
          </a:p>
          <a:p>
            <a:r>
              <a:rPr lang="zh-CN" altLang="en-US" dirty="0"/>
              <a:t>设</a:t>
            </a:r>
            <a:r>
              <a:rPr lang="en-US" altLang="zh-CN" dirty="0"/>
              <a:t>NFA M</a:t>
            </a:r>
            <a:r>
              <a:rPr lang="zh-CN" altLang="en-US" dirty="0"/>
              <a:t>＝</a:t>
            </a:r>
            <a:r>
              <a:rPr lang="en-US" altLang="zh-CN" dirty="0"/>
              <a:t>(K,</a:t>
            </a:r>
            <a:r>
              <a:rPr lang="en-US" altLang="zh-CN" sz="2800" b="1" dirty="0">
                <a:latin typeface="宋体" pitchFamily="2" charset="-122"/>
                <a:ea typeface="宋体" pitchFamily="2" charset="-122"/>
                <a:sym typeface="Symbol" pitchFamily="18" charset="2"/>
              </a:rPr>
              <a:t></a:t>
            </a:r>
            <a:r>
              <a:rPr lang="en-US" altLang="zh-CN" dirty="0"/>
              <a:t>,</a:t>
            </a:r>
            <a:r>
              <a:rPr lang="en-US" altLang="zh-CN" dirty="0" err="1"/>
              <a:t>f,S,Z</a:t>
            </a:r>
            <a:r>
              <a:rPr lang="en-US" altLang="zh-CN" dirty="0"/>
              <a:t>)</a:t>
            </a:r>
            <a:r>
              <a:rPr lang="zh-CN" altLang="en-US" dirty="0"/>
              <a:t>，</a:t>
            </a:r>
            <a:r>
              <a:rPr lang="en-US" altLang="zh-CN" dirty="0"/>
              <a:t>I</a:t>
            </a:r>
            <a:r>
              <a:rPr lang="en-US" altLang="zh-CN" sz="2800" b="1" dirty="0">
                <a:latin typeface="宋体" pitchFamily="2" charset="-122"/>
                <a:ea typeface="宋体" pitchFamily="2" charset="-122"/>
                <a:sym typeface="Symbol" pitchFamily="18" charset="2"/>
              </a:rPr>
              <a:t></a:t>
            </a:r>
            <a:r>
              <a:rPr lang="en-US" altLang="zh-CN" dirty="0"/>
              <a:t>K</a:t>
            </a:r>
            <a:r>
              <a:rPr lang="zh-CN" altLang="en-US" dirty="0"/>
              <a:t>，</a:t>
            </a:r>
            <a:r>
              <a:rPr lang="en-US" altLang="zh-CN" dirty="0"/>
              <a:t>a∈</a:t>
            </a:r>
            <a:r>
              <a:rPr lang="en-US" altLang="zh-CN" sz="2800" b="1" dirty="0">
                <a:solidFill>
                  <a:srgbClr val="FF000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</a:t>
            </a:r>
            <a:r>
              <a:rPr lang="en-US" altLang="zh-CN" sz="2800" b="1" dirty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∪{ε}</a:t>
            </a:r>
            <a:r>
              <a:rPr lang="zh-CN" altLang="el-GR" dirty="0"/>
              <a:t>，</a:t>
            </a:r>
            <a:r>
              <a:rPr lang="zh-CN" altLang="en-US" dirty="0"/>
              <a:t>则</a:t>
            </a:r>
            <a:r>
              <a:rPr lang="en-US" altLang="zh-CN" dirty="0">
                <a:solidFill>
                  <a:srgbClr val="C00000"/>
                </a:solidFill>
              </a:rPr>
              <a:t>Move(</a:t>
            </a:r>
            <a:r>
              <a:rPr lang="en-US" altLang="zh-CN" dirty="0" err="1">
                <a:solidFill>
                  <a:srgbClr val="C00000"/>
                </a:solidFill>
              </a:rPr>
              <a:t>I,a</a:t>
            </a:r>
            <a:r>
              <a:rPr lang="en-US" altLang="zh-CN" dirty="0">
                <a:solidFill>
                  <a:srgbClr val="C00000"/>
                </a:solidFill>
              </a:rPr>
              <a:t>)</a:t>
            </a:r>
            <a:r>
              <a:rPr lang="zh-CN" altLang="en-US" dirty="0"/>
              <a:t>定义如下： 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9A29A82-9A5C-432C-BA4E-7E5B76457E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3A857A3-1012-4184-86F6-41658C62E65F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4912FF2-6A47-42CC-9673-D179AA04B25B}"/>
              </a:ext>
            </a:extLst>
          </p:cNvPr>
          <p:cNvSpPr txBox="1"/>
          <p:nvPr/>
        </p:nvSpPr>
        <p:spPr>
          <a:xfrm>
            <a:off x="712311" y="3768549"/>
            <a:ext cx="45458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400" dirty="0">
                <a:solidFill>
                  <a:srgbClr val="0000FF"/>
                </a:solidFill>
              </a:rPr>
              <a:t>Move</a:t>
            </a:r>
            <a:r>
              <a:rPr lang="en-US" altLang="zh-CN" sz="2400" dirty="0">
                <a:solidFill>
                  <a:srgbClr val="D60093"/>
                </a:solidFill>
              </a:rPr>
              <a:t>({0,1,2,4,7},</a:t>
            </a:r>
            <a:r>
              <a:rPr lang="en-US" altLang="zh-CN" sz="2400" dirty="0">
                <a:solidFill>
                  <a:srgbClr val="0000FF"/>
                </a:solidFill>
              </a:rPr>
              <a:t>a) = {3, 8}</a:t>
            </a:r>
          </a:p>
          <a:p>
            <a:pPr algn="l"/>
            <a:r>
              <a:rPr lang="en-US" altLang="zh-CN" sz="2400" dirty="0">
                <a:solidFill>
                  <a:srgbClr val="0000FF"/>
                </a:solidFill>
              </a:rPr>
              <a:t>Move(</a:t>
            </a:r>
            <a:r>
              <a:rPr lang="en-US" altLang="zh-CN" sz="2400" dirty="0">
                <a:solidFill>
                  <a:srgbClr val="D60093"/>
                </a:solidFill>
              </a:rPr>
              <a:t>{6}</a:t>
            </a:r>
            <a:r>
              <a:rPr lang="en-US" altLang="zh-CN" sz="2400" dirty="0">
                <a:solidFill>
                  <a:srgbClr val="0000FF"/>
                </a:solidFill>
              </a:rPr>
              <a:t>,</a:t>
            </a:r>
            <a:r>
              <a:rPr lang="el-GR" altLang="zh-CN" sz="2400" dirty="0">
                <a:solidFill>
                  <a:srgbClr val="0000FF"/>
                </a:solidFill>
              </a:rPr>
              <a:t> ε</a:t>
            </a:r>
            <a:r>
              <a:rPr lang="en-US" altLang="zh-CN" sz="2400" dirty="0">
                <a:solidFill>
                  <a:srgbClr val="0000FF"/>
                </a:solidFill>
              </a:rPr>
              <a:t>) = {1, 7}</a:t>
            </a:r>
            <a:endParaRPr lang="zh-CN" altLang="en-US" sz="2400" dirty="0">
              <a:solidFill>
                <a:srgbClr val="0000FF"/>
              </a:solidFill>
            </a:endParaRP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DB3808C9-D16B-4B11-8C8F-C322F433EE26}"/>
              </a:ext>
            </a:extLst>
          </p:cNvPr>
          <p:cNvSpPr txBox="1"/>
          <p:nvPr/>
        </p:nvSpPr>
        <p:spPr>
          <a:xfrm>
            <a:off x="6056664" y="5923762"/>
            <a:ext cx="3893695" cy="4616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zh-CN" altLang="en-US" sz="2400" dirty="0"/>
              <a:t>图</a:t>
            </a:r>
            <a:r>
              <a:rPr lang="en-US" altLang="zh-CN" sz="2400" dirty="0"/>
              <a:t>3.6 NFA N=(K,</a:t>
            </a:r>
            <a:r>
              <a:rPr lang="en-US" altLang="zh-CN" sz="2400" b="1" dirty="0">
                <a:latin typeface="宋体" pitchFamily="2" charset="-122"/>
                <a:ea typeface="宋体" pitchFamily="2" charset="-122"/>
                <a:sym typeface="Symbol" pitchFamily="18" charset="2"/>
              </a:rPr>
              <a:t> ,</a:t>
            </a:r>
            <a:r>
              <a:rPr lang="en-US" altLang="zh-CN" sz="2400" b="1" dirty="0" err="1">
                <a:latin typeface="宋体" pitchFamily="2" charset="-122"/>
                <a:ea typeface="宋体" pitchFamily="2" charset="-122"/>
                <a:sym typeface="Symbol" pitchFamily="18" charset="2"/>
              </a:rPr>
              <a:t>f,S,Z</a:t>
            </a:r>
            <a:r>
              <a:rPr lang="en-US" altLang="zh-CN" sz="2400" b="1" dirty="0">
                <a:latin typeface="宋体" pitchFamily="2" charset="-122"/>
                <a:ea typeface="宋体" pitchFamily="2" charset="-122"/>
                <a:sym typeface="Symbol" pitchFamily="18" charset="2"/>
              </a:rPr>
              <a:t>)</a:t>
            </a:r>
          </a:p>
        </p:txBody>
      </p:sp>
      <p:sp>
        <p:nvSpPr>
          <p:cNvPr id="52" name="任意多边形: 形状 51">
            <a:extLst>
              <a:ext uri="{FF2B5EF4-FFF2-40B4-BE49-F238E27FC236}">
                <a16:creationId xmlns:a16="http://schemas.microsoft.com/office/drawing/2014/main" id="{DEAE7710-CF9F-4AA3-930F-C712FAAC6E0E}"/>
              </a:ext>
            </a:extLst>
          </p:cNvPr>
          <p:cNvSpPr/>
          <p:nvPr/>
        </p:nvSpPr>
        <p:spPr bwMode="auto">
          <a:xfrm>
            <a:off x="2342284" y="3494868"/>
            <a:ext cx="1486824" cy="347243"/>
          </a:xfrm>
          <a:custGeom>
            <a:avLst/>
            <a:gdLst>
              <a:gd name="connsiteX0" fmla="*/ 0 w 1561514"/>
              <a:gd name="connsiteY0" fmla="*/ 277216 h 361623"/>
              <a:gd name="connsiteX1" fmla="*/ 478302 w 1561514"/>
              <a:gd name="connsiteY1" fmla="*/ 52133 h 361623"/>
              <a:gd name="connsiteX2" fmla="*/ 1083213 w 1561514"/>
              <a:gd name="connsiteY2" fmla="*/ 23998 h 361623"/>
              <a:gd name="connsiteX3" fmla="*/ 1547447 w 1561514"/>
              <a:gd name="connsiteY3" fmla="*/ 347555 h 361623"/>
              <a:gd name="connsiteX4" fmla="*/ 1547447 w 1561514"/>
              <a:gd name="connsiteY4" fmla="*/ 347555 h 361623"/>
              <a:gd name="connsiteX5" fmla="*/ 1561514 w 1561514"/>
              <a:gd name="connsiteY5" fmla="*/ 361623 h 361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1514" h="361623">
                <a:moveTo>
                  <a:pt x="0" y="277216"/>
                </a:moveTo>
                <a:cubicBezTo>
                  <a:pt x="148883" y="185776"/>
                  <a:pt x="297767" y="94336"/>
                  <a:pt x="478302" y="52133"/>
                </a:cubicBezTo>
                <a:cubicBezTo>
                  <a:pt x="658837" y="9930"/>
                  <a:pt x="905022" y="-25239"/>
                  <a:pt x="1083213" y="23998"/>
                </a:cubicBezTo>
                <a:cubicBezTo>
                  <a:pt x="1261404" y="73235"/>
                  <a:pt x="1547447" y="347555"/>
                  <a:pt x="1547447" y="347555"/>
                </a:cubicBezTo>
                <a:lnTo>
                  <a:pt x="1547447" y="347555"/>
                </a:lnTo>
                <a:lnTo>
                  <a:pt x="1561514" y="361623"/>
                </a:lnTo>
              </a:path>
            </a:pathLst>
          </a:cu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微软雅黑" pitchFamily="34" charset="-122"/>
            </a:endParaRPr>
          </a:p>
        </p:txBody>
      </p:sp>
      <p:sp>
        <p:nvSpPr>
          <p:cNvPr id="53" name="任意多边形: 形状 52">
            <a:extLst>
              <a:ext uri="{FF2B5EF4-FFF2-40B4-BE49-F238E27FC236}">
                <a16:creationId xmlns:a16="http://schemas.microsoft.com/office/drawing/2014/main" id="{72B3DB19-12D7-4889-9BCE-B9EFA0123C74}"/>
              </a:ext>
            </a:extLst>
          </p:cNvPr>
          <p:cNvSpPr/>
          <p:nvPr/>
        </p:nvSpPr>
        <p:spPr bwMode="auto">
          <a:xfrm>
            <a:off x="2862788" y="3532663"/>
            <a:ext cx="1231758" cy="309448"/>
          </a:xfrm>
          <a:custGeom>
            <a:avLst/>
            <a:gdLst>
              <a:gd name="connsiteX0" fmla="*/ 0 w 1392702"/>
              <a:gd name="connsiteY0" fmla="*/ 295692 h 323828"/>
              <a:gd name="connsiteX1" fmla="*/ 872197 w 1392702"/>
              <a:gd name="connsiteY1" fmla="*/ 14338 h 323828"/>
              <a:gd name="connsiteX2" fmla="*/ 1280160 w 1392702"/>
              <a:gd name="connsiteY2" fmla="*/ 70609 h 323828"/>
              <a:gd name="connsiteX3" fmla="*/ 1392702 w 1392702"/>
              <a:gd name="connsiteY3" fmla="*/ 323828 h 3238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92702" h="323828">
                <a:moveTo>
                  <a:pt x="0" y="295692"/>
                </a:moveTo>
                <a:cubicBezTo>
                  <a:pt x="329418" y="173772"/>
                  <a:pt x="658837" y="51852"/>
                  <a:pt x="872197" y="14338"/>
                </a:cubicBezTo>
                <a:cubicBezTo>
                  <a:pt x="1085557" y="-23176"/>
                  <a:pt x="1193409" y="19027"/>
                  <a:pt x="1280160" y="70609"/>
                </a:cubicBezTo>
                <a:cubicBezTo>
                  <a:pt x="1366911" y="122191"/>
                  <a:pt x="1379806" y="223009"/>
                  <a:pt x="1392702" y="323828"/>
                </a:cubicBezTo>
              </a:path>
            </a:pathLst>
          </a:cu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微软雅黑" pitchFamily="34" charset="-122"/>
            </a:endParaRP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85298DFA-497C-4A8D-8112-9F753A57602F}"/>
              </a:ext>
            </a:extLst>
          </p:cNvPr>
          <p:cNvSpPr txBox="1"/>
          <p:nvPr/>
        </p:nvSpPr>
        <p:spPr>
          <a:xfrm>
            <a:off x="8003512" y="3770132"/>
            <a:ext cx="141496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0000FF"/>
                </a:solidFill>
              </a:rPr>
              <a:t>(</a:t>
            </a:r>
            <a:r>
              <a:rPr lang="en-US" altLang="zh-CN" sz="2400" dirty="0" err="1">
                <a:solidFill>
                  <a:srgbClr val="0000FF"/>
                </a:solidFill>
              </a:rPr>
              <a:t>a|b</a:t>
            </a:r>
            <a:r>
              <a:rPr lang="en-US" altLang="zh-CN" sz="2400" dirty="0">
                <a:solidFill>
                  <a:srgbClr val="0000FF"/>
                </a:solidFill>
              </a:rPr>
              <a:t>)</a:t>
            </a:r>
            <a:r>
              <a:rPr lang="en-US" altLang="zh-CN" sz="2400" baseline="30000" dirty="0">
                <a:solidFill>
                  <a:srgbClr val="0000FF"/>
                </a:solidFill>
              </a:rPr>
              <a:t>*</a:t>
            </a:r>
            <a:r>
              <a:rPr lang="en-US" altLang="zh-CN" sz="2400" dirty="0">
                <a:solidFill>
                  <a:srgbClr val="0000FF"/>
                </a:solidFill>
              </a:rPr>
              <a:t>abb</a:t>
            </a:r>
            <a:endParaRPr lang="zh-CN" altLang="en-US" sz="2400" dirty="0">
              <a:solidFill>
                <a:srgbClr val="0000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文本框 54">
                <a:extLst>
                  <a:ext uri="{FF2B5EF4-FFF2-40B4-BE49-F238E27FC236}">
                    <a16:creationId xmlns:a16="http://schemas.microsoft.com/office/drawing/2014/main" id="{70928DF2-9758-456B-87F2-F8514F9A9662}"/>
                  </a:ext>
                </a:extLst>
              </p:cNvPr>
              <p:cNvSpPr txBox="1"/>
              <p:nvPr/>
            </p:nvSpPr>
            <p:spPr>
              <a:xfrm>
                <a:off x="3478667" y="2141404"/>
                <a:ext cx="4142801" cy="11975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𝑴𝒐𝒗𝒆</m:t>
                      </m:r>
                      <m:d>
                        <m:dPr>
                          <m:ctrlPr>
                            <a:rPr lang="en-US" altLang="zh-CN" sz="28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𝑰</m:t>
                          </m:r>
                          <m:r>
                            <a:rPr lang="en-US" altLang="zh-CN" sz="28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8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</m:d>
                      <m:r>
                        <a:rPr lang="en-US" altLang="zh-CN" sz="28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⋃"/>
                          <m:supHide m:val="on"/>
                          <m:ctrlPr>
                            <a:rPr lang="en-US" altLang="zh-CN" sz="28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sz="28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𝒒</m:t>
                          </m:r>
                          <m:r>
                            <a:rPr lang="en-US" altLang="zh-CN" sz="28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altLang="zh-CN" sz="28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𝑰</m:t>
                          </m:r>
                        </m:sub>
                        <m:sup/>
                        <m:e>
                          <m:r>
                            <a:rPr lang="en-US" altLang="zh-CN" sz="28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𝒇</m:t>
                          </m:r>
                          <m:r>
                            <a:rPr lang="en-US" altLang="zh-CN" sz="28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8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𝒒</m:t>
                          </m:r>
                          <m:r>
                            <a:rPr lang="en-US" altLang="zh-CN" sz="28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8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  <m:r>
                            <a:rPr lang="en-US" altLang="zh-CN" sz="28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zh-CN" altLang="en-US" sz="2800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55" name="文本框 54">
                <a:extLst>
                  <a:ext uri="{FF2B5EF4-FFF2-40B4-BE49-F238E27FC236}">
                    <a16:creationId xmlns:a16="http://schemas.microsoft.com/office/drawing/2014/main" id="{70928DF2-9758-456B-87F2-F8514F9A96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8667" y="2141404"/>
                <a:ext cx="4142801" cy="119757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6" name="组合 55">
            <a:extLst>
              <a:ext uri="{FF2B5EF4-FFF2-40B4-BE49-F238E27FC236}">
                <a16:creationId xmlns:a16="http://schemas.microsoft.com/office/drawing/2014/main" id="{9D194D76-A3F4-4E3E-B412-4F03EFA92875}"/>
              </a:ext>
            </a:extLst>
          </p:cNvPr>
          <p:cNvGrpSpPr/>
          <p:nvPr/>
        </p:nvGrpSpPr>
        <p:grpSpPr>
          <a:xfrm>
            <a:off x="324977" y="5471403"/>
            <a:ext cx="4215370" cy="1049819"/>
            <a:chOff x="3002063" y="3545457"/>
            <a:chExt cx="4215370" cy="1049819"/>
          </a:xfrm>
        </p:grpSpPr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83B35055-BF3E-46CE-BB4B-AADB9C5C7D8E}"/>
                </a:ext>
              </a:extLst>
            </p:cNvPr>
            <p:cNvSpPr/>
            <p:nvPr/>
          </p:nvSpPr>
          <p:spPr bwMode="auto">
            <a:xfrm>
              <a:off x="3407592" y="4135829"/>
              <a:ext cx="445622" cy="445622"/>
            </a:xfrm>
            <a:prstGeom prst="ellips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b="1" dirty="0">
                  <a:latin typeface="Arial" charset="0"/>
                  <a:ea typeface="微软雅黑" pitchFamily="34" charset="-122"/>
                </a:rPr>
                <a:t>0</a:t>
              </a:r>
              <a:endParaRPr lang="zh-CN" altLang="en-US" b="1" dirty="0">
                <a:latin typeface="Arial" charset="0"/>
                <a:ea typeface="微软雅黑" pitchFamily="34" charset="-122"/>
              </a:endParaRPr>
            </a:p>
          </p:txBody>
        </p:sp>
        <p:sp>
          <p:nvSpPr>
            <p:cNvPr id="58" name="文本框 57">
              <a:extLst>
                <a:ext uri="{FF2B5EF4-FFF2-40B4-BE49-F238E27FC236}">
                  <a16:creationId xmlns:a16="http://schemas.microsoft.com/office/drawing/2014/main" id="{2DB5E88B-B0E7-4DE5-979F-59480B8F88D0}"/>
                </a:ext>
              </a:extLst>
            </p:cNvPr>
            <p:cNvSpPr txBox="1"/>
            <p:nvPr/>
          </p:nvSpPr>
          <p:spPr>
            <a:xfrm>
              <a:off x="3002063" y="4225944"/>
              <a:ext cx="44673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eaLnBrk="1" hangingPunct="1"/>
              <a:r>
                <a:rPr lang="en-US" altLang="zh-CN" b="1" dirty="0">
                  <a:latin typeface="Times New Roman" pitchFamily="18" charset="0"/>
                  <a:sym typeface="Symbol" pitchFamily="18" charset="2"/>
                </a:rPr>
                <a:t></a:t>
              </a:r>
              <a:endParaRPr lang="en-US" altLang="zh-CN" b="1" dirty="0"/>
            </a:p>
          </p:txBody>
        </p:sp>
        <p:sp>
          <p:nvSpPr>
            <p:cNvPr id="59" name="椭圆 58">
              <a:extLst>
                <a:ext uri="{FF2B5EF4-FFF2-40B4-BE49-F238E27FC236}">
                  <a16:creationId xmlns:a16="http://schemas.microsoft.com/office/drawing/2014/main" id="{3E083BF3-FD76-49E2-AEDE-DD75D694C322}"/>
                </a:ext>
              </a:extLst>
            </p:cNvPr>
            <p:cNvSpPr/>
            <p:nvPr/>
          </p:nvSpPr>
          <p:spPr bwMode="auto">
            <a:xfrm>
              <a:off x="4506714" y="4142236"/>
              <a:ext cx="445622" cy="445622"/>
            </a:xfrm>
            <a:prstGeom prst="ellips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b="1" dirty="0">
                  <a:latin typeface="Arial" charset="0"/>
                  <a:ea typeface="微软雅黑" pitchFamily="34" charset="-122"/>
                </a:rPr>
                <a:t>1</a:t>
              </a:r>
              <a:endParaRPr lang="zh-CN" altLang="en-US" b="1" dirty="0">
                <a:latin typeface="Arial" charset="0"/>
                <a:ea typeface="微软雅黑" pitchFamily="34" charset="-122"/>
              </a:endParaRPr>
            </a:p>
          </p:txBody>
        </p:sp>
        <p:sp>
          <p:nvSpPr>
            <p:cNvPr id="60" name="Oval 4">
              <a:extLst>
                <a:ext uri="{FF2B5EF4-FFF2-40B4-BE49-F238E27FC236}">
                  <a16:creationId xmlns:a16="http://schemas.microsoft.com/office/drawing/2014/main" id="{35A6757E-4B40-4DD5-B5C7-47437039B6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71811" y="4140689"/>
              <a:ext cx="445622" cy="436988"/>
            </a:xfrm>
            <a:prstGeom prst="ellipse">
              <a:avLst/>
            </a:prstGeom>
            <a:noFill/>
            <a:ln w="63500" cmpd="dbl">
              <a:solidFill>
                <a:sysClr val="windowText" lastClr="000000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kumimoji="0" lang="en-GB" altLang="zh-CN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61" name="连接符: 曲线 60">
              <a:extLst>
                <a:ext uri="{FF2B5EF4-FFF2-40B4-BE49-F238E27FC236}">
                  <a16:creationId xmlns:a16="http://schemas.microsoft.com/office/drawing/2014/main" id="{202861CA-1276-48AB-85DB-52D7290E17EF}"/>
                </a:ext>
              </a:extLst>
            </p:cNvPr>
            <p:cNvCxnSpPr>
              <a:cxnSpLocks/>
              <a:stCxn id="57" idx="6"/>
              <a:endCxn id="59" idx="2"/>
            </p:cNvCxnSpPr>
            <p:nvPr/>
          </p:nvCxnSpPr>
          <p:spPr>
            <a:xfrm>
              <a:off x="3853214" y="4358640"/>
              <a:ext cx="653500" cy="6407"/>
            </a:xfrm>
            <a:prstGeom prst="curvedConnector3">
              <a:avLst>
                <a:gd name="adj1" fmla="val 50000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连接符: 曲线 61">
              <a:extLst>
                <a:ext uri="{FF2B5EF4-FFF2-40B4-BE49-F238E27FC236}">
                  <a16:creationId xmlns:a16="http://schemas.microsoft.com/office/drawing/2014/main" id="{DB4BD1F5-1907-420F-BC30-F5A2DB3F9B65}"/>
                </a:ext>
              </a:extLst>
            </p:cNvPr>
            <p:cNvCxnSpPr>
              <a:cxnSpLocks/>
              <a:stCxn id="67" idx="6"/>
              <a:endCxn id="60" idx="2"/>
            </p:cNvCxnSpPr>
            <p:nvPr/>
          </p:nvCxnSpPr>
          <p:spPr>
            <a:xfrm flipV="1">
              <a:off x="6036387" y="4359183"/>
              <a:ext cx="735424" cy="2988"/>
            </a:xfrm>
            <a:prstGeom prst="curvedConnector3">
              <a:avLst>
                <a:gd name="adj1" fmla="val 50000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连接符: 曲线 62">
              <a:extLst>
                <a:ext uri="{FF2B5EF4-FFF2-40B4-BE49-F238E27FC236}">
                  <a16:creationId xmlns:a16="http://schemas.microsoft.com/office/drawing/2014/main" id="{8E8F387D-13D5-4795-8389-D7724E1A07D3}"/>
                </a:ext>
              </a:extLst>
            </p:cNvPr>
            <p:cNvCxnSpPr>
              <a:cxnSpLocks/>
              <a:stCxn id="57" idx="2"/>
              <a:endCxn id="57" idx="7"/>
            </p:cNvCxnSpPr>
            <p:nvPr/>
          </p:nvCxnSpPr>
          <p:spPr>
            <a:xfrm rot="10800000" flipH="1">
              <a:off x="3407592" y="4201090"/>
              <a:ext cx="380362" cy="157551"/>
            </a:xfrm>
            <a:prstGeom prst="curvedConnector4">
              <a:avLst>
                <a:gd name="adj1" fmla="val -60101"/>
                <a:gd name="adj2" fmla="val 286517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文本框 63">
              <a:extLst>
                <a:ext uri="{FF2B5EF4-FFF2-40B4-BE49-F238E27FC236}">
                  <a16:creationId xmlns:a16="http://schemas.microsoft.com/office/drawing/2014/main" id="{664805D8-E78F-4309-AD36-FB7F134F1F99}"/>
                </a:ext>
              </a:extLst>
            </p:cNvPr>
            <p:cNvSpPr txBox="1"/>
            <p:nvPr/>
          </p:nvSpPr>
          <p:spPr>
            <a:xfrm>
              <a:off x="3210996" y="3545457"/>
              <a:ext cx="5180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a,b</a:t>
              </a:r>
              <a:endParaRPr lang="zh-CN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5" name="文本框 64">
              <a:extLst>
                <a:ext uri="{FF2B5EF4-FFF2-40B4-BE49-F238E27FC236}">
                  <a16:creationId xmlns:a16="http://schemas.microsoft.com/office/drawing/2014/main" id="{B276299B-4CC9-4BFC-8EB1-804B2E7FF7FA}"/>
                </a:ext>
              </a:extLst>
            </p:cNvPr>
            <p:cNvSpPr txBox="1"/>
            <p:nvPr/>
          </p:nvSpPr>
          <p:spPr>
            <a:xfrm>
              <a:off x="3993854" y="3964415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endParaRPr lang="zh-CN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6" name="文本框 65">
              <a:extLst>
                <a:ext uri="{FF2B5EF4-FFF2-40B4-BE49-F238E27FC236}">
                  <a16:creationId xmlns:a16="http://schemas.microsoft.com/office/drawing/2014/main" id="{B4F89224-63D3-4235-AEC7-595FC3484795}"/>
                </a:ext>
              </a:extLst>
            </p:cNvPr>
            <p:cNvSpPr txBox="1"/>
            <p:nvPr/>
          </p:nvSpPr>
          <p:spPr>
            <a:xfrm>
              <a:off x="5106637" y="3964415"/>
              <a:ext cx="3257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  <a:endParaRPr lang="zh-CN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7" name="椭圆 66">
              <a:extLst>
                <a:ext uri="{FF2B5EF4-FFF2-40B4-BE49-F238E27FC236}">
                  <a16:creationId xmlns:a16="http://schemas.microsoft.com/office/drawing/2014/main" id="{E160C6CD-773D-46D1-A560-ADB82CC1E4F6}"/>
                </a:ext>
              </a:extLst>
            </p:cNvPr>
            <p:cNvSpPr/>
            <p:nvPr/>
          </p:nvSpPr>
          <p:spPr bwMode="auto">
            <a:xfrm>
              <a:off x="5590765" y="4139360"/>
              <a:ext cx="445622" cy="445622"/>
            </a:xfrm>
            <a:prstGeom prst="ellips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b="1" dirty="0">
                  <a:latin typeface="Arial" charset="0"/>
                  <a:ea typeface="微软雅黑" pitchFamily="34" charset="-122"/>
                </a:rPr>
                <a:t>2</a:t>
              </a:r>
              <a:endParaRPr lang="zh-CN" altLang="en-US" b="1" dirty="0">
                <a:latin typeface="Arial" charset="0"/>
                <a:ea typeface="微软雅黑" pitchFamily="34" charset="-122"/>
              </a:endParaRPr>
            </a:p>
          </p:txBody>
        </p:sp>
        <p:cxnSp>
          <p:nvCxnSpPr>
            <p:cNvPr id="68" name="连接符: 曲线 67">
              <a:extLst>
                <a:ext uri="{FF2B5EF4-FFF2-40B4-BE49-F238E27FC236}">
                  <a16:creationId xmlns:a16="http://schemas.microsoft.com/office/drawing/2014/main" id="{523F8667-A1B9-4CFB-8072-B8808337F4E4}"/>
                </a:ext>
              </a:extLst>
            </p:cNvPr>
            <p:cNvCxnSpPr>
              <a:cxnSpLocks/>
              <a:stCxn id="59" idx="6"/>
              <a:endCxn id="67" idx="2"/>
            </p:cNvCxnSpPr>
            <p:nvPr/>
          </p:nvCxnSpPr>
          <p:spPr>
            <a:xfrm flipV="1">
              <a:off x="4952336" y="4362171"/>
              <a:ext cx="638429" cy="2876"/>
            </a:xfrm>
            <a:prstGeom prst="curvedConnector3">
              <a:avLst>
                <a:gd name="adj1" fmla="val 50000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文本框 68">
              <a:extLst>
                <a:ext uri="{FF2B5EF4-FFF2-40B4-BE49-F238E27FC236}">
                  <a16:creationId xmlns:a16="http://schemas.microsoft.com/office/drawing/2014/main" id="{9B94FF7B-9144-414F-82AE-849FC1C10D46}"/>
                </a:ext>
              </a:extLst>
            </p:cNvPr>
            <p:cNvSpPr txBox="1"/>
            <p:nvPr/>
          </p:nvSpPr>
          <p:spPr>
            <a:xfrm>
              <a:off x="6194785" y="3989308"/>
              <a:ext cx="3257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  <a:endParaRPr lang="zh-CN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73" name="组合 72">
            <a:extLst>
              <a:ext uri="{FF2B5EF4-FFF2-40B4-BE49-F238E27FC236}">
                <a16:creationId xmlns:a16="http://schemas.microsoft.com/office/drawing/2014/main" id="{8260CBB7-6F37-4AFE-BB6A-742BE3B1EB71}"/>
              </a:ext>
            </a:extLst>
          </p:cNvPr>
          <p:cNvGrpSpPr/>
          <p:nvPr/>
        </p:nvGrpSpPr>
        <p:grpSpPr>
          <a:xfrm>
            <a:off x="3552969" y="3480818"/>
            <a:ext cx="6727640" cy="2294181"/>
            <a:chOff x="3552969" y="3480818"/>
            <a:chExt cx="6727640" cy="2294181"/>
          </a:xfrm>
        </p:grpSpPr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52483290-423C-4CC5-AB82-45F5C19CAFD3}"/>
                </a:ext>
              </a:extLst>
            </p:cNvPr>
            <p:cNvGrpSpPr/>
            <p:nvPr/>
          </p:nvGrpSpPr>
          <p:grpSpPr>
            <a:xfrm>
              <a:off x="3552969" y="3480818"/>
              <a:ext cx="6326825" cy="2294181"/>
              <a:chOff x="1109417" y="3657600"/>
              <a:chExt cx="6326825" cy="2294181"/>
            </a:xfrm>
          </p:grpSpPr>
          <p:sp>
            <p:nvSpPr>
              <p:cNvPr id="12" name="椭圆 11">
                <a:extLst>
                  <a:ext uri="{FF2B5EF4-FFF2-40B4-BE49-F238E27FC236}">
                    <a16:creationId xmlns:a16="http://schemas.microsoft.com/office/drawing/2014/main" id="{74993595-5385-4ECC-8DD4-C0A5F3D66039}"/>
                  </a:ext>
                </a:extLst>
              </p:cNvPr>
              <p:cNvSpPr/>
              <p:nvPr/>
            </p:nvSpPr>
            <p:spPr bwMode="auto">
              <a:xfrm>
                <a:off x="2228725" y="4797562"/>
                <a:ext cx="304800" cy="304800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zh-CN" sz="18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微软雅黑" pitchFamily="34" charset="-122"/>
                  </a:rPr>
                  <a:t>1</a:t>
                </a:r>
                <a:endParaRPr kumimoji="0" lang="zh-CN" altLang="en-US" sz="18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微软雅黑" pitchFamily="34" charset="-122"/>
                </a:endParaRPr>
              </a:p>
            </p:txBody>
          </p:sp>
          <p:sp>
            <p:nvSpPr>
              <p:cNvPr id="14" name="椭圆 13">
                <a:extLst>
                  <a:ext uri="{FF2B5EF4-FFF2-40B4-BE49-F238E27FC236}">
                    <a16:creationId xmlns:a16="http://schemas.microsoft.com/office/drawing/2014/main" id="{49164A3B-38F0-4D1B-B71C-483240CE9262}"/>
                  </a:ext>
                </a:extLst>
              </p:cNvPr>
              <p:cNvSpPr/>
              <p:nvPr/>
            </p:nvSpPr>
            <p:spPr bwMode="auto">
              <a:xfrm>
                <a:off x="2878769" y="4208422"/>
                <a:ext cx="304800" cy="304800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zh-CN" sz="18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微软雅黑" pitchFamily="34" charset="-122"/>
                  </a:rPr>
                  <a:t>2</a:t>
                </a:r>
                <a:endParaRPr kumimoji="0" lang="zh-CN" altLang="en-US" sz="18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微软雅黑" pitchFamily="34" charset="-122"/>
                </a:endParaRPr>
              </a:p>
            </p:txBody>
          </p:sp>
          <p:sp>
            <p:nvSpPr>
              <p:cNvPr id="15" name="椭圆 14">
                <a:extLst>
                  <a:ext uri="{FF2B5EF4-FFF2-40B4-BE49-F238E27FC236}">
                    <a16:creationId xmlns:a16="http://schemas.microsoft.com/office/drawing/2014/main" id="{1638C3C6-23F2-4357-807E-043A45047F87}"/>
                  </a:ext>
                </a:extLst>
              </p:cNvPr>
              <p:cNvSpPr/>
              <p:nvPr/>
            </p:nvSpPr>
            <p:spPr bwMode="auto">
              <a:xfrm>
                <a:off x="3766206" y="4208422"/>
                <a:ext cx="304800" cy="304800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zh-CN" sz="18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微软雅黑" pitchFamily="34" charset="-122"/>
                  </a:rPr>
                  <a:t>3</a:t>
                </a:r>
                <a:endParaRPr kumimoji="0" lang="zh-CN" altLang="en-US" sz="18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微软雅黑" pitchFamily="34" charset="-122"/>
                </a:endParaRPr>
              </a:p>
            </p:txBody>
          </p:sp>
          <p:sp>
            <p:nvSpPr>
              <p:cNvPr id="16" name="椭圆 15">
                <a:extLst>
                  <a:ext uri="{FF2B5EF4-FFF2-40B4-BE49-F238E27FC236}">
                    <a16:creationId xmlns:a16="http://schemas.microsoft.com/office/drawing/2014/main" id="{272ABAE5-8659-45C0-8F32-ED3C4C37F168}"/>
                  </a:ext>
                </a:extLst>
              </p:cNvPr>
              <p:cNvSpPr/>
              <p:nvPr/>
            </p:nvSpPr>
            <p:spPr bwMode="auto">
              <a:xfrm>
                <a:off x="2878769" y="5403989"/>
                <a:ext cx="304800" cy="304800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zh-CN" sz="18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微软雅黑" pitchFamily="34" charset="-122"/>
                  </a:rPr>
                  <a:t>4</a:t>
                </a:r>
                <a:endParaRPr kumimoji="0" lang="zh-CN" altLang="en-US" sz="18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微软雅黑" pitchFamily="34" charset="-122"/>
                </a:endParaRPr>
              </a:p>
            </p:txBody>
          </p:sp>
          <p:sp>
            <p:nvSpPr>
              <p:cNvPr id="17" name="椭圆 16">
                <a:extLst>
                  <a:ext uri="{FF2B5EF4-FFF2-40B4-BE49-F238E27FC236}">
                    <a16:creationId xmlns:a16="http://schemas.microsoft.com/office/drawing/2014/main" id="{5B6D647B-4BE0-41DB-81F4-2C77C8FC0E64}"/>
                  </a:ext>
                </a:extLst>
              </p:cNvPr>
              <p:cNvSpPr/>
              <p:nvPr/>
            </p:nvSpPr>
            <p:spPr bwMode="auto">
              <a:xfrm>
                <a:off x="3766206" y="5403989"/>
                <a:ext cx="304800" cy="304800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zh-CN" sz="18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微软雅黑" pitchFamily="34" charset="-122"/>
                  </a:rPr>
                  <a:t>5</a:t>
                </a:r>
                <a:endParaRPr kumimoji="0" lang="zh-CN" altLang="en-US" sz="18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微软雅黑" pitchFamily="34" charset="-122"/>
                </a:endParaRPr>
              </a:p>
            </p:txBody>
          </p:sp>
          <p:sp>
            <p:nvSpPr>
              <p:cNvPr id="18" name="椭圆 17">
                <a:extLst>
                  <a:ext uri="{FF2B5EF4-FFF2-40B4-BE49-F238E27FC236}">
                    <a16:creationId xmlns:a16="http://schemas.microsoft.com/office/drawing/2014/main" id="{EFDC49F7-DE09-4753-9D93-4E05CFC60E65}"/>
                  </a:ext>
                </a:extLst>
              </p:cNvPr>
              <p:cNvSpPr/>
              <p:nvPr/>
            </p:nvSpPr>
            <p:spPr bwMode="auto">
              <a:xfrm>
                <a:off x="4382547" y="4797562"/>
                <a:ext cx="304800" cy="304800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zh-CN" sz="18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微软雅黑" pitchFamily="34" charset="-122"/>
                  </a:rPr>
                  <a:t>6</a:t>
                </a:r>
                <a:endParaRPr kumimoji="0" lang="zh-CN" altLang="en-US" sz="18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微软雅黑" pitchFamily="34" charset="-122"/>
                </a:endParaRPr>
              </a:p>
            </p:txBody>
          </p:sp>
          <p:sp>
            <p:nvSpPr>
              <p:cNvPr id="19" name="椭圆 18">
                <a:extLst>
                  <a:ext uri="{FF2B5EF4-FFF2-40B4-BE49-F238E27FC236}">
                    <a16:creationId xmlns:a16="http://schemas.microsoft.com/office/drawing/2014/main" id="{B0E7F1FA-D295-4500-9D5C-284D4D71B325}"/>
                  </a:ext>
                </a:extLst>
              </p:cNvPr>
              <p:cNvSpPr/>
              <p:nvPr/>
            </p:nvSpPr>
            <p:spPr bwMode="auto">
              <a:xfrm>
                <a:off x="5164769" y="4797562"/>
                <a:ext cx="304800" cy="304800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zh-CN" sz="18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微软雅黑" pitchFamily="34" charset="-122"/>
                  </a:rPr>
                  <a:t>7</a:t>
                </a:r>
                <a:endParaRPr kumimoji="0" lang="zh-CN" altLang="en-US" sz="18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微软雅黑" pitchFamily="34" charset="-122"/>
                </a:endParaRPr>
              </a:p>
            </p:txBody>
          </p:sp>
          <p:sp>
            <p:nvSpPr>
              <p:cNvPr id="20" name="椭圆 19">
                <a:extLst>
                  <a:ext uri="{FF2B5EF4-FFF2-40B4-BE49-F238E27FC236}">
                    <a16:creationId xmlns:a16="http://schemas.microsoft.com/office/drawing/2014/main" id="{6DD82027-4318-4B16-A440-01382387F6E2}"/>
                  </a:ext>
                </a:extLst>
              </p:cNvPr>
              <p:cNvSpPr/>
              <p:nvPr/>
            </p:nvSpPr>
            <p:spPr bwMode="auto">
              <a:xfrm>
                <a:off x="5874311" y="4797562"/>
                <a:ext cx="304800" cy="304800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zh-CN" sz="18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微软雅黑" pitchFamily="34" charset="-122"/>
                  </a:rPr>
                  <a:t>8</a:t>
                </a:r>
                <a:endParaRPr kumimoji="0" lang="zh-CN" altLang="en-US" sz="18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微软雅黑" pitchFamily="34" charset="-122"/>
                </a:endParaRPr>
              </a:p>
            </p:txBody>
          </p:sp>
          <p:sp>
            <p:nvSpPr>
              <p:cNvPr id="21" name="椭圆 20">
                <a:extLst>
                  <a:ext uri="{FF2B5EF4-FFF2-40B4-BE49-F238E27FC236}">
                    <a16:creationId xmlns:a16="http://schemas.microsoft.com/office/drawing/2014/main" id="{088D0946-53A7-4CF8-A275-12AE3F4057BD}"/>
                  </a:ext>
                </a:extLst>
              </p:cNvPr>
              <p:cNvSpPr/>
              <p:nvPr/>
            </p:nvSpPr>
            <p:spPr bwMode="auto">
              <a:xfrm>
                <a:off x="6638402" y="4797562"/>
                <a:ext cx="304800" cy="304800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zh-CN" sz="18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微软雅黑" pitchFamily="34" charset="-122"/>
                  </a:rPr>
                  <a:t>9</a:t>
                </a:r>
                <a:endParaRPr kumimoji="0" lang="zh-CN" altLang="en-US" sz="18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微软雅黑" pitchFamily="34" charset="-122"/>
                </a:endParaRPr>
              </a:p>
            </p:txBody>
          </p:sp>
          <p:sp>
            <p:nvSpPr>
              <p:cNvPr id="22" name="椭圆 21">
                <a:extLst>
                  <a:ext uri="{FF2B5EF4-FFF2-40B4-BE49-F238E27FC236}">
                    <a16:creationId xmlns:a16="http://schemas.microsoft.com/office/drawing/2014/main" id="{6DD45370-0F14-45E9-8092-E004EECD0EE5}"/>
                  </a:ext>
                </a:extLst>
              </p:cNvPr>
              <p:cNvSpPr/>
              <p:nvPr/>
            </p:nvSpPr>
            <p:spPr bwMode="auto">
              <a:xfrm>
                <a:off x="1449722" y="4797562"/>
                <a:ext cx="304800" cy="304800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zh-CN" sz="18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微软雅黑" pitchFamily="34" charset="-122"/>
                  </a:rPr>
                  <a:t>0</a:t>
                </a:r>
                <a:endParaRPr kumimoji="0" lang="zh-CN" altLang="en-US" sz="18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微软雅黑" pitchFamily="34" charset="-122"/>
                </a:endParaRPr>
              </a:p>
            </p:txBody>
          </p:sp>
          <p:cxnSp>
            <p:nvCxnSpPr>
              <p:cNvPr id="23" name="直接箭头连接符 22">
                <a:extLst>
                  <a:ext uri="{FF2B5EF4-FFF2-40B4-BE49-F238E27FC236}">
                    <a16:creationId xmlns:a16="http://schemas.microsoft.com/office/drawing/2014/main" id="{6D82AEA8-FDA4-4EFA-AFD7-482C5D254248}"/>
                  </a:ext>
                </a:extLst>
              </p:cNvPr>
              <p:cNvCxnSpPr>
                <a:stCxn id="22" idx="6"/>
                <a:endCxn id="12" idx="2"/>
              </p:cNvCxnSpPr>
              <p:nvPr/>
            </p:nvCxnSpPr>
            <p:spPr bwMode="auto">
              <a:xfrm>
                <a:off x="1754522" y="4949962"/>
                <a:ext cx="474203" cy="0"/>
              </a:xfrm>
              <a:prstGeom prst="straightConnector1">
                <a:avLst/>
              </a:prstGeom>
              <a:solidFill>
                <a:srgbClr val="993366">
                  <a:alpha val="96001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4" name="直接箭头连接符 23">
                <a:extLst>
                  <a:ext uri="{FF2B5EF4-FFF2-40B4-BE49-F238E27FC236}">
                    <a16:creationId xmlns:a16="http://schemas.microsoft.com/office/drawing/2014/main" id="{2E83ABEF-AA9B-4511-9484-54609AC4DCB6}"/>
                  </a:ext>
                </a:extLst>
              </p:cNvPr>
              <p:cNvCxnSpPr>
                <a:stCxn id="12" idx="0"/>
                <a:endCxn id="14" idx="3"/>
              </p:cNvCxnSpPr>
              <p:nvPr/>
            </p:nvCxnSpPr>
            <p:spPr bwMode="auto">
              <a:xfrm flipV="1">
                <a:off x="2381125" y="4468585"/>
                <a:ext cx="542281" cy="328977"/>
              </a:xfrm>
              <a:prstGeom prst="straightConnector1">
                <a:avLst/>
              </a:prstGeom>
              <a:solidFill>
                <a:srgbClr val="993366">
                  <a:alpha val="96001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5" name="直接箭头连接符 24">
                <a:extLst>
                  <a:ext uri="{FF2B5EF4-FFF2-40B4-BE49-F238E27FC236}">
                    <a16:creationId xmlns:a16="http://schemas.microsoft.com/office/drawing/2014/main" id="{A31A53D5-E7B7-4853-85A2-09BFEE09DCBE}"/>
                  </a:ext>
                </a:extLst>
              </p:cNvPr>
              <p:cNvCxnSpPr>
                <a:stCxn id="14" idx="6"/>
                <a:endCxn id="15" idx="2"/>
              </p:cNvCxnSpPr>
              <p:nvPr/>
            </p:nvCxnSpPr>
            <p:spPr bwMode="auto">
              <a:xfrm>
                <a:off x="3183569" y="4360822"/>
                <a:ext cx="582637" cy="0"/>
              </a:xfrm>
              <a:prstGeom prst="straightConnector1">
                <a:avLst/>
              </a:prstGeom>
              <a:solidFill>
                <a:srgbClr val="993366">
                  <a:alpha val="96001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6" name="直接箭头连接符 25">
                <a:extLst>
                  <a:ext uri="{FF2B5EF4-FFF2-40B4-BE49-F238E27FC236}">
                    <a16:creationId xmlns:a16="http://schemas.microsoft.com/office/drawing/2014/main" id="{A4A95689-202A-4EA5-80EA-A319111B1D42}"/>
                  </a:ext>
                </a:extLst>
              </p:cNvPr>
              <p:cNvCxnSpPr>
                <a:stCxn id="15" idx="5"/>
                <a:endCxn id="18" idx="1"/>
              </p:cNvCxnSpPr>
              <p:nvPr/>
            </p:nvCxnSpPr>
            <p:spPr bwMode="auto">
              <a:xfrm>
                <a:off x="4026369" y="4468585"/>
                <a:ext cx="400815" cy="373614"/>
              </a:xfrm>
              <a:prstGeom prst="straightConnector1">
                <a:avLst/>
              </a:prstGeom>
              <a:solidFill>
                <a:srgbClr val="993366">
                  <a:alpha val="96001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7" name="直接箭头连接符 26">
                <a:extLst>
                  <a:ext uri="{FF2B5EF4-FFF2-40B4-BE49-F238E27FC236}">
                    <a16:creationId xmlns:a16="http://schemas.microsoft.com/office/drawing/2014/main" id="{6716F545-43AF-4BDC-A6D7-FD9B4556330B}"/>
                  </a:ext>
                </a:extLst>
              </p:cNvPr>
              <p:cNvCxnSpPr>
                <a:stCxn id="18" idx="6"/>
                <a:endCxn id="19" idx="2"/>
              </p:cNvCxnSpPr>
              <p:nvPr/>
            </p:nvCxnSpPr>
            <p:spPr bwMode="auto">
              <a:xfrm>
                <a:off x="4687347" y="4949962"/>
                <a:ext cx="477422" cy="0"/>
              </a:xfrm>
              <a:prstGeom prst="straightConnector1">
                <a:avLst/>
              </a:prstGeom>
              <a:solidFill>
                <a:srgbClr val="993366">
                  <a:alpha val="96001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8" name="直接箭头连接符 27">
                <a:extLst>
                  <a:ext uri="{FF2B5EF4-FFF2-40B4-BE49-F238E27FC236}">
                    <a16:creationId xmlns:a16="http://schemas.microsoft.com/office/drawing/2014/main" id="{EA809BB7-9299-4E70-B22E-97A4E82AE525}"/>
                  </a:ext>
                </a:extLst>
              </p:cNvPr>
              <p:cNvCxnSpPr>
                <a:stCxn id="19" idx="6"/>
                <a:endCxn id="20" idx="2"/>
              </p:cNvCxnSpPr>
              <p:nvPr/>
            </p:nvCxnSpPr>
            <p:spPr bwMode="auto">
              <a:xfrm>
                <a:off x="5469569" y="4949962"/>
                <a:ext cx="404742" cy="0"/>
              </a:xfrm>
              <a:prstGeom prst="straightConnector1">
                <a:avLst/>
              </a:prstGeom>
              <a:solidFill>
                <a:srgbClr val="993366">
                  <a:alpha val="96001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9" name="直接箭头连接符 28">
                <a:extLst>
                  <a:ext uri="{FF2B5EF4-FFF2-40B4-BE49-F238E27FC236}">
                    <a16:creationId xmlns:a16="http://schemas.microsoft.com/office/drawing/2014/main" id="{F0DC57BF-C94A-4DD8-80F8-4F1CFFCBF9E8}"/>
                  </a:ext>
                </a:extLst>
              </p:cNvPr>
              <p:cNvCxnSpPr>
                <a:stCxn id="20" idx="6"/>
                <a:endCxn id="21" idx="2"/>
              </p:cNvCxnSpPr>
              <p:nvPr/>
            </p:nvCxnSpPr>
            <p:spPr bwMode="auto">
              <a:xfrm>
                <a:off x="6179111" y="4949962"/>
                <a:ext cx="459291" cy="0"/>
              </a:xfrm>
              <a:prstGeom prst="straightConnector1">
                <a:avLst/>
              </a:prstGeom>
              <a:solidFill>
                <a:srgbClr val="993366">
                  <a:alpha val="96001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0" name="直接箭头连接符 29">
                <a:extLst>
                  <a:ext uri="{FF2B5EF4-FFF2-40B4-BE49-F238E27FC236}">
                    <a16:creationId xmlns:a16="http://schemas.microsoft.com/office/drawing/2014/main" id="{6264E146-18E1-4CB3-9696-CE928BE8BDBF}"/>
                  </a:ext>
                </a:extLst>
              </p:cNvPr>
              <p:cNvCxnSpPr>
                <a:cxnSpLocks/>
                <a:stCxn id="21" idx="6"/>
                <a:endCxn id="70" idx="2"/>
              </p:cNvCxnSpPr>
              <p:nvPr/>
            </p:nvCxnSpPr>
            <p:spPr bwMode="auto">
              <a:xfrm flipV="1">
                <a:off x="6943202" y="4939554"/>
                <a:ext cx="493040" cy="10408"/>
              </a:xfrm>
              <a:prstGeom prst="straightConnector1">
                <a:avLst/>
              </a:prstGeom>
              <a:solidFill>
                <a:srgbClr val="993366">
                  <a:alpha val="96001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1" name="直接箭头连接符 30">
                <a:extLst>
                  <a:ext uri="{FF2B5EF4-FFF2-40B4-BE49-F238E27FC236}">
                    <a16:creationId xmlns:a16="http://schemas.microsoft.com/office/drawing/2014/main" id="{56E1BB25-5B91-457A-A490-7F6CED37CB1A}"/>
                  </a:ext>
                </a:extLst>
              </p:cNvPr>
              <p:cNvCxnSpPr>
                <a:stCxn id="12" idx="5"/>
                <a:endCxn id="16" idx="1"/>
              </p:cNvCxnSpPr>
              <p:nvPr/>
            </p:nvCxnSpPr>
            <p:spPr bwMode="auto">
              <a:xfrm>
                <a:off x="2488888" y="5057725"/>
                <a:ext cx="434518" cy="390901"/>
              </a:xfrm>
              <a:prstGeom prst="straightConnector1">
                <a:avLst/>
              </a:prstGeom>
              <a:solidFill>
                <a:srgbClr val="993366">
                  <a:alpha val="96001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2" name="直接箭头连接符 31">
                <a:extLst>
                  <a:ext uri="{FF2B5EF4-FFF2-40B4-BE49-F238E27FC236}">
                    <a16:creationId xmlns:a16="http://schemas.microsoft.com/office/drawing/2014/main" id="{74635CC2-46B8-4711-9B70-AA5031C54690}"/>
                  </a:ext>
                </a:extLst>
              </p:cNvPr>
              <p:cNvCxnSpPr>
                <a:stCxn id="16" idx="6"/>
                <a:endCxn id="17" idx="2"/>
              </p:cNvCxnSpPr>
              <p:nvPr/>
            </p:nvCxnSpPr>
            <p:spPr bwMode="auto">
              <a:xfrm>
                <a:off x="3183569" y="5556389"/>
                <a:ext cx="582637" cy="0"/>
              </a:xfrm>
              <a:prstGeom prst="straightConnector1">
                <a:avLst/>
              </a:prstGeom>
              <a:solidFill>
                <a:srgbClr val="993366">
                  <a:alpha val="96001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3" name="直接箭头连接符 32">
                <a:extLst>
                  <a:ext uri="{FF2B5EF4-FFF2-40B4-BE49-F238E27FC236}">
                    <a16:creationId xmlns:a16="http://schemas.microsoft.com/office/drawing/2014/main" id="{23DDCD46-1CF1-4EEE-AE8D-AB4F2FAAE2F1}"/>
                  </a:ext>
                </a:extLst>
              </p:cNvPr>
              <p:cNvCxnSpPr>
                <a:stCxn id="17" idx="7"/>
                <a:endCxn id="18" idx="3"/>
              </p:cNvCxnSpPr>
              <p:nvPr/>
            </p:nvCxnSpPr>
            <p:spPr bwMode="auto">
              <a:xfrm flipV="1">
                <a:off x="4026369" y="5057725"/>
                <a:ext cx="400815" cy="390901"/>
              </a:xfrm>
              <a:prstGeom prst="straightConnector1">
                <a:avLst/>
              </a:prstGeom>
              <a:solidFill>
                <a:srgbClr val="993366">
                  <a:alpha val="96001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4" name="连接符: 曲线 33">
                <a:extLst>
                  <a:ext uri="{FF2B5EF4-FFF2-40B4-BE49-F238E27FC236}">
                    <a16:creationId xmlns:a16="http://schemas.microsoft.com/office/drawing/2014/main" id="{C662FE28-7BB9-43C4-8088-8CEB11FD7EB5}"/>
                  </a:ext>
                </a:extLst>
              </p:cNvPr>
              <p:cNvCxnSpPr>
                <a:stCxn id="22" idx="4"/>
                <a:endCxn id="19" idx="4"/>
              </p:cNvCxnSpPr>
              <p:nvPr/>
            </p:nvCxnSpPr>
            <p:spPr bwMode="auto">
              <a:xfrm rot="16200000" flipH="1">
                <a:off x="3459645" y="3244838"/>
                <a:ext cx="12700" cy="3715047"/>
              </a:xfrm>
              <a:prstGeom prst="curvedConnector3">
                <a:avLst>
                  <a:gd name="adj1" fmla="val 6120000"/>
                </a:avLst>
              </a:prstGeom>
              <a:solidFill>
                <a:srgbClr val="993366">
                  <a:alpha val="96001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5" name="连接符: 曲线 34">
                <a:extLst>
                  <a:ext uri="{FF2B5EF4-FFF2-40B4-BE49-F238E27FC236}">
                    <a16:creationId xmlns:a16="http://schemas.microsoft.com/office/drawing/2014/main" id="{797FEC48-AB7D-48D0-B160-3797A5959AE8}"/>
                  </a:ext>
                </a:extLst>
              </p:cNvPr>
              <p:cNvCxnSpPr>
                <a:stCxn id="18" idx="0"/>
                <a:endCxn id="12" idx="0"/>
              </p:cNvCxnSpPr>
              <p:nvPr/>
            </p:nvCxnSpPr>
            <p:spPr bwMode="auto">
              <a:xfrm rot="16200000" flipV="1">
                <a:off x="3458036" y="3720651"/>
                <a:ext cx="12700" cy="2153822"/>
              </a:xfrm>
              <a:prstGeom prst="curvedConnector3">
                <a:avLst>
                  <a:gd name="adj1" fmla="val 6341543"/>
                </a:avLst>
              </a:prstGeom>
              <a:solidFill>
                <a:srgbClr val="993366">
                  <a:alpha val="96001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6" name="文本框 35">
                    <a:extLst>
                      <a:ext uri="{FF2B5EF4-FFF2-40B4-BE49-F238E27FC236}">
                        <a16:creationId xmlns:a16="http://schemas.microsoft.com/office/drawing/2014/main" id="{55D90FE9-F4D8-4A4E-B92C-D19866C6908E}"/>
                      </a:ext>
                    </a:extLst>
                  </p:cNvPr>
                  <p:cNvSpPr txBox="1"/>
                  <p:nvPr/>
                </p:nvSpPr>
                <p:spPr>
                  <a:xfrm>
                    <a:off x="1821420" y="4612896"/>
                    <a:ext cx="36189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zh-CN" altLang="en-US" b="1" i="1" smtClean="0">
                              <a:latin typeface="Cambria Math" panose="02040503050406030204" pitchFamily="18" charset="0"/>
                            </a:rPr>
                            <m:t>𝜺</m:t>
                          </m:r>
                        </m:oMath>
                      </m:oMathPara>
                    </a14:m>
                    <a:endParaRPr lang="zh-CN" altLang="en-US" b="1" dirty="0"/>
                  </a:p>
                </p:txBody>
              </p:sp>
            </mc:Choice>
            <mc:Fallback xmlns="">
              <p:sp>
                <p:nvSpPr>
                  <p:cNvPr id="52" name="文本框 51">
                    <a:extLst>
                      <a:ext uri="{FF2B5EF4-FFF2-40B4-BE49-F238E27FC236}">
                        <a16:creationId xmlns:a16="http://schemas.microsoft.com/office/drawing/2014/main" id="{F3CC5B0A-FD4C-4416-9886-384BFBC0EC3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21420" y="4612896"/>
                    <a:ext cx="361894" cy="36933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7" name="文本框 36">
                    <a:extLst>
                      <a:ext uri="{FF2B5EF4-FFF2-40B4-BE49-F238E27FC236}">
                        <a16:creationId xmlns:a16="http://schemas.microsoft.com/office/drawing/2014/main" id="{C10E9C2E-C42C-400D-9F4B-CD45D8F8949D}"/>
                      </a:ext>
                    </a:extLst>
                  </p:cNvPr>
                  <p:cNvSpPr txBox="1"/>
                  <p:nvPr/>
                </p:nvSpPr>
                <p:spPr>
                  <a:xfrm>
                    <a:off x="2550389" y="4498513"/>
                    <a:ext cx="36189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zh-CN" altLang="en-US" b="1" i="1" smtClean="0">
                              <a:latin typeface="Cambria Math" panose="02040503050406030204" pitchFamily="18" charset="0"/>
                            </a:rPr>
                            <m:t>𝜺</m:t>
                          </m:r>
                        </m:oMath>
                      </m:oMathPara>
                    </a14:m>
                    <a:endParaRPr lang="zh-CN" altLang="en-US" b="1" dirty="0"/>
                  </a:p>
                </p:txBody>
              </p:sp>
            </mc:Choice>
            <mc:Fallback xmlns="">
              <p:sp>
                <p:nvSpPr>
                  <p:cNvPr id="58" name="文本框 57">
                    <a:extLst>
                      <a:ext uri="{FF2B5EF4-FFF2-40B4-BE49-F238E27FC236}">
                        <a16:creationId xmlns:a16="http://schemas.microsoft.com/office/drawing/2014/main" id="{2E5C9091-D7C7-43FD-87B7-C831F597511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50389" y="4498513"/>
                    <a:ext cx="361894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8" name="文本框 37">
                    <a:extLst>
                      <a:ext uri="{FF2B5EF4-FFF2-40B4-BE49-F238E27FC236}">
                        <a16:creationId xmlns:a16="http://schemas.microsoft.com/office/drawing/2014/main" id="{ED04E4F9-5618-4FDF-8258-9E8739BFDF2E}"/>
                      </a:ext>
                    </a:extLst>
                  </p:cNvPr>
                  <p:cNvSpPr txBox="1"/>
                  <p:nvPr/>
                </p:nvSpPr>
                <p:spPr>
                  <a:xfrm>
                    <a:off x="3293940" y="3657600"/>
                    <a:ext cx="36189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zh-CN" altLang="en-US" b="1" i="1" smtClean="0">
                              <a:latin typeface="Cambria Math" panose="02040503050406030204" pitchFamily="18" charset="0"/>
                            </a:rPr>
                            <m:t>𝜺</m:t>
                          </m:r>
                        </m:oMath>
                      </m:oMathPara>
                    </a14:m>
                    <a:endParaRPr lang="zh-CN" altLang="en-US" b="1" dirty="0"/>
                  </a:p>
                </p:txBody>
              </p:sp>
            </mc:Choice>
            <mc:Fallback xmlns="">
              <p:sp>
                <p:nvSpPr>
                  <p:cNvPr id="59" name="文本框 58">
                    <a:extLst>
                      <a:ext uri="{FF2B5EF4-FFF2-40B4-BE49-F238E27FC236}">
                        <a16:creationId xmlns:a16="http://schemas.microsoft.com/office/drawing/2014/main" id="{355C31FF-28DC-41F3-A9ED-9208DFCB1CB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293940" y="3657600"/>
                    <a:ext cx="361894" cy="36933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9" name="文本框 38">
                    <a:extLst>
                      <a:ext uri="{FF2B5EF4-FFF2-40B4-BE49-F238E27FC236}">
                        <a16:creationId xmlns:a16="http://schemas.microsoft.com/office/drawing/2014/main" id="{C36DC22F-6F22-4C43-A836-17E9FD34AD80}"/>
                      </a:ext>
                    </a:extLst>
                  </p:cNvPr>
                  <p:cNvSpPr txBox="1"/>
                  <p:nvPr/>
                </p:nvSpPr>
                <p:spPr>
                  <a:xfrm>
                    <a:off x="2436792" y="5062007"/>
                    <a:ext cx="36189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zh-CN" altLang="en-US" b="1" i="1" smtClean="0">
                              <a:latin typeface="Cambria Math" panose="02040503050406030204" pitchFamily="18" charset="0"/>
                            </a:rPr>
                            <m:t>𝜺</m:t>
                          </m:r>
                        </m:oMath>
                      </m:oMathPara>
                    </a14:m>
                    <a:endParaRPr lang="zh-CN" altLang="en-US" b="1" dirty="0"/>
                  </a:p>
                </p:txBody>
              </p:sp>
            </mc:Choice>
            <mc:Fallback xmlns="">
              <p:sp>
                <p:nvSpPr>
                  <p:cNvPr id="60" name="文本框 59">
                    <a:extLst>
                      <a:ext uri="{FF2B5EF4-FFF2-40B4-BE49-F238E27FC236}">
                        <a16:creationId xmlns:a16="http://schemas.microsoft.com/office/drawing/2014/main" id="{7BA0543E-5BC2-4FC1-A998-7FAB4D6512D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436792" y="5062007"/>
                    <a:ext cx="361894" cy="36933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0" name="文本框 39">
                    <a:extLst>
                      <a:ext uri="{FF2B5EF4-FFF2-40B4-BE49-F238E27FC236}">
                        <a16:creationId xmlns:a16="http://schemas.microsoft.com/office/drawing/2014/main" id="{87051D43-6CC4-4846-9881-451091EBB5F2}"/>
                      </a:ext>
                    </a:extLst>
                  </p:cNvPr>
                  <p:cNvSpPr txBox="1"/>
                  <p:nvPr/>
                </p:nvSpPr>
                <p:spPr>
                  <a:xfrm>
                    <a:off x="3985518" y="4513222"/>
                    <a:ext cx="36189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zh-CN" altLang="en-US" b="1" i="1" smtClean="0">
                              <a:latin typeface="Cambria Math" panose="02040503050406030204" pitchFamily="18" charset="0"/>
                            </a:rPr>
                            <m:t>𝜺</m:t>
                          </m:r>
                        </m:oMath>
                      </m:oMathPara>
                    </a14:m>
                    <a:endParaRPr lang="zh-CN" altLang="en-US" b="1" dirty="0"/>
                  </a:p>
                </p:txBody>
              </p:sp>
            </mc:Choice>
            <mc:Fallback xmlns="">
              <p:sp>
                <p:nvSpPr>
                  <p:cNvPr id="61" name="文本框 60">
                    <a:extLst>
                      <a:ext uri="{FF2B5EF4-FFF2-40B4-BE49-F238E27FC236}">
                        <a16:creationId xmlns:a16="http://schemas.microsoft.com/office/drawing/2014/main" id="{D98D6A89-1359-4558-962F-65DB708EC10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85518" y="4513222"/>
                    <a:ext cx="361894" cy="36933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文本框 40">
                    <a:extLst>
                      <a:ext uri="{FF2B5EF4-FFF2-40B4-BE49-F238E27FC236}">
                        <a16:creationId xmlns:a16="http://schemas.microsoft.com/office/drawing/2014/main" id="{1499924B-27D3-47B6-852B-52E2D304D9A5}"/>
                      </a:ext>
                    </a:extLst>
                  </p:cNvPr>
                  <p:cNvSpPr txBox="1"/>
                  <p:nvPr/>
                </p:nvSpPr>
                <p:spPr>
                  <a:xfrm>
                    <a:off x="3971955" y="5002688"/>
                    <a:ext cx="36189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zh-CN" altLang="en-US" b="1" i="1" smtClean="0">
                              <a:latin typeface="Cambria Math" panose="02040503050406030204" pitchFamily="18" charset="0"/>
                            </a:rPr>
                            <m:t>𝜺</m:t>
                          </m:r>
                        </m:oMath>
                      </m:oMathPara>
                    </a14:m>
                    <a:endParaRPr lang="zh-CN" altLang="en-US" b="1" dirty="0"/>
                  </a:p>
                </p:txBody>
              </p:sp>
            </mc:Choice>
            <mc:Fallback xmlns="">
              <p:sp>
                <p:nvSpPr>
                  <p:cNvPr id="62" name="文本框 61">
                    <a:extLst>
                      <a:ext uri="{FF2B5EF4-FFF2-40B4-BE49-F238E27FC236}">
                        <a16:creationId xmlns:a16="http://schemas.microsoft.com/office/drawing/2014/main" id="{F0C84911-318B-4908-BEFB-8E3558DF07B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71955" y="5002688"/>
                    <a:ext cx="361894" cy="369332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2" name="文本框 41">
                    <a:extLst>
                      <a:ext uri="{FF2B5EF4-FFF2-40B4-BE49-F238E27FC236}">
                        <a16:creationId xmlns:a16="http://schemas.microsoft.com/office/drawing/2014/main" id="{0F1F24B1-F831-4E78-B935-A521D731EAAE}"/>
                      </a:ext>
                    </a:extLst>
                  </p:cNvPr>
                  <p:cNvSpPr txBox="1"/>
                  <p:nvPr/>
                </p:nvSpPr>
                <p:spPr>
                  <a:xfrm>
                    <a:off x="4773889" y="4655347"/>
                    <a:ext cx="36189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zh-CN" altLang="en-US" b="1" i="1" smtClean="0">
                              <a:latin typeface="Cambria Math" panose="02040503050406030204" pitchFamily="18" charset="0"/>
                            </a:rPr>
                            <m:t>𝜺</m:t>
                          </m:r>
                        </m:oMath>
                      </m:oMathPara>
                    </a14:m>
                    <a:endParaRPr lang="zh-CN" altLang="en-US" b="1" dirty="0"/>
                  </a:p>
                </p:txBody>
              </p:sp>
            </mc:Choice>
            <mc:Fallback xmlns="">
              <p:sp>
                <p:nvSpPr>
                  <p:cNvPr id="63" name="文本框 62">
                    <a:extLst>
                      <a:ext uri="{FF2B5EF4-FFF2-40B4-BE49-F238E27FC236}">
                        <a16:creationId xmlns:a16="http://schemas.microsoft.com/office/drawing/2014/main" id="{C45EA704-012A-4C93-A867-DFF8D526523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73889" y="4655347"/>
                    <a:ext cx="361894" cy="369332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3" name="文本框 42">
                    <a:extLst>
                      <a:ext uri="{FF2B5EF4-FFF2-40B4-BE49-F238E27FC236}">
                        <a16:creationId xmlns:a16="http://schemas.microsoft.com/office/drawing/2014/main" id="{A89A9FE5-0CA3-4225-BE38-D147CDC23267}"/>
                      </a:ext>
                    </a:extLst>
                  </p:cNvPr>
                  <p:cNvSpPr txBox="1"/>
                  <p:nvPr/>
                </p:nvSpPr>
                <p:spPr>
                  <a:xfrm>
                    <a:off x="3283552" y="4056159"/>
                    <a:ext cx="391454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oMath>
                      </m:oMathPara>
                    </a14:m>
                    <a:endParaRPr lang="zh-CN" altLang="en-US" b="1" dirty="0"/>
                  </a:p>
                </p:txBody>
              </p:sp>
            </mc:Choice>
            <mc:Fallback xmlns="">
              <p:sp>
                <p:nvSpPr>
                  <p:cNvPr id="43" name="文本框 42">
                    <a:extLst>
                      <a:ext uri="{FF2B5EF4-FFF2-40B4-BE49-F238E27FC236}">
                        <a16:creationId xmlns:a16="http://schemas.microsoft.com/office/drawing/2014/main" id="{A89A9FE5-0CA3-4225-BE38-D147CDC2326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283552" y="4056159"/>
                    <a:ext cx="391454" cy="369332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4" name="文本框 43">
                    <a:extLst>
                      <a:ext uri="{FF2B5EF4-FFF2-40B4-BE49-F238E27FC236}">
                        <a16:creationId xmlns:a16="http://schemas.microsoft.com/office/drawing/2014/main" id="{86B4348C-908A-45F6-9F67-CCCA011DE504}"/>
                      </a:ext>
                    </a:extLst>
                  </p:cNvPr>
                  <p:cNvSpPr txBox="1"/>
                  <p:nvPr/>
                </p:nvSpPr>
                <p:spPr>
                  <a:xfrm>
                    <a:off x="5504423" y="4629297"/>
                    <a:ext cx="391454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oMath>
                      </m:oMathPara>
                    </a14:m>
                    <a:endParaRPr lang="zh-CN" altLang="en-US" b="1" dirty="0"/>
                  </a:p>
                </p:txBody>
              </p:sp>
            </mc:Choice>
            <mc:Fallback xmlns="">
              <p:sp>
                <p:nvSpPr>
                  <p:cNvPr id="44" name="文本框 43">
                    <a:extLst>
                      <a:ext uri="{FF2B5EF4-FFF2-40B4-BE49-F238E27FC236}">
                        <a16:creationId xmlns:a16="http://schemas.microsoft.com/office/drawing/2014/main" id="{86B4348C-908A-45F6-9F67-CCCA011DE50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504423" y="4629297"/>
                    <a:ext cx="391454" cy="369332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5" name="文本框 44">
                    <a:extLst>
                      <a:ext uri="{FF2B5EF4-FFF2-40B4-BE49-F238E27FC236}">
                        <a16:creationId xmlns:a16="http://schemas.microsoft.com/office/drawing/2014/main" id="{EDC35240-FF9A-4DF7-A9B5-0CADED0394CA}"/>
                      </a:ext>
                    </a:extLst>
                  </p:cNvPr>
                  <p:cNvSpPr txBox="1"/>
                  <p:nvPr/>
                </p:nvSpPr>
                <p:spPr>
                  <a:xfrm>
                    <a:off x="6179111" y="4612896"/>
                    <a:ext cx="388247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oMath>
                      </m:oMathPara>
                    </a14:m>
                    <a:endParaRPr lang="zh-CN" altLang="en-US" b="1" dirty="0"/>
                  </a:p>
                </p:txBody>
              </p:sp>
            </mc:Choice>
            <mc:Fallback xmlns="">
              <p:sp>
                <p:nvSpPr>
                  <p:cNvPr id="45" name="文本框 44">
                    <a:extLst>
                      <a:ext uri="{FF2B5EF4-FFF2-40B4-BE49-F238E27FC236}">
                        <a16:creationId xmlns:a16="http://schemas.microsoft.com/office/drawing/2014/main" id="{EDC35240-FF9A-4DF7-A9B5-0CADED0394C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79111" y="4612896"/>
                    <a:ext cx="388247" cy="369332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6" name="文本框 45">
                    <a:extLst>
                      <a:ext uri="{FF2B5EF4-FFF2-40B4-BE49-F238E27FC236}">
                        <a16:creationId xmlns:a16="http://schemas.microsoft.com/office/drawing/2014/main" id="{D96AEC85-556F-4BB6-B27E-DAF6F9DA207E}"/>
                      </a:ext>
                    </a:extLst>
                  </p:cNvPr>
                  <p:cNvSpPr txBox="1"/>
                  <p:nvPr/>
                </p:nvSpPr>
                <p:spPr>
                  <a:xfrm>
                    <a:off x="6994786" y="4580630"/>
                    <a:ext cx="388247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oMath>
                      </m:oMathPara>
                    </a14:m>
                    <a:endParaRPr lang="zh-CN" altLang="en-US" b="1" dirty="0"/>
                  </a:p>
                </p:txBody>
              </p:sp>
            </mc:Choice>
            <mc:Fallback xmlns="">
              <p:sp>
                <p:nvSpPr>
                  <p:cNvPr id="46" name="文本框 45">
                    <a:extLst>
                      <a:ext uri="{FF2B5EF4-FFF2-40B4-BE49-F238E27FC236}">
                        <a16:creationId xmlns:a16="http://schemas.microsoft.com/office/drawing/2014/main" id="{D96AEC85-556F-4BB6-B27E-DAF6F9DA207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994786" y="4580630"/>
                    <a:ext cx="388247" cy="369332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7" name="文本框 46">
                    <a:extLst>
                      <a:ext uri="{FF2B5EF4-FFF2-40B4-BE49-F238E27FC236}">
                        <a16:creationId xmlns:a16="http://schemas.microsoft.com/office/drawing/2014/main" id="{23A496F5-F1F2-4E57-8782-A5493B4CD41C}"/>
                      </a:ext>
                    </a:extLst>
                  </p:cNvPr>
                  <p:cNvSpPr txBox="1"/>
                  <p:nvPr/>
                </p:nvSpPr>
                <p:spPr>
                  <a:xfrm>
                    <a:off x="3275623" y="5244769"/>
                    <a:ext cx="388247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oMath>
                      </m:oMathPara>
                    </a14:m>
                    <a:endParaRPr lang="zh-CN" altLang="en-US" b="1" dirty="0"/>
                  </a:p>
                </p:txBody>
              </p:sp>
            </mc:Choice>
            <mc:Fallback xmlns="">
              <p:sp>
                <p:nvSpPr>
                  <p:cNvPr id="47" name="文本框 46">
                    <a:extLst>
                      <a:ext uri="{FF2B5EF4-FFF2-40B4-BE49-F238E27FC236}">
                        <a16:creationId xmlns:a16="http://schemas.microsoft.com/office/drawing/2014/main" id="{23A496F5-F1F2-4E57-8782-A5493B4CD41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275623" y="5244769"/>
                    <a:ext cx="388247" cy="369332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2BC73D8C-0DA2-498E-8A01-764D203CF7DC}"/>
                  </a:ext>
                </a:extLst>
              </p:cNvPr>
              <p:cNvSpPr txBox="1"/>
              <p:nvPr/>
            </p:nvSpPr>
            <p:spPr>
              <a:xfrm>
                <a:off x="1109417" y="4736175"/>
                <a:ext cx="36189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eaLnBrk="1" hangingPunct="1"/>
                <a:r>
                  <a:rPr lang="en-US" altLang="zh-CN" b="1" dirty="0">
                    <a:latin typeface="Times New Roman" pitchFamily="18" charset="0"/>
                    <a:sym typeface="Symbol" pitchFamily="18" charset="2"/>
                  </a:rPr>
                  <a:t></a:t>
                </a:r>
                <a:endParaRPr lang="en-US" altLang="zh-CN" b="1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0" name="文本框 49">
                    <a:extLst>
                      <a:ext uri="{FF2B5EF4-FFF2-40B4-BE49-F238E27FC236}">
                        <a16:creationId xmlns:a16="http://schemas.microsoft.com/office/drawing/2014/main" id="{E02E04AF-1E5F-4BB8-AB07-A92028B2B703}"/>
                      </a:ext>
                    </a:extLst>
                  </p:cNvPr>
                  <p:cNvSpPr txBox="1"/>
                  <p:nvPr/>
                </p:nvSpPr>
                <p:spPr>
                  <a:xfrm>
                    <a:off x="2150752" y="5582449"/>
                    <a:ext cx="36189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zh-CN" altLang="en-US" b="1" i="1" smtClean="0">
                              <a:latin typeface="Cambria Math" panose="02040503050406030204" pitchFamily="18" charset="0"/>
                            </a:rPr>
                            <m:t>𝜺</m:t>
                          </m:r>
                        </m:oMath>
                      </m:oMathPara>
                    </a14:m>
                    <a:endParaRPr lang="zh-CN" altLang="en-US" b="1" dirty="0"/>
                  </a:p>
                </p:txBody>
              </p:sp>
            </mc:Choice>
            <mc:Fallback xmlns="">
              <p:sp>
                <p:nvSpPr>
                  <p:cNvPr id="78" name="文本框 77">
                    <a:extLst>
                      <a:ext uri="{FF2B5EF4-FFF2-40B4-BE49-F238E27FC236}">
                        <a16:creationId xmlns:a16="http://schemas.microsoft.com/office/drawing/2014/main" id="{1ADDD44A-2A95-441F-B9C7-AB603E7A461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50752" y="5582449"/>
                    <a:ext cx="361894" cy="369332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70" name="Oval 4">
              <a:extLst>
                <a:ext uri="{FF2B5EF4-FFF2-40B4-BE49-F238E27FC236}">
                  <a16:creationId xmlns:a16="http://schemas.microsoft.com/office/drawing/2014/main" id="{290AEECA-A7EE-4C94-AD6E-AE075F4107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79794" y="4566247"/>
              <a:ext cx="400815" cy="393049"/>
            </a:xfrm>
            <a:prstGeom prst="ellipse">
              <a:avLst/>
            </a:prstGeom>
            <a:noFill/>
            <a:ln w="63500" cmpd="dbl">
              <a:solidFill>
                <a:sysClr val="windowText" lastClr="000000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10</a:t>
              </a:r>
              <a:endParaRPr kumimoji="0" lang="en-GB" altLang="zh-CN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48022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51" grpId="0" animBg="1"/>
      <p:bldP spid="52" grpId="0" animBg="1"/>
      <p:bldP spid="53" grpId="0" animBg="1"/>
      <p:bldP spid="54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986F785-6B83-4724-BFA5-F6CE2C3E6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3.3</a:t>
            </a:r>
            <a:r>
              <a:rPr lang="zh-CN" altLang="en-US" dirty="0"/>
              <a:t>　有穷自动机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ECD018C-9D87-48B8-87E3-4E4DCEA9B57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87822" y="942764"/>
                <a:ext cx="10515599" cy="2962809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ts val="3600"/>
                  </a:lnSpc>
                </a:pPr>
                <a:r>
                  <a:rPr lang="zh-CN" altLang="en-US" sz="2800" dirty="0"/>
                  <a:t>状态集</a:t>
                </a:r>
                <a:r>
                  <a:rPr lang="en-US" altLang="zh-CN" sz="2800" dirty="0"/>
                  <a:t>I</a:t>
                </a:r>
                <a:r>
                  <a:rPr lang="zh-CN" altLang="en-US" sz="2800" dirty="0"/>
                  <a:t>的</a:t>
                </a:r>
                <a14:m>
                  <m:oMath xmlns:m="http://schemas.openxmlformats.org/officeDocument/2006/math">
                    <m:r>
                      <a:rPr lang="zh-CN" altLang="en-US" sz="2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𝜺</m:t>
                    </m:r>
                    <m:r>
                      <a:rPr lang="en-US" altLang="zh-CN" sz="28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altLang="zh-CN" sz="28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𝑪𝒍𝒐𝒔𝒖𝒓𝒆</m:t>
                    </m:r>
                    <m:d>
                      <m:dPr>
                        <m:ctrlPr>
                          <a:rPr lang="en-US" altLang="zh-CN" sz="2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𝑰</m:t>
                        </m:r>
                      </m:e>
                    </m:d>
                  </m:oMath>
                </a14:m>
                <a:endParaRPr lang="en-US" altLang="zh-CN" sz="2800" dirty="0"/>
              </a:p>
              <a:p>
                <a:pPr>
                  <a:lnSpc>
                    <a:spcPts val="3600"/>
                  </a:lnSpc>
                </a:pPr>
                <a:r>
                  <a:rPr lang="zh-CN" altLang="en-US" sz="2800" dirty="0"/>
                  <a:t>设</a:t>
                </a:r>
                <a:r>
                  <a:rPr lang="en-US" altLang="zh-CN" sz="2800" dirty="0"/>
                  <a:t>NFA M</a:t>
                </a:r>
                <a:r>
                  <a:rPr lang="zh-CN" altLang="en-US" sz="2800" dirty="0"/>
                  <a:t>＝</a:t>
                </a:r>
                <a:r>
                  <a:rPr lang="en-US" altLang="zh-CN" sz="2800" dirty="0"/>
                  <a:t>(K,</a:t>
                </a:r>
                <a:r>
                  <a:rPr lang="en-US" altLang="zh-CN" sz="3200" b="1" dirty="0">
                    <a:latin typeface="宋体" pitchFamily="2" charset="-122"/>
                    <a:ea typeface="宋体" pitchFamily="2" charset="-122"/>
                    <a:sym typeface="Symbol" pitchFamily="18" charset="2"/>
                  </a:rPr>
                  <a:t></a:t>
                </a:r>
                <a:r>
                  <a:rPr lang="en-US" altLang="zh-CN" sz="2800" dirty="0"/>
                  <a:t>,</a:t>
                </a:r>
                <a:r>
                  <a:rPr lang="en-US" altLang="zh-CN" sz="2800" dirty="0" err="1"/>
                  <a:t>f,S,Z</a:t>
                </a:r>
                <a:r>
                  <a:rPr lang="en-US" altLang="zh-CN" sz="2800" dirty="0"/>
                  <a:t>) </a:t>
                </a:r>
                <a:r>
                  <a:rPr lang="zh-CN" altLang="en-US" sz="2800" dirty="0"/>
                  <a:t>，</a:t>
                </a:r>
                <a:r>
                  <a:rPr lang="en-US" altLang="zh-CN" sz="2800" dirty="0"/>
                  <a:t>I</a:t>
                </a:r>
                <a:r>
                  <a:rPr lang="en-US" altLang="zh-CN" sz="3200" b="1" dirty="0">
                    <a:latin typeface="宋体" pitchFamily="2" charset="-122"/>
                    <a:ea typeface="宋体" pitchFamily="2" charset="-122"/>
                    <a:sym typeface="Symbol" pitchFamily="18" charset="2"/>
                  </a:rPr>
                  <a:t></a:t>
                </a:r>
                <a:r>
                  <a:rPr lang="en-US" altLang="zh-CN" sz="2800" dirty="0"/>
                  <a:t>K</a:t>
                </a:r>
                <a:r>
                  <a:rPr lang="zh-CN" altLang="en-US" sz="2800" dirty="0"/>
                  <a:t>，则</a:t>
                </a:r>
                <a:r>
                  <a:rPr lang="zh-CN" altLang="en-US" sz="2800" dirty="0">
                    <a:solidFill>
                      <a:srgbClr val="C00000"/>
                    </a:solidFill>
                  </a:rPr>
                  <a:t>𝜺−𝑪𝒍𝒐𝒔𝒖𝒓𝒆</a:t>
                </a:r>
                <a:r>
                  <a:rPr lang="en-US" altLang="zh-CN" sz="2800" dirty="0">
                    <a:solidFill>
                      <a:srgbClr val="C00000"/>
                    </a:solidFill>
                  </a:rPr>
                  <a:t>(</a:t>
                </a:r>
                <a:r>
                  <a:rPr lang="zh-CN" altLang="en-US" sz="2800" dirty="0">
                    <a:solidFill>
                      <a:srgbClr val="C00000"/>
                    </a:solidFill>
                  </a:rPr>
                  <a:t>𝑰</a:t>
                </a:r>
                <a:r>
                  <a:rPr lang="en-US" altLang="zh-CN" sz="2800" dirty="0">
                    <a:solidFill>
                      <a:srgbClr val="C00000"/>
                    </a:solidFill>
                  </a:rPr>
                  <a:t>)</a:t>
                </a:r>
                <a:r>
                  <a:rPr lang="zh-CN" altLang="en-US" sz="2800" dirty="0"/>
                  <a:t>定义如下：</a:t>
                </a:r>
              </a:p>
              <a:p>
                <a:pPr marL="914400" lvl="1" indent="-457200">
                  <a:lnSpc>
                    <a:spcPts val="3600"/>
                  </a:lnSpc>
                  <a:buClr>
                    <a:srgbClr val="C00000"/>
                  </a:buClr>
                  <a:buFont typeface="+mj-ea"/>
                  <a:buAutoNum type="circleNumDbPlain"/>
                </a:pPr>
                <a:r>
                  <a:rPr lang="zh-CN" altLang="en-US" sz="2400" dirty="0"/>
                  <a:t>𝜺−𝑪𝒍𝒐𝒔𝒖𝒓𝒆</a:t>
                </a:r>
                <a:r>
                  <a:rPr lang="en-US" altLang="zh-CN" sz="2400" dirty="0"/>
                  <a:t>(</a:t>
                </a:r>
                <a:r>
                  <a:rPr lang="zh-CN" altLang="en-US" sz="2400" dirty="0"/>
                  <a:t>𝑰</a:t>
                </a:r>
                <a:r>
                  <a:rPr lang="en-US" altLang="zh-CN" sz="2400" dirty="0"/>
                  <a:t>)=</a:t>
                </a:r>
                <a:r>
                  <a:rPr lang="zh-CN" altLang="en-US" sz="2400" dirty="0"/>
                  <a:t>𝐈                        </a:t>
                </a:r>
              </a:p>
              <a:p>
                <a:pPr marL="914400" lvl="1" indent="-457200">
                  <a:lnSpc>
                    <a:spcPts val="3600"/>
                  </a:lnSpc>
                  <a:buClr>
                    <a:srgbClr val="C00000"/>
                  </a:buClr>
                  <a:buFont typeface="+mj-ea"/>
                  <a:buAutoNum type="circleNumDbPlain"/>
                </a:pPr>
                <a:r>
                  <a:rPr lang="zh-CN" altLang="en-US" sz="2400" dirty="0"/>
                  <a:t>𝜺−𝑪𝒍𝒐𝒔𝒖𝒓𝒆</a:t>
                </a:r>
                <a:r>
                  <a:rPr lang="en-US" altLang="zh-CN" sz="2400" dirty="0"/>
                  <a:t>(</a:t>
                </a:r>
                <a:r>
                  <a:rPr lang="zh-CN" altLang="en-US" sz="2400" dirty="0"/>
                  <a:t>𝑰</a:t>
                </a:r>
                <a:r>
                  <a:rPr lang="en-US" altLang="zh-CN" sz="2400" dirty="0"/>
                  <a:t>) = </a:t>
                </a:r>
                <a:r>
                  <a:rPr lang="zh-CN" altLang="en-US" sz="2400" dirty="0"/>
                  <a:t>𝜺−𝑪𝒍𝒐𝒔𝒖𝒓𝒆</a:t>
                </a:r>
                <a:r>
                  <a:rPr lang="en-US" altLang="zh-CN" sz="2400" dirty="0"/>
                  <a:t>(</a:t>
                </a:r>
                <a:r>
                  <a:rPr lang="zh-CN" altLang="en-US" sz="2400" dirty="0"/>
                  <a:t>𝑰</a:t>
                </a:r>
                <a:r>
                  <a:rPr lang="en-US" altLang="zh-CN" sz="2400" dirty="0"/>
                  <a:t>)  ∪</a:t>
                </a:r>
                <a:r>
                  <a:rPr lang="zh-CN" altLang="en-US" sz="2400" dirty="0"/>
                  <a:t>𝑴𝒐𝒗𝒆</a:t>
                </a:r>
                <a:r>
                  <a:rPr lang="en-US" altLang="zh-CN" sz="2400" dirty="0"/>
                  <a:t>(</a:t>
                </a:r>
                <a:r>
                  <a:rPr lang="zh-CN" altLang="en-US" sz="2400" dirty="0"/>
                  <a:t>𝜺−𝑪𝒍𝒐𝒔𝒖𝒓𝒆</a:t>
                </a:r>
                <a:r>
                  <a:rPr lang="en-US" altLang="zh-CN" sz="2400" dirty="0"/>
                  <a:t>(</a:t>
                </a:r>
                <a:r>
                  <a:rPr lang="zh-CN" altLang="en-US" sz="2400" dirty="0"/>
                  <a:t>𝑰</a:t>
                </a:r>
                <a:r>
                  <a:rPr lang="en-US" altLang="zh-CN" sz="2400" dirty="0"/>
                  <a:t>),</a:t>
                </a:r>
                <a:r>
                  <a:rPr lang="zh-CN" altLang="en-US" sz="2400" dirty="0"/>
                  <a:t>𝜺</a:t>
                </a:r>
                <a:r>
                  <a:rPr lang="en-US" altLang="zh-CN" sz="2400" dirty="0"/>
                  <a:t>)</a:t>
                </a:r>
              </a:p>
              <a:p>
                <a:pPr marL="914400" lvl="1" indent="-457200">
                  <a:lnSpc>
                    <a:spcPts val="3600"/>
                  </a:lnSpc>
                  <a:buClr>
                    <a:srgbClr val="C00000"/>
                  </a:buClr>
                  <a:buFont typeface="+mj-ea"/>
                  <a:buAutoNum type="circleNumDbPlain"/>
                </a:pPr>
                <a:r>
                  <a:rPr lang="zh-CN" altLang="en-US" sz="2400" dirty="0"/>
                  <a:t>重复</a:t>
                </a:r>
                <a:r>
                  <a:rPr lang="en-US" altLang="zh-CN" sz="2400" dirty="0"/>
                  <a:t>2</a:t>
                </a:r>
                <a:r>
                  <a:rPr lang="zh-CN" altLang="en-US" sz="2400" dirty="0"/>
                  <a:t>，直到 𝜺−𝑪𝒍𝒐𝒔𝒖𝒓𝒆</a:t>
                </a:r>
                <a:r>
                  <a:rPr lang="en-US" altLang="zh-CN" sz="2400" dirty="0"/>
                  <a:t>(</a:t>
                </a:r>
                <a:r>
                  <a:rPr lang="zh-CN" altLang="en-US" sz="2400" dirty="0"/>
                  <a:t>𝑰</a:t>
                </a:r>
                <a:r>
                  <a:rPr lang="en-US" altLang="zh-CN" sz="2400" dirty="0"/>
                  <a:t>) </a:t>
                </a:r>
                <a:r>
                  <a:rPr lang="zh-CN" altLang="en-US" sz="2400" dirty="0"/>
                  <a:t>，不再扩大为止。 </a:t>
                </a:r>
              </a:p>
              <a:p>
                <a:pPr>
                  <a:lnSpc>
                    <a:spcPts val="3600"/>
                  </a:lnSpc>
                </a:pPr>
                <a:endParaRPr lang="en-US" altLang="zh-CN" sz="2800" dirty="0"/>
              </a:p>
              <a:p>
                <a:pPr>
                  <a:lnSpc>
                    <a:spcPts val="3600"/>
                  </a:lnSpc>
                </a:pPr>
                <a:endParaRPr lang="zh-CN" altLang="en-US" sz="2800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ECD018C-9D87-48B8-87E3-4E4DCEA9B57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87822" y="942764"/>
                <a:ext cx="10515599" cy="2962809"/>
              </a:xfrm>
              <a:blipFill>
                <a:blip r:embed="rId2"/>
                <a:stretch>
                  <a:fillRect l="-986" t="-22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A24FADF-9B43-4BDC-9CCA-F0BD7875B3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3A857A3-1012-4184-86F6-41658C62E65F}" type="slidenum">
              <a:rPr lang="en-US" smtClean="0"/>
              <a:pPr/>
              <a:t>43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BCB9383C-B6E5-4C9E-95C3-2264D487BAD4}"/>
                  </a:ext>
                </a:extLst>
              </p:cNvPr>
              <p:cNvSpPr txBox="1"/>
              <p:nvPr/>
            </p:nvSpPr>
            <p:spPr>
              <a:xfrm>
                <a:off x="551477" y="3752338"/>
                <a:ext cx="5505274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lang="zh-CN" alt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𝜺</m:t>
                    </m:r>
                    <m:r>
                      <a:rPr lang="en-US" altLang="zh-CN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altLang="zh-CN" sz="24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𝑪𝒍𝒐𝒔𝒖𝒓𝒆</m:t>
                    </m:r>
                    <m:r>
                      <a:rPr lang="en-US" altLang="zh-CN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2400" b="1" dirty="0">
                    <a:latin typeface="宋体" pitchFamily="2" charset="-122"/>
                    <a:ea typeface="宋体" pitchFamily="2" charset="-122"/>
                  </a:rPr>
                  <a:t>(</a:t>
                </a:r>
                <a:r>
                  <a:rPr lang="en-US" altLang="zh-CN" sz="2400" b="1" dirty="0">
                    <a:solidFill>
                      <a:srgbClr val="0000FF"/>
                    </a:solidFill>
                    <a:latin typeface="宋体" pitchFamily="2" charset="-122"/>
                    <a:ea typeface="宋体" pitchFamily="2" charset="-122"/>
                  </a:rPr>
                  <a:t>{0}</a:t>
                </a:r>
                <a:r>
                  <a:rPr lang="en-US" altLang="zh-CN" sz="2400" b="1" dirty="0">
                    <a:latin typeface="宋体" pitchFamily="2" charset="-122"/>
                    <a:ea typeface="宋体" pitchFamily="2" charset="-122"/>
                  </a:rPr>
                  <a:t>)</a:t>
                </a:r>
                <a:r>
                  <a:rPr lang="en-US" altLang="zh-CN" sz="2400" dirty="0">
                    <a:solidFill>
                      <a:srgbClr val="0000FF"/>
                    </a:solidFill>
                  </a:rPr>
                  <a:t> = {</a:t>
                </a:r>
                <a:r>
                  <a:rPr lang="en-US" altLang="zh-CN" sz="2400" dirty="0">
                    <a:solidFill>
                      <a:srgbClr val="FF0000"/>
                    </a:solidFill>
                  </a:rPr>
                  <a:t>0</a:t>
                </a:r>
                <a:r>
                  <a:rPr lang="en-US" altLang="zh-CN" sz="2400" dirty="0">
                    <a:solidFill>
                      <a:srgbClr val="0000FF"/>
                    </a:solidFill>
                  </a:rPr>
                  <a:t>,1,7,</a:t>
                </a:r>
                <a:r>
                  <a:rPr lang="en-US" altLang="zh-CN" sz="2400" dirty="0">
                    <a:solidFill>
                      <a:srgbClr val="C00000"/>
                    </a:solidFill>
                  </a:rPr>
                  <a:t>2,4</a:t>
                </a:r>
                <a:r>
                  <a:rPr lang="en-US" altLang="zh-CN" sz="2400" dirty="0">
                    <a:solidFill>
                      <a:srgbClr val="0000FF"/>
                    </a:solidFill>
                  </a:rPr>
                  <a:t>}</a:t>
                </a:r>
              </a:p>
              <a:p>
                <a:pPr algn="l"/>
                <a14:m>
                  <m:oMath xmlns:m="http://schemas.openxmlformats.org/officeDocument/2006/math">
                    <m:r>
                      <a:rPr lang="zh-CN" alt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𝜺</m:t>
                    </m:r>
                    <m:r>
                      <a:rPr lang="en-US" altLang="zh-CN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altLang="zh-CN" sz="24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𝑪𝒍𝒐𝒔𝒖𝒓𝒆</m:t>
                    </m:r>
                  </m:oMath>
                </a14:m>
                <a:r>
                  <a:rPr lang="en-US" altLang="zh-CN" sz="2400" b="1" dirty="0">
                    <a:latin typeface="宋体" pitchFamily="2" charset="-122"/>
                    <a:ea typeface="宋体" pitchFamily="2" charset="-122"/>
                  </a:rPr>
                  <a:t>(</a:t>
                </a:r>
                <a:r>
                  <a:rPr lang="en-US" altLang="zh-CN" sz="2400" b="1" dirty="0">
                    <a:solidFill>
                      <a:srgbClr val="0000FF"/>
                    </a:solidFill>
                    <a:latin typeface="宋体" pitchFamily="2" charset="-122"/>
                    <a:ea typeface="宋体" pitchFamily="2" charset="-122"/>
                  </a:rPr>
                  <a:t>{6}</a:t>
                </a:r>
                <a:r>
                  <a:rPr lang="en-US" altLang="zh-CN" sz="2400" b="1" dirty="0">
                    <a:latin typeface="宋体" pitchFamily="2" charset="-122"/>
                    <a:ea typeface="宋体" pitchFamily="2" charset="-122"/>
                  </a:rPr>
                  <a:t>)</a:t>
                </a:r>
                <a:r>
                  <a:rPr lang="en-US" altLang="zh-CN" sz="2400" dirty="0">
                    <a:solidFill>
                      <a:srgbClr val="0000FF"/>
                    </a:solidFill>
                  </a:rPr>
                  <a:t> = {</a:t>
                </a:r>
                <a:r>
                  <a:rPr lang="en-US" altLang="zh-CN" sz="2400" dirty="0">
                    <a:solidFill>
                      <a:srgbClr val="FF0000"/>
                    </a:solidFill>
                  </a:rPr>
                  <a:t>6</a:t>
                </a:r>
                <a:r>
                  <a:rPr lang="en-US" altLang="zh-CN" sz="2400" dirty="0">
                    <a:solidFill>
                      <a:srgbClr val="0000FF"/>
                    </a:solidFill>
                  </a:rPr>
                  <a:t>,1,7,</a:t>
                </a:r>
                <a:r>
                  <a:rPr lang="en-US" altLang="zh-CN" sz="2400" dirty="0">
                    <a:solidFill>
                      <a:srgbClr val="C00000"/>
                    </a:solidFill>
                  </a:rPr>
                  <a:t>2,4</a:t>
                </a:r>
                <a:r>
                  <a:rPr lang="en-US" altLang="zh-CN" sz="2400" dirty="0">
                    <a:solidFill>
                      <a:srgbClr val="0000FF"/>
                    </a:solidFill>
                  </a:rPr>
                  <a:t>}</a:t>
                </a:r>
              </a:p>
              <a:p>
                <a:pPr algn="l"/>
                <a14:m>
                  <m:oMath xmlns:m="http://schemas.openxmlformats.org/officeDocument/2006/math">
                    <m:r>
                      <a:rPr lang="zh-CN" alt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𝜺</m:t>
                    </m:r>
                    <m:r>
                      <a:rPr lang="en-US" altLang="zh-CN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altLang="zh-CN" sz="24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𝑪𝒍𝒐𝒔𝒖𝒓𝒆</m:t>
                    </m:r>
                  </m:oMath>
                </a14:m>
                <a:r>
                  <a:rPr lang="en-US" altLang="zh-CN" sz="2400" b="1" dirty="0">
                    <a:latin typeface="宋体" pitchFamily="2" charset="-122"/>
                    <a:ea typeface="宋体" pitchFamily="2" charset="-122"/>
                  </a:rPr>
                  <a:t>(</a:t>
                </a:r>
                <a:r>
                  <a:rPr lang="en-US" altLang="zh-CN" sz="2400" b="1" dirty="0">
                    <a:solidFill>
                      <a:srgbClr val="0000FF"/>
                    </a:solidFill>
                    <a:latin typeface="宋体" pitchFamily="2" charset="-122"/>
                    <a:ea typeface="宋体" pitchFamily="2" charset="-122"/>
                  </a:rPr>
                  <a:t>{3,8}</a:t>
                </a:r>
                <a:r>
                  <a:rPr lang="en-US" altLang="zh-CN" sz="2400" b="1" dirty="0">
                    <a:latin typeface="宋体" pitchFamily="2" charset="-122"/>
                    <a:ea typeface="宋体" pitchFamily="2" charset="-122"/>
                  </a:rPr>
                  <a:t>)</a:t>
                </a:r>
                <a:r>
                  <a:rPr lang="en-US" altLang="zh-CN" sz="2400" dirty="0">
                    <a:solidFill>
                      <a:srgbClr val="0000FF"/>
                    </a:solidFill>
                  </a:rPr>
                  <a:t> = {</a:t>
                </a:r>
                <a:r>
                  <a:rPr lang="en-US" altLang="zh-CN" sz="2400" dirty="0">
                    <a:solidFill>
                      <a:srgbClr val="FF0000"/>
                    </a:solidFill>
                  </a:rPr>
                  <a:t>3,8</a:t>
                </a:r>
                <a:r>
                  <a:rPr lang="en-US" altLang="zh-CN" sz="2400" dirty="0">
                    <a:solidFill>
                      <a:srgbClr val="0000FF"/>
                    </a:solidFill>
                  </a:rPr>
                  <a:t>,6,</a:t>
                </a:r>
                <a:r>
                  <a:rPr lang="en-US" altLang="zh-CN" sz="2400" dirty="0">
                    <a:solidFill>
                      <a:srgbClr val="C00000"/>
                    </a:solidFill>
                  </a:rPr>
                  <a:t>1,7</a:t>
                </a:r>
                <a:r>
                  <a:rPr lang="en-US" altLang="zh-CN" sz="2400" dirty="0">
                    <a:solidFill>
                      <a:srgbClr val="0000FF"/>
                    </a:solidFill>
                  </a:rPr>
                  <a:t>,</a:t>
                </a:r>
                <a:r>
                  <a:rPr lang="en-US" altLang="zh-CN" sz="2400" dirty="0">
                    <a:solidFill>
                      <a:srgbClr val="0070C0"/>
                    </a:solidFill>
                  </a:rPr>
                  <a:t>2,4</a:t>
                </a:r>
                <a:r>
                  <a:rPr lang="en-US" altLang="zh-CN" sz="2400" dirty="0">
                    <a:solidFill>
                      <a:srgbClr val="0000FF"/>
                    </a:solidFill>
                  </a:rPr>
                  <a:t>}</a:t>
                </a:r>
                <a:endParaRPr lang="zh-CN" altLang="en-US" sz="24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BCB9383C-B6E5-4C9E-95C3-2264D487BA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477" y="3752338"/>
                <a:ext cx="5505274" cy="1200329"/>
              </a:xfrm>
              <a:prstGeom prst="rect">
                <a:avLst/>
              </a:prstGeom>
              <a:blipFill>
                <a:blip r:embed="rId3"/>
                <a:stretch>
                  <a:fillRect t="-5612" b="-1173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6" name="组合 45">
            <a:extLst>
              <a:ext uri="{FF2B5EF4-FFF2-40B4-BE49-F238E27FC236}">
                <a16:creationId xmlns:a16="http://schemas.microsoft.com/office/drawing/2014/main" id="{50EF8C80-21AD-4526-8BB4-5D08B68DEA4C}"/>
              </a:ext>
            </a:extLst>
          </p:cNvPr>
          <p:cNvGrpSpPr/>
          <p:nvPr/>
        </p:nvGrpSpPr>
        <p:grpSpPr>
          <a:xfrm>
            <a:off x="4467369" y="4050063"/>
            <a:ext cx="6727640" cy="2294181"/>
            <a:chOff x="3552969" y="3480818"/>
            <a:chExt cx="6727640" cy="2294181"/>
          </a:xfrm>
        </p:grpSpPr>
        <p:grpSp>
          <p:nvGrpSpPr>
            <p:cNvPr id="47" name="组合 46">
              <a:extLst>
                <a:ext uri="{FF2B5EF4-FFF2-40B4-BE49-F238E27FC236}">
                  <a16:creationId xmlns:a16="http://schemas.microsoft.com/office/drawing/2014/main" id="{7B491E67-720C-42B6-A4C8-1492EBDDC740}"/>
                </a:ext>
              </a:extLst>
            </p:cNvPr>
            <p:cNvGrpSpPr/>
            <p:nvPr/>
          </p:nvGrpSpPr>
          <p:grpSpPr>
            <a:xfrm>
              <a:off x="3552969" y="3480818"/>
              <a:ext cx="6326825" cy="2294181"/>
              <a:chOff x="1109417" y="3657600"/>
              <a:chExt cx="6326825" cy="2294181"/>
            </a:xfrm>
          </p:grpSpPr>
          <p:sp>
            <p:nvSpPr>
              <p:cNvPr id="49" name="椭圆 48">
                <a:extLst>
                  <a:ext uri="{FF2B5EF4-FFF2-40B4-BE49-F238E27FC236}">
                    <a16:creationId xmlns:a16="http://schemas.microsoft.com/office/drawing/2014/main" id="{FF94C419-6249-4DA5-B19B-5A7BF6A9C020}"/>
                  </a:ext>
                </a:extLst>
              </p:cNvPr>
              <p:cNvSpPr/>
              <p:nvPr/>
            </p:nvSpPr>
            <p:spPr bwMode="auto">
              <a:xfrm>
                <a:off x="2228725" y="4797562"/>
                <a:ext cx="304800" cy="304800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zh-CN" sz="18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微软雅黑" pitchFamily="34" charset="-122"/>
                  </a:rPr>
                  <a:t>1</a:t>
                </a:r>
                <a:endParaRPr kumimoji="0" lang="zh-CN" altLang="en-US" sz="18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微软雅黑" pitchFamily="34" charset="-122"/>
                </a:endParaRPr>
              </a:p>
            </p:txBody>
          </p:sp>
          <p:sp>
            <p:nvSpPr>
              <p:cNvPr id="50" name="椭圆 49">
                <a:extLst>
                  <a:ext uri="{FF2B5EF4-FFF2-40B4-BE49-F238E27FC236}">
                    <a16:creationId xmlns:a16="http://schemas.microsoft.com/office/drawing/2014/main" id="{4CA3D0E2-81DE-4F8B-BC51-FFA8860FA544}"/>
                  </a:ext>
                </a:extLst>
              </p:cNvPr>
              <p:cNvSpPr/>
              <p:nvPr/>
            </p:nvSpPr>
            <p:spPr bwMode="auto">
              <a:xfrm>
                <a:off x="2878769" y="4208422"/>
                <a:ext cx="304800" cy="304800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zh-CN" sz="18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微软雅黑" pitchFamily="34" charset="-122"/>
                  </a:rPr>
                  <a:t>2</a:t>
                </a:r>
                <a:endParaRPr kumimoji="0" lang="zh-CN" altLang="en-US" sz="18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微软雅黑" pitchFamily="34" charset="-122"/>
                </a:endParaRPr>
              </a:p>
            </p:txBody>
          </p:sp>
          <p:sp>
            <p:nvSpPr>
              <p:cNvPr id="51" name="椭圆 50">
                <a:extLst>
                  <a:ext uri="{FF2B5EF4-FFF2-40B4-BE49-F238E27FC236}">
                    <a16:creationId xmlns:a16="http://schemas.microsoft.com/office/drawing/2014/main" id="{BB909416-35C3-43E9-AC08-E171004310CE}"/>
                  </a:ext>
                </a:extLst>
              </p:cNvPr>
              <p:cNvSpPr/>
              <p:nvPr/>
            </p:nvSpPr>
            <p:spPr bwMode="auto">
              <a:xfrm>
                <a:off x="3766206" y="4208422"/>
                <a:ext cx="304800" cy="304800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zh-CN" sz="18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微软雅黑" pitchFamily="34" charset="-122"/>
                  </a:rPr>
                  <a:t>3</a:t>
                </a:r>
                <a:endParaRPr kumimoji="0" lang="zh-CN" altLang="en-US" sz="18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微软雅黑" pitchFamily="34" charset="-122"/>
                </a:endParaRPr>
              </a:p>
            </p:txBody>
          </p:sp>
          <p:sp>
            <p:nvSpPr>
              <p:cNvPr id="52" name="椭圆 51">
                <a:extLst>
                  <a:ext uri="{FF2B5EF4-FFF2-40B4-BE49-F238E27FC236}">
                    <a16:creationId xmlns:a16="http://schemas.microsoft.com/office/drawing/2014/main" id="{E2A4CE58-8F79-4498-BF8D-BD1A85E89D87}"/>
                  </a:ext>
                </a:extLst>
              </p:cNvPr>
              <p:cNvSpPr/>
              <p:nvPr/>
            </p:nvSpPr>
            <p:spPr bwMode="auto">
              <a:xfrm>
                <a:off x="2878769" y="5403989"/>
                <a:ext cx="304800" cy="304800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zh-CN" sz="18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微软雅黑" pitchFamily="34" charset="-122"/>
                  </a:rPr>
                  <a:t>4</a:t>
                </a:r>
                <a:endParaRPr kumimoji="0" lang="zh-CN" altLang="en-US" sz="18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微软雅黑" pitchFamily="34" charset="-122"/>
                </a:endParaRPr>
              </a:p>
            </p:txBody>
          </p:sp>
          <p:sp>
            <p:nvSpPr>
              <p:cNvPr id="53" name="椭圆 52">
                <a:extLst>
                  <a:ext uri="{FF2B5EF4-FFF2-40B4-BE49-F238E27FC236}">
                    <a16:creationId xmlns:a16="http://schemas.microsoft.com/office/drawing/2014/main" id="{19F339D4-7756-4DEA-92D3-2378010277E0}"/>
                  </a:ext>
                </a:extLst>
              </p:cNvPr>
              <p:cNvSpPr/>
              <p:nvPr/>
            </p:nvSpPr>
            <p:spPr bwMode="auto">
              <a:xfrm>
                <a:off x="3766206" y="5403989"/>
                <a:ext cx="304800" cy="304800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zh-CN" sz="18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微软雅黑" pitchFamily="34" charset="-122"/>
                  </a:rPr>
                  <a:t>5</a:t>
                </a:r>
                <a:endParaRPr kumimoji="0" lang="zh-CN" altLang="en-US" sz="18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微软雅黑" pitchFamily="34" charset="-122"/>
                </a:endParaRPr>
              </a:p>
            </p:txBody>
          </p:sp>
          <p:sp>
            <p:nvSpPr>
              <p:cNvPr id="54" name="椭圆 53">
                <a:extLst>
                  <a:ext uri="{FF2B5EF4-FFF2-40B4-BE49-F238E27FC236}">
                    <a16:creationId xmlns:a16="http://schemas.microsoft.com/office/drawing/2014/main" id="{4E8FA4A8-5FF0-48D9-B5DF-4F30960EAB14}"/>
                  </a:ext>
                </a:extLst>
              </p:cNvPr>
              <p:cNvSpPr/>
              <p:nvPr/>
            </p:nvSpPr>
            <p:spPr bwMode="auto">
              <a:xfrm>
                <a:off x="4382547" y="4797562"/>
                <a:ext cx="304800" cy="304800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zh-CN" sz="18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微软雅黑" pitchFamily="34" charset="-122"/>
                  </a:rPr>
                  <a:t>6</a:t>
                </a:r>
                <a:endParaRPr kumimoji="0" lang="zh-CN" altLang="en-US" sz="18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微软雅黑" pitchFamily="34" charset="-122"/>
                </a:endParaRPr>
              </a:p>
            </p:txBody>
          </p:sp>
          <p:sp>
            <p:nvSpPr>
              <p:cNvPr id="55" name="椭圆 54">
                <a:extLst>
                  <a:ext uri="{FF2B5EF4-FFF2-40B4-BE49-F238E27FC236}">
                    <a16:creationId xmlns:a16="http://schemas.microsoft.com/office/drawing/2014/main" id="{7889D18C-CCE5-43F0-AA32-F1C064D6DF62}"/>
                  </a:ext>
                </a:extLst>
              </p:cNvPr>
              <p:cNvSpPr/>
              <p:nvPr/>
            </p:nvSpPr>
            <p:spPr bwMode="auto">
              <a:xfrm>
                <a:off x="5164769" y="4797562"/>
                <a:ext cx="304800" cy="304800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zh-CN" sz="18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微软雅黑" pitchFamily="34" charset="-122"/>
                  </a:rPr>
                  <a:t>7</a:t>
                </a:r>
                <a:endParaRPr kumimoji="0" lang="zh-CN" altLang="en-US" sz="18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微软雅黑" pitchFamily="34" charset="-122"/>
                </a:endParaRPr>
              </a:p>
            </p:txBody>
          </p:sp>
          <p:sp>
            <p:nvSpPr>
              <p:cNvPr id="56" name="椭圆 55">
                <a:extLst>
                  <a:ext uri="{FF2B5EF4-FFF2-40B4-BE49-F238E27FC236}">
                    <a16:creationId xmlns:a16="http://schemas.microsoft.com/office/drawing/2014/main" id="{0E44E896-500E-4FEE-ADE9-627C134E57E6}"/>
                  </a:ext>
                </a:extLst>
              </p:cNvPr>
              <p:cNvSpPr/>
              <p:nvPr/>
            </p:nvSpPr>
            <p:spPr bwMode="auto">
              <a:xfrm>
                <a:off x="5874311" y="4797562"/>
                <a:ext cx="304800" cy="304800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zh-CN" sz="18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微软雅黑" pitchFamily="34" charset="-122"/>
                  </a:rPr>
                  <a:t>8</a:t>
                </a:r>
                <a:endParaRPr kumimoji="0" lang="zh-CN" altLang="en-US" sz="18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微软雅黑" pitchFamily="34" charset="-122"/>
                </a:endParaRPr>
              </a:p>
            </p:txBody>
          </p:sp>
          <p:sp>
            <p:nvSpPr>
              <p:cNvPr id="57" name="椭圆 56">
                <a:extLst>
                  <a:ext uri="{FF2B5EF4-FFF2-40B4-BE49-F238E27FC236}">
                    <a16:creationId xmlns:a16="http://schemas.microsoft.com/office/drawing/2014/main" id="{575861BA-18B5-4CF7-AE60-DD0B310DBA8B}"/>
                  </a:ext>
                </a:extLst>
              </p:cNvPr>
              <p:cNvSpPr/>
              <p:nvPr/>
            </p:nvSpPr>
            <p:spPr bwMode="auto">
              <a:xfrm>
                <a:off x="6638402" y="4797562"/>
                <a:ext cx="304800" cy="304800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zh-CN" sz="18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微软雅黑" pitchFamily="34" charset="-122"/>
                  </a:rPr>
                  <a:t>9</a:t>
                </a:r>
                <a:endParaRPr kumimoji="0" lang="zh-CN" altLang="en-US" sz="18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微软雅黑" pitchFamily="34" charset="-122"/>
                </a:endParaRPr>
              </a:p>
            </p:txBody>
          </p:sp>
          <p:sp>
            <p:nvSpPr>
              <p:cNvPr id="58" name="椭圆 57">
                <a:extLst>
                  <a:ext uri="{FF2B5EF4-FFF2-40B4-BE49-F238E27FC236}">
                    <a16:creationId xmlns:a16="http://schemas.microsoft.com/office/drawing/2014/main" id="{136F3BAE-18A2-436D-B8F1-558DB33B1962}"/>
                  </a:ext>
                </a:extLst>
              </p:cNvPr>
              <p:cNvSpPr/>
              <p:nvPr/>
            </p:nvSpPr>
            <p:spPr bwMode="auto">
              <a:xfrm>
                <a:off x="1449722" y="4797562"/>
                <a:ext cx="304800" cy="304800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zh-CN" sz="18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微软雅黑" pitchFamily="34" charset="-122"/>
                  </a:rPr>
                  <a:t>0</a:t>
                </a:r>
                <a:endParaRPr kumimoji="0" lang="zh-CN" altLang="en-US" sz="18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微软雅黑" pitchFamily="34" charset="-122"/>
                </a:endParaRPr>
              </a:p>
            </p:txBody>
          </p:sp>
          <p:cxnSp>
            <p:nvCxnSpPr>
              <p:cNvPr id="59" name="直接箭头连接符 58">
                <a:extLst>
                  <a:ext uri="{FF2B5EF4-FFF2-40B4-BE49-F238E27FC236}">
                    <a16:creationId xmlns:a16="http://schemas.microsoft.com/office/drawing/2014/main" id="{61C11803-8759-4AF2-96E7-8FBB332B06F0}"/>
                  </a:ext>
                </a:extLst>
              </p:cNvPr>
              <p:cNvCxnSpPr>
                <a:stCxn id="58" idx="6"/>
                <a:endCxn id="49" idx="2"/>
              </p:cNvCxnSpPr>
              <p:nvPr/>
            </p:nvCxnSpPr>
            <p:spPr bwMode="auto">
              <a:xfrm>
                <a:off x="1754522" y="4949962"/>
                <a:ext cx="474203" cy="0"/>
              </a:xfrm>
              <a:prstGeom prst="straightConnector1">
                <a:avLst/>
              </a:prstGeom>
              <a:solidFill>
                <a:srgbClr val="993366">
                  <a:alpha val="96001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60" name="直接箭头连接符 59">
                <a:extLst>
                  <a:ext uri="{FF2B5EF4-FFF2-40B4-BE49-F238E27FC236}">
                    <a16:creationId xmlns:a16="http://schemas.microsoft.com/office/drawing/2014/main" id="{74FD350F-A889-4830-95A7-2DE23E91B3F2}"/>
                  </a:ext>
                </a:extLst>
              </p:cNvPr>
              <p:cNvCxnSpPr>
                <a:stCxn id="49" idx="0"/>
                <a:endCxn id="50" idx="3"/>
              </p:cNvCxnSpPr>
              <p:nvPr/>
            </p:nvCxnSpPr>
            <p:spPr bwMode="auto">
              <a:xfrm flipV="1">
                <a:off x="2381125" y="4468585"/>
                <a:ext cx="542281" cy="328977"/>
              </a:xfrm>
              <a:prstGeom prst="straightConnector1">
                <a:avLst/>
              </a:prstGeom>
              <a:solidFill>
                <a:srgbClr val="993366">
                  <a:alpha val="96001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61" name="直接箭头连接符 60">
                <a:extLst>
                  <a:ext uri="{FF2B5EF4-FFF2-40B4-BE49-F238E27FC236}">
                    <a16:creationId xmlns:a16="http://schemas.microsoft.com/office/drawing/2014/main" id="{1916D3F0-B1DF-40B9-B23B-2802A0081732}"/>
                  </a:ext>
                </a:extLst>
              </p:cNvPr>
              <p:cNvCxnSpPr>
                <a:stCxn id="50" idx="6"/>
                <a:endCxn id="51" idx="2"/>
              </p:cNvCxnSpPr>
              <p:nvPr/>
            </p:nvCxnSpPr>
            <p:spPr bwMode="auto">
              <a:xfrm>
                <a:off x="3183569" y="4360822"/>
                <a:ext cx="582637" cy="0"/>
              </a:xfrm>
              <a:prstGeom prst="straightConnector1">
                <a:avLst/>
              </a:prstGeom>
              <a:solidFill>
                <a:srgbClr val="993366">
                  <a:alpha val="96001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62" name="直接箭头连接符 61">
                <a:extLst>
                  <a:ext uri="{FF2B5EF4-FFF2-40B4-BE49-F238E27FC236}">
                    <a16:creationId xmlns:a16="http://schemas.microsoft.com/office/drawing/2014/main" id="{26F54E0F-1110-41F2-8979-92D406F25ADE}"/>
                  </a:ext>
                </a:extLst>
              </p:cNvPr>
              <p:cNvCxnSpPr>
                <a:stCxn id="51" idx="5"/>
                <a:endCxn id="54" idx="1"/>
              </p:cNvCxnSpPr>
              <p:nvPr/>
            </p:nvCxnSpPr>
            <p:spPr bwMode="auto">
              <a:xfrm>
                <a:off x="4026369" y="4468585"/>
                <a:ext cx="400815" cy="373614"/>
              </a:xfrm>
              <a:prstGeom prst="straightConnector1">
                <a:avLst/>
              </a:prstGeom>
              <a:solidFill>
                <a:srgbClr val="993366">
                  <a:alpha val="96001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63" name="直接箭头连接符 62">
                <a:extLst>
                  <a:ext uri="{FF2B5EF4-FFF2-40B4-BE49-F238E27FC236}">
                    <a16:creationId xmlns:a16="http://schemas.microsoft.com/office/drawing/2014/main" id="{52C89501-0A28-45CB-9D30-EACD184AFE22}"/>
                  </a:ext>
                </a:extLst>
              </p:cNvPr>
              <p:cNvCxnSpPr>
                <a:stCxn id="54" idx="6"/>
                <a:endCxn id="55" idx="2"/>
              </p:cNvCxnSpPr>
              <p:nvPr/>
            </p:nvCxnSpPr>
            <p:spPr bwMode="auto">
              <a:xfrm>
                <a:off x="4687347" y="4949962"/>
                <a:ext cx="477422" cy="0"/>
              </a:xfrm>
              <a:prstGeom prst="straightConnector1">
                <a:avLst/>
              </a:prstGeom>
              <a:solidFill>
                <a:srgbClr val="993366">
                  <a:alpha val="96001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64" name="直接箭头连接符 63">
                <a:extLst>
                  <a:ext uri="{FF2B5EF4-FFF2-40B4-BE49-F238E27FC236}">
                    <a16:creationId xmlns:a16="http://schemas.microsoft.com/office/drawing/2014/main" id="{9DC10B11-DE4B-42FF-A3A3-FC51AB4134CC}"/>
                  </a:ext>
                </a:extLst>
              </p:cNvPr>
              <p:cNvCxnSpPr>
                <a:stCxn id="55" idx="6"/>
                <a:endCxn id="56" idx="2"/>
              </p:cNvCxnSpPr>
              <p:nvPr/>
            </p:nvCxnSpPr>
            <p:spPr bwMode="auto">
              <a:xfrm>
                <a:off x="5469569" y="4949962"/>
                <a:ext cx="404742" cy="0"/>
              </a:xfrm>
              <a:prstGeom prst="straightConnector1">
                <a:avLst/>
              </a:prstGeom>
              <a:solidFill>
                <a:srgbClr val="993366">
                  <a:alpha val="96001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65" name="直接箭头连接符 64">
                <a:extLst>
                  <a:ext uri="{FF2B5EF4-FFF2-40B4-BE49-F238E27FC236}">
                    <a16:creationId xmlns:a16="http://schemas.microsoft.com/office/drawing/2014/main" id="{843AF194-4E95-4ACE-BFF6-930C707C3DE3}"/>
                  </a:ext>
                </a:extLst>
              </p:cNvPr>
              <p:cNvCxnSpPr>
                <a:stCxn id="56" idx="6"/>
                <a:endCxn id="57" idx="2"/>
              </p:cNvCxnSpPr>
              <p:nvPr/>
            </p:nvCxnSpPr>
            <p:spPr bwMode="auto">
              <a:xfrm>
                <a:off x="6179111" y="4949962"/>
                <a:ext cx="459291" cy="0"/>
              </a:xfrm>
              <a:prstGeom prst="straightConnector1">
                <a:avLst/>
              </a:prstGeom>
              <a:solidFill>
                <a:srgbClr val="993366">
                  <a:alpha val="96001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66" name="直接箭头连接符 65">
                <a:extLst>
                  <a:ext uri="{FF2B5EF4-FFF2-40B4-BE49-F238E27FC236}">
                    <a16:creationId xmlns:a16="http://schemas.microsoft.com/office/drawing/2014/main" id="{08ACAB0D-F9E7-43D2-B0D9-915FDDC6964C}"/>
                  </a:ext>
                </a:extLst>
              </p:cNvPr>
              <p:cNvCxnSpPr>
                <a:cxnSpLocks/>
                <a:stCxn id="57" idx="6"/>
                <a:endCxn id="48" idx="2"/>
              </p:cNvCxnSpPr>
              <p:nvPr/>
            </p:nvCxnSpPr>
            <p:spPr bwMode="auto">
              <a:xfrm flipV="1">
                <a:off x="6943202" y="4939554"/>
                <a:ext cx="493040" cy="10408"/>
              </a:xfrm>
              <a:prstGeom prst="straightConnector1">
                <a:avLst/>
              </a:prstGeom>
              <a:solidFill>
                <a:srgbClr val="993366">
                  <a:alpha val="96001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67" name="直接箭头连接符 66">
                <a:extLst>
                  <a:ext uri="{FF2B5EF4-FFF2-40B4-BE49-F238E27FC236}">
                    <a16:creationId xmlns:a16="http://schemas.microsoft.com/office/drawing/2014/main" id="{3827B568-77F1-482D-A3DF-0E7391FE32B3}"/>
                  </a:ext>
                </a:extLst>
              </p:cNvPr>
              <p:cNvCxnSpPr>
                <a:stCxn id="49" idx="5"/>
                <a:endCxn id="52" idx="1"/>
              </p:cNvCxnSpPr>
              <p:nvPr/>
            </p:nvCxnSpPr>
            <p:spPr bwMode="auto">
              <a:xfrm>
                <a:off x="2488888" y="5057725"/>
                <a:ext cx="434518" cy="390901"/>
              </a:xfrm>
              <a:prstGeom prst="straightConnector1">
                <a:avLst/>
              </a:prstGeom>
              <a:solidFill>
                <a:srgbClr val="993366">
                  <a:alpha val="96001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68" name="直接箭头连接符 67">
                <a:extLst>
                  <a:ext uri="{FF2B5EF4-FFF2-40B4-BE49-F238E27FC236}">
                    <a16:creationId xmlns:a16="http://schemas.microsoft.com/office/drawing/2014/main" id="{1D02FF78-6746-43EB-BB70-86C8EDEBED7D}"/>
                  </a:ext>
                </a:extLst>
              </p:cNvPr>
              <p:cNvCxnSpPr>
                <a:stCxn id="52" idx="6"/>
                <a:endCxn id="53" idx="2"/>
              </p:cNvCxnSpPr>
              <p:nvPr/>
            </p:nvCxnSpPr>
            <p:spPr bwMode="auto">
              <a:xfrm>
                <a:off x="3183569" y="5556389"/>
                <a:ext cx="582637" cy="0"/>
              </a:xfrm>
              <a:prstGeom prst="straightConnector1">
                <a:avLst/>
              </a:prstGeom>
              <a:solidFill>
                <a:srgbClr val="993366">
                  <a:alpha val="96001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69" name="直接箭头连接符 68">
                <a:extLst>
                  <a:ext uri="{FF2B5EF4-FFF2-40B4-BE49-F238E27FC236}">
                    <a16:creationId xmlns:a16="http://schemas.microsoft.com/office/drawing/2014/main" id="{1F1BF107-F6E2-4B36-A5F0-30114AF5BE30}"/>
                  </a:ext>
                </a:extLst>
              </p:cNvPr>
              <p:cNvCxnSpPr>
                <a:stCxn id="53" idx="7"/>
                <a:endCxn id="54" idx="3"/>
              </p:cNvCxnSpPr>
              <p:nvPr/>
            </p:nvCxnSpPr>
            <p:spPr bwMode="auto">
              <a:xfrm flipV="1">
                <a:off x="4026369" y="5057725"/>
                <a:ext cx="400815" cy="390901"/>
              </a:xfrm>
              <a:prstGeom prst="straightConnector1">
                <a:avLst/>
              </a:prstGeom>
              <a:solidFill>
                <a:srgbClr val="993366">
                  <a:alpha val="96001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70" name="连接符: 曲线 69">
                <a:extLst>
                  <a:ext uri="{FF2B5EF4-FFF2-40B4-BE49-F238E27FC236}">
                    <a16:creationId xmlns:a16="http://schemas.microsoft.com/office/drawing/2014/main" id="{05CC3586-2C43-4CDC-9F90-A350C2AAB12C}"/>
                  </a:ext>
                </a:extLst>
              </p:cNvPr>
              <p:cNvCxnSpPr>
                <a:stCxn id="58" idx="4"/>
                <a:endCxn id="55" idx="4"/>
              </p:cNvCxnSpPr>
              <p:nvPr/>
            </p:nvCxnSpPr>
            <p:spPr bwMode="auto">
              <a:xfrm rot="16200000" flipH="1">
                <a:off x="3459645" y="3244838"/>
                <a:ext cx="12700" cy="3715047"/>
              </a:xfrm>
              <a:prstGeom prst="curvedConnector3">
                <a:avLst>
                  <a:gd name="adj1" fmla="val 6120000"/>
                </a:avLst>
              </a:prstGeom>
              <a:solidFill>
                <a:srgbClr val="993366">
                  <a:alpha val="96001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71" name="连接符: 曲线 70">
                <a:extLst>
                  <a:ext uri="{FF2B5EF4-FFF2-40B4-BE49-F238E27FC236}">
                    <a16:creationId xmlns:a16="http://schemas.microsoft.com/office/drawing/2014/main" id="{91516E46-D78E-4EAF-92DC-BCFB1F0540C9}"/>
                  </a:ext>
                </a:extLst>
              </p:cNvPr>
              <p:cNvCxnSpPr>
                <a:stCxn id="54" idx="0"/>
                <a:endCxn id="49" idx="0"/>
              </p:cNvCxnSpPr>
              <p:nvPr/>
            </p:nvCxnSpPr>
            <p:spPr bwMode="auto">
              <a:xfrm rot="16200000" flipV="1">
                <a:off x="3458036" y="3720651"/>
                <a:ext cx="12700" cy="2153822"/>
              </a:xfrm>
              <a:prstGeom prst="curvedConnector3">
                <a:avLst>
                  <a:gd name="adj1" fmla="val 6341543"/>
                </a:avLst>
              </a:prstGeom>
              <a:solidFill>
                <a:srgbClr val="993366">
                  <a:alpha val="96001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2" name="文本框 71">
                    <a:extLst>
                      <a:ext uri="{FF2B5EF4-FFF2-40B4-BE49-F238E27FC236}">
                        <a16:creationId xmlns:a16="http://schemas.microsoft.com/office/drawing/2014/main" id="{0EB46511-790B-4B20-88E9-4E586F1562F6}"/>
                      </a:ext>
                    </a:extLst>
                  </p:cNvPr>
                  <p:cNvSpPr txBox="1"/>
                  <p:nvPr/>
                </p:nvSpPr>
                <p:spPr>
                  <a:xfrm>
                    <a:off x="1821420" y="4612896"/>
                    <a:ext cx="36189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zh-CN" altLang="en-US" b="1" i="1" smtClean="0">
                              <a:latin typeface="Cambria Math" panose="02040503050406030204" pitchFamily="18" charset="0"/>
                            </a:rPr>
                            <m:t>𝜺</m:t>
                          </m:r>
                        </m:oMath>
                      </m:oMathPara>
                    </a14:m>
                    <a:endParaRPr lang="zh-CN" altLang="en-US" b="1" dirty="0"/>
                  </a:p>
                </p:txBody>
              </p:sp>
            </mc:Choice>
            <mc:Fallback xmlns="">
              <p:sp>
                <p:nvSpPr>
                  <p:cNvPr id="52" name="文本框 51">
                    <a:extLst>
                      <a:ext uri="{FF2B5EF4-FFF2-40B4-BE49-F238E27FC236}">
                        <a16:creationId xmlns:a16="http://schemas.microsoft.com/office/drawing/2014/main" id="{F3CC5B0A-FD4C-4416-9886-384BFBC0EC3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21420" y="4612896"/>
                    <a:ext cx="361894" cy="36933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3" name="文本框 72">
                    <a:extLst>
                      <a:ext uri="{FF2B5EF4-FFF2-40B4-BE49-F238E27FC236}">
                        <a16:creationId xmlns:a16="http://schemas.microsoft.com/office/drawing/2014/main" id="{FF6F54AF-31D7-429A-83F8-B068AFD63DC4}"/>
                      </a:ext>
                    </a:extLst>
                  </p:cNvPr>
                  <p:cNvSpPr txBox="1"/>
                  <p:nvPr/>
                </p:nvSpPr>
                <p:spPr>
                  <a:xfrm>
                    <a:off x="2550389" y="4498513"/>
                    <a:ext cx="36189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zh-CN" altLang="en-US" b="1" i="1" smtClean="0">
                              <a:latin typeface="Cambria Math" panose="02040503050406030204" pitchFamily="18" charset="0"/>
                            </a:rPr>
                            <m:t>𝜺</m:t>
                          </m:r>
                        </m:oMath>
                      </m:oMathPara>
                    </a14:m>
                    <a:endParaRPr lang="zh-CN" altLang="en-US" b="1" dirty="0"/>
                  </a:p>
                </p:txBody>
              </p:sp>
            </mc:Choice>
            <mc:Fallback xmlns="">
              <p:sp>
                <p:nvSpPr>
                  <p:cNvPr id="58" name="文本框 57">
                    <a:extLst>
                      <a:ext uri="{FF2B5EF4-FFF2-40B4-BE49-F238E27FC236}">
                        <a16:creationId xmlns:a16="http://schemas.microsoft.com/office/drawing/2014/main" id="{2E5C9091-D7C7-43FD-87B7-C831F597511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50389" y="4498513"/>
                    <a:ext cx="361894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4" name="文本框 73">
                    <a:extLst>
                      <a:ext uri="{FF2B5EF4-FFF2-40B4-BE49-F238E27FC236}">
                        <a16:creationId xmlns:a16="http://schemas.microsoft.com/office/drawing/2014/main" id="{940385F2-A2E4-404C-89BA-3D89F75AC450}"/>
                      </a:ext>
                    </a:extLst>
                  </p:cNvPr>
                  <p:cNvSpPr txBox="1"/>
                  <p:nvPr/>
                </p:nvSpPr>
                <p:spPr>
                  <a:xfrm>
                    <a:off x="3293940" y="3657600"/>
                    <a:ext cx="36189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zh-CN" altLang="en-US" b="1" i="1" smtClean="0">
                              <a:latin typeface="Cambria Math" panose="02040503050406030204" pitchFamily="18" charset="0"/>
                            </a:rPr>
                            <m:t>𝜺</m:t>
                          </m:r>
                        </m:oMath>
                      </m:oMathPara>
                    </a14:m>
                    <a:endParaRPr lang="zh-CN" altLang="en-US" b="1" dirty="0"/>
                  </a:p>
                </p:txBody>
              </p:sp>
            </mc:Choice>
            <mc:Fallback xmlns="">
              <p:sp>
                <p:nvSpPr>
                  <p:cNvPr id="59" name="文本框 58">
                    <a:extLst>
                      <a:ext uri="{FF2B5EF4-FFF2-40B4-BE49-F238E27FC236}">
                        <a16:creationId xmlns:a16="http://schemas.microsoft.com/office/drawing/2014/main" id="{355C31FF-28DC-41F3-A9ED-9208DFCB1CB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293940" y="3657600"/>
                    <a:ext cx="361894" cy="36933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5" name="文本框 74">
                    <a:extLst>
                      <a:ext uri="{FF2B5EF4-FFF2-40B4-BE49-F238E27FC236}">
                        <a16:creationId xmlns:a16="http://schemas.microsoft.com/office/drawing/2014/main" id="{37D9679E-66A8-4B10-853E-4C51A4AB7DEA}"/>
                      </a:ext>
                    </a:extLst>
                  </p:cNvPr>
                  <p:cNvSpPr txBox="1"/>
                  <p:nvPr/>
                </p:nvSpPr>
                <p:spPr>
                  <a:xfrm>
                    <a:off x="2436792" y="5062007"/>
                    <a:ext cx="36189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zh-CN" altLang="en-US" b="1" i="1" smtClean="0">
                              <a:latin typeface="Cambria Math" panose="02040503050406030204" pitchFamily="18" charset="0"/>
                            </a:rPr>
                            <m:t>𝜺</m:t>
                          </m:r>
                        </m:oMath>
                      </m:oMathPara>
                    </a14:m>
                    <a:endParaRPr lang="zh-CN" altLang="en-US" b="1" dirty="0"/>
                  </a:p>
                </p:txBody>
              </p:sp>
            </mc:Choice>
            <mc:Fallback xmlns="">
              <p:sp>
                <p:nvSpPr>
                  <p:cNvPr id="60" name="文本框 59">
                    <a:extLst>
                      <a:ext uri="{FF2B5EF4-FFF2-40B4-BE49-F238E27FC236}">
                        <a16:creationId xmlns:a16="http://schemas.microsoft.com/office/drawing/2014/main" id="{7BA0543E-5BC2-4FC1-A998-7FAB4D6512D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436792" y="5062007"/>
                    <a:ext cx="361894" cy="36933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6" name="文本框 75">
                    <a:extLst>
                      <a:ext uri="{FF2B5EF4-FFF2-40B4-BE49-F238E27FC236}">
                        <a16:creationId xmlns:a16="http://schemas.microsoft.com/office/drawing/2014/main" id="{DB3323FE-04C4-46CB-AED0-53CC88397A08}"/>
                      </a:ext>
                    </a:extLst>
                  </p:cNvPr>
                  <p:cNvSpPr txBox="1"/>
                  <p:nvPr/>
                </p:nvSpPr>
                <p:spPr>
                  <a:xfrm>
                    <a:off x="3985518" y="4513222"/>
                    <a:ext cx="36189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zh-CN" altLang="en-US" b="1" i="1" smtClean="0">
                              <a:latin typeface="Cambria Math" panose="02040503050406030204" pitchFamily="18" charset="0"/>
                            </a:rPr>
                            <m:t>𝜺</m:t>
                          </m:r>
                        </m:oMath>
                      </m:oMathPara>
                    </a14:m>
                    <a:endParaRPr lang="zh-CN" altLang="en-US" b="1" dirty="0"/>
                  </a:p>
                </p:txBody>
              </p:sp>
            </mc:Choice>
            <mc:Fallback xmlns="">
              <p:sp>
                <p:nvSpPr>
                  <p:cNvPr id="61" name="文本框 60">
                    <a:extLst>
                      <a:ext uri="{FF2B5EF4-FFF2-40B4-BE49-F238E27FC236}">
                        <a16:creationId xmlns:a16="http://schemas.microsoft.com/office/drawing/2014/main" id="{D98D6A89-1359-4558-962F-65DB708EC10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85518" y="4513222"/>
                    <a:ext cx="361894" cy="36933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7" name="文本框 76">
                    <a:extLst>
                      <a:ext uri="{FF2B5EF4-FFF2-40B4-BE49-F238E27FC236}">
                        <a16:creationId xmlns:a16="http://schemas.microsoft.com/office/drawing/2014/main" id="{9F42B992-DC83-4CC7-A69A-247D7F84DBFC}"/>
                      </a:ext>
                    </a:extLst>
                  </p:cNvPr>
                  <p:cNvSpPr txBox="1"/>
                  <p:nvPr/>
                </p:nvSpPr>
                <p:spPr>
                  <a:xfrm>
                    <a:off x="3971955" y="5002688"/>
                    <a:ext cx="36189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zh-CN" altLang="en-US" b="1" i="1" smtClean="0">
                              <a:latin typeface="Cambria Math" panose="02040503050406030204" pitchFamily="18" charset="0"/>
                            </a:rPr>
                            <m:t>𝜺</m:t>
                          </m:r>
                        </m:oMath>
                      </m:oMathPara>
                    </a14:m>
                    <a:endParaRPr lang="zh-CN" altLang="en-US" b="1" dirty="0"/>
                  </a:p>
                </p:txBody>
              </p:sp>
            </mc:Choice>
            <mc:Fallback xmlns="">
              <p:sp>
                <p:nvSpPr>
                  <p:cNvPr id="62" name="文本框 61">
                    <a:extLst>
                      <a:ext uri="{FF2B5EF4-FFF2-40B4-BE49-F238E27FC236}">
                        <a16:creationId xmlns:a16="http://schemas.microsoft.com/office/drawing/2014/main" id="{F0C84911-318B-4908-BEFB-8E3558DF07B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71955" y="5002688"/>
                    <a:ext cx="361894" cy="369332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8" name="文本框 77">
                    <a:extLst>
                      <a:ext uri="{FF2B5EF4-FFF2-40B4-BE49-F238E27FC236}">
                        <a16:creationId xmlns:a16="http://schemas.microsoft.com/office/drawing/2014/main" id="{D5D891F4-E8BE-4E2B-87B5-CA095CB53A25}"/>
                      </a:ext>
                    </a:extLst>
                  </p:cNvPr>
                  <p:cNvSpPr txBox="1"/>
                  <p:nvPr/>
                </p:nvSpPr>
                <p:spPr>
                  <a:xfrm>
                    <a:off x="4773889" y="4655347"/>
                    <a:ext cx="36189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zh-CN" altLang="en-US" b="1" i="1" smtClean="0">
                              <a:latin typeface="Cambria Math" panose="02040503050406030204" pitchFamily="18" charset="0"/>
                            </a:rPr>
                            <m:t>𝜺</m:t>
                          </m:r>
                        </m:oMath>
                      </m:oMathPara>
                    </a14:m>
                    <a:endParaRPr lang="zh-CN" altLang="en-US" b="1" dirty="0"/>
                  </a:p>
                </p:txBody>
              </p:sp>
            </mc:Choice>
            <mc:Fallback xmlns="">
              <p:sp>
                <p:nvSpPr>
                  <p:cNvPr id="63" name="文本框 62">
                    <a:extLst>
                      <a:ext uri="{FF2B5EF4-FFF2-40B4-BE49-F238E27FC236}">
                        <a16:creationId xmlns:a16="http://schemas.microsoft.com/office/drawing/2014/main" id="{C45EA704-012A-4C93-A867-DFF8D526523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73889" y="4655347"/>
                    <a:ext cx="361894" cy="369332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9" name="文本框 78">
                    <a:extLst>
                      <a:ext uri="{FF2B5EF4-FFF2-40B4-BE49-F238E27FC236}">
                        <a16:creationId xmlns:a16="http://schemas.microsoft.com/office/drawing/2014/main" id="{2C38E48B-04CA-4AC7-B8F3-BBDBE77B17C0}"/>
                      </a:ext>
                    </a:extLst>
                  </p:cNvPr>
                  <p:cNvSpPr txBox="1"/>
                  <p:nvPr/>
                </p:nvSpPr>
                <p:spPr>
                  <a:xfrm>
                    <a:off x="3283552" y="4056159"/>
                    <a:ext cx="391454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oMath>
                      </m:oMathPara>
                    </a14:m>
                    <a:endParaRPr lang="zh-CN" altLang="en-US" b="1" dirty="0"/>
                  </a:p>
                </p:txBody>
              </p:sp>
            </mc:Choice>
            <mc:Fallback xmlns="">
              <p:sp>
                <p:nvSpPr>
                  <p:cNvPr id="79" name="文本框 78">
                    <a:extLst>
                      <a:ext uri="{FF2B5EF4-FFF2-40B4-BE49-F238E27FC236}">
                        <a16:creationId xmlns:a16="http://schemas.microsoft.com/office/drawing/2014/main" id="{2C38E48B-04CA-4AC7-B8F3-BBDBE77B17C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283552" y="4056159"/>
                    <a:ext cx="391454" cy="369332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0" name="文本框 79">
                    <a:extLst>
                      <a:ext uri="{FF2B5EF4-FFF2-40B4-BE49-F238E27FC236}">
                        <a16:creationId xmlns:a16="http://schemas.microsoft.com/office/drawing/2014/main" id="{A9DAD4DB-2339-41D7-A42A-D2A9618677D9}"/>
                      </a:ext>
                    </a:extLst>
                  </p:cNvPr>
                  <p:cNvSpPr txBox="1"/>
                  <p:nvPr/>
                </p:nvSpPr>
                <p:spPr>
                  <a:xfrm>
                    <a:off x="5504423" y="4629297"/>
                    <a:ext cx="391454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oMath>
                      </m:oMathPara>
                    </a14:m>
                    <a:endParaRPr lang="zh-CN" altLang="en-US" b="1" dirty="0"/>
                  </a:p>
                </p:txBody>
              </p:sp>
            </mc:Choice>
            <mc:Fallback xmlns="">
              <p:sp>
                <p:nvSpPr>
                  <p:cNvPr id="80" name="文本框 79">
                    <a:extLst>
                      <a:ext uri="{FF2B5EF4-FFF2-40B4-BE49-F238E27FC236}">
                        <a16:creationId xmlns:a16="http://schemas.microsoft.com/office/drawing/2014/main" id="{A9DAD4DB-2339-41D7-A42A-D2A9618677D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504423" y="4629297"/>
                    <a:ext cx="391454" cy="369332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1" name="文本框 80">
                    <a:extLst>
                      <a:ext uri="{FF2B5EF4-FFF2-40B4-BE49-F238E27FC236}">
                        <a16:creationId xmlns:a16="http://schemas.microsoft.com/office/drawing/2014/main" id="{3676E788-4BE4-47EF-8C9A-62BAC662AA61}"/>
                      </a:ext>
                    </a:extLst>
                  </p:cNvPr>
                  <p:cNvSpPr txBox="1"/>
                  <p:nvPr/>
                </p:nvSpPr>
                <p:spPr>
                  <a:xfrm>
                    <a:off x="6179111" y="4612896"/>
                    <a:ext cx="388247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oMath>
                      </m:oMathPara>
                    </a14:m>
                    <a:endParaRPr lang="zh-CN" altLang="en-US" b="1" dirty="0"/>
                  </a:p>
                </p:txBody>
              </p:sp>
            </mc:Choice>
            <mc:Fallback xmlns="">
              <p:sp>
                <p:nvSpPr>
                  <p:cNvPr id="81" name="文本框 80">
                    <a:extLst>
                      <a:ext uri="{FF2B5EF4-FFF2-40B4-BE49-F238E27FC236}">
                        <a16:creationId xmlns:a16="http://schemas.microsoft.com/office/drawing/2014/main" id="{3676E788-4BE4-47EF-8C9A-62BAC662AA6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79111" y="4612896"/>
                    <a:ext cx="388247" cy="369332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2" name="文本框 81">
                    <a:extLst>
                      <a:ext uri="{FF2B5EF4-FFF2-40B4-BE49-F238E27FC236}">
                        <a16:creationId xmlns:a16="http://schemas.microsoft.com/office/drawing/2014/main" id="{0663E4C6-214E-413A-BA5D-72D6F1D6B281}"/>
                      </a:ext>
                    </a:extLst>
                  </p:cNvPr>
                  <p:cNvSpPr txBox="1"/>
                  <p:nvPr/>
                </p:nvSpPr>
                <p:spPr>
                  <a:xfrm>
                    <a:off x="6994786" y="4580630"/>
                    <a:ext cx="388247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oMath>
                      </m:oMathPara>
                    </a14:m>
                    <a:endParaRPr lang="zh-CN" altLang="en-US" b="1" dirty="0"/>
                  </a:p>
                </p:txBody>
              </p:sp>
            </mc:Choice>
            <mc:Fallback xmlns="">
              <p:sp>
                <p:nvSpPr>
                  <p:cNvPr id="82" name="文本框 81">
                    <a:extLst>
                      <a:ext uri="{FF2B5EF4-FFF2-40B4-BE49-F238E27FC236}">
                        <a16:creationId xmlns:a16="http://schemas.microsoft.com/office/drawing/2014/main" id="{0663E4C6-214E-413A-BA5D-72D6F1D6B28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994786" y="4580630"/>
                    <a:ext cx="388247" cy="369332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3" name="文本框 82">
                    <a:extLst>
                      <a:ext uri="{FF2B5EF4-FFF2-40B4-BE49-F238E27FC236}">
                        <a16:creationId xmlns:a16="http://schemas.microsoft.com/office/drawing/2014/main" id="{A02F8ED6-6A31-49FF-9302-AAA9A2CF1461}"/>
                      </a:ext>
                    </a:extLst>
                  </p:cNvPr>
                  <p:cNvSpPr txBox="1"/>
                  <p:nvPr/>
                </p:nvSpPr>
                <p:spPr>
                  <a:xfrm>
                    <a:off x="3275623" y="5244769"/>
                    <a:ext cx="388247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oMath>
                      </m:oMathPara>
                    </a14:m>
                    <a:endParaRPr lang="zh-CN" altLang="en-US" b="1" dirty="0"/>
                  </a:p>
                </p:txBody>
              </p:sp>
            </mc:Choice>
            <mc:Fallback xmlns="">
              <p:sp>
                <p:nvSpPr>
                  <p:cNvPr id="83" name="文本框 82">
                    <a:extLst>
                      <a:ext uri="{FF2B5EF4-FFF2-40B4-BE49-F238E27FC236}">
                        <a16:creationId xmlns:a16="http://schemas.microsoft.com/office/drawing/2014/main" id="{A02F8ED6-6A31-49FF-9302-AAA9A2CF146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275623" y="5244769"/>
                    <a:ext cx="388247" cy="369332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84" name="文本框 83">
                <a:extLst>
                  <a:ext uri="{FF2B5EF4-FFF2-40B4-BE49-F238E27FC236}">
                    <a16:creationId xmlns:a16="http://schemas.microsoft.com/office/drawing/2014/main" id="{3A979914-ACEB-4503-9E30-D56CAB0D5771}"/>
                  </a:ext>
                </a:extLst>
              </p:cNvPr>
              <p:cNvSpPr txBox="1"/>
              <p:nvPr/>
            </p:nvSpPr>
            <p:spPr>
              <a:xfrm>
                <a:off x="1109417" y="4736175"/>
                <a:ext cx="36189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eaLnBrk="1" hangingPunct="1"/>
                <a:r>
                  <a:rPr lang="en-US" altLang="zh-CN" b="1" dirty="0">
                    <a:latin typeface="Times New Roman" pitchFamily="18" charset="0"/>
                    <a:sym typeface="Symbol" pitchFamily="18" charset="2"/>
                  </a:rPr>
                  <a:t></a:t>
                </a:r>
                <a:endParaRPr lang="en-US" altLang="zh-CN" b="1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5" name="文本框 84">
                    <a:extLst>
                      <a:ext uri="{FF2B5EF4-FFF2-40B4-BE49-F238E27FC236}">
                        <a16:creationId xmlns:a16="http://schemas.microsoft.com/office/drawing/2014/main" id="{5F0DED13-0C64-43EC-8491-4653BE678564}"/>
                      </a:ext>
                    </a:extLst>
                  </p:cNvPr>
                  <p:cNvSpPr txBox="1"/>
                  <p:nvPr/>
                </p:nvSpPr>
                <p:spPr>
                  <a:xfrm>
                    <a:off x="2150752" y="5582449"/>
                    <a:ext cx="36189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zh-CN" altLang="en-US" b="1" i="1" smtClean="0">
                              <a:latin typeface="Cambria Math" panose="02040503050406030204" pitchFamily="18" charset="0"/>
                            </a:rPr>
                            <m:t>𝜺</m:t>
                          </m:r>
                        </m:oMath>
                      </m:oMathPara>
                    </a14:m>
                    <a:endParaRPr lang="zh-CN" altLang="en-US" b="1" dirty="0"/>
                  </a:p>
                </p:txBody>
              </p:sp>
            </mc:Choice>
            <mc:Fallback xmlns="">
              <p:sp>
                <p:nvSpPr>
                  <p:cNvPr id="78" name="文本框 77">
                    <a:extLst>
                      <a:ext uri="{FF2B5EF4-FFF2-40B4-BE49-F238E27FC236}">
                        <a16:creationId xmlns:a16="http://schemas.microsoft.com/office/drawing/2014/main" id="{1ADDD44A-2A95-441F-B9C7-AB603E7A461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50752" y="5582449"/>
                    <a:ext cx="361894" cy="369332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48" name="Oval 4">
              <a:extLst>
                <a:ext uri="{FF2B5EF4-FFF2-40B4-BE49-F238E27FC236}">
                  <a16:creationId xmlns:a16="http://schemas.microsoft.com/office/drawing/2014/main" id="{2D06B5D8-C627-4089-9C9C-ACCA9C4D06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79794" y="4566247"/>
              <a:ext cx="400815" cy="393049"/>
            </a:xfrm>
            <a:prstGeom prst="ellipse">
              <a:avLst/>
            </a:prstGeom>
            <a:noFill/>
            <a:ln w="63500" cmpd="dbl">
              <a:solidFill>
                <a:sysClr val="windowText" lastClr="000000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10</a:t>
              </a:r>
              <a:endParaRPr kumimoji="0" lang="en-GB" altLang="zh-CN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86" name="文本框 85">
            <a:extLst>
              <a:ext uri="{FF2B5EF4-FFF2-40B4-BE49-F238E27FC236}">
                <a16:creationId xmlns:a16="http://schemas.microsoft.com/office/drawing/2014/main" id="{390EE894-02B2-4746-8F3A-6F9131E60A6D}"/>
              </a:ext>
            </a:extLst>
          </p:cNvPr>
          <p:cNvSpPr txBox="1"/>
          <p:nvPr/>
        </p:nvSpPr>
        <p:spPr>
          <a:xfrm>
            <a:off x="8675121" y="4402171"/>
            <a:ext cx="141496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0000FF"/>
                </a:solidFill>
              </a:rPr>
              <a:t>(</a:t>
            </a:r>
            <a:r>
              <a:rPr lang="en-US" altLang="zh-CN" sz="2400" dirty="0" err="1">
                <a:solidFill>
                  <a:srgbClr val="0000FF"/>
                </a:solidFill>
              </a:rPr>
              <a:t>a|b</a:t>
            </a:r>
            <a:r>
              <a:rPr lang="en-US" altLang="zh-CN" sz="2400" dirty="0">
                <a:solidFill>
                  <a:srgbClr val="0000FF"/>
                </a:solidFill>
              </a:rPr>
              <a:t>)</a:t>
            </a:r>
            <a:r>
              <a:rPr lang="en-US" altLang="zh-CN" sz="2400" baseline="30000" dirty="0">
                <a:solidFill>
                  <a:srgbClr val="0000FF"/>
                </a:solidFill>
              </a:rPr>
              <a:t>*</a:t>
            </a:r>
            <a:r>
              <a:rPr lang="en-US" altLang="zh-CN" sz="2400" dirty="0">
                <a:solidFill>
                  <a:srgbClr val="0000FF"/>
                </a:solidFill>
              </a:rPr>
              <a:t>abb</a:t>
            </a:r>
            <a:endParaRPr lang="zh-CN" altLang="en-US" sz="2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1793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4F6689-6AFC-44AF-8D83-13C17040A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3.3</a:t>
            </a:r>
            <a:r>
              <a:rPr lang="zh-CN" altLang="en-US" dirty="0"/>
              <a:t>　有穷自动机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6C9AA8E-5298-4E1F-B5D8-14265019B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2" y="942764"/>
            <a:ext cx="11442240" cy="5911096"/>
          </a:xfrm>
        </p:spPr>
        <p:txBody>
          <a:bodyPr>
            <a:normAutofit fontScale="92500" lnSpcReduction="10000"/>
          </a:bodyPr>
          <a:lstStyle/>
          <a:p>
            <a:r>
              <a:rPr lang="en-US" altLang="zh-CN" sz="3200" dirty="0"/>
              <a:t>NFA→DFA</a:t>
            </a:r>
            <a:r>
              <a:rPr lang="zh-CN" altLang="en-US" sz="3200" dirty="0"/>
              <a:t>的转换算法</a:t>
            </a:r>
            <a:r>
              <a:rPr lang="en-US" altLang="zh-CN" sz="3200" dirty="0"/>
              <a:t>(</a:t>
            </a:r>
            <a:r>
              <a:rPr lang="zh-CN" altLang="en-US" sz="3200" dirty="0"/>
              <a:t>子集构造法</a:t>
            </a:r>
            <a:r>
              <a:rPr lang="en-US" altLang="zh-CN" sz="3200" dirty="0"/>
              <a:t>)</a:t>
            </a:r>
          </a:p>
          <a:p>
            <a:pPr marR="0" lvl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SzPct val="100000"/>
              <a:buFont typeface="Wingdings" panose="05000000000000000000" pitchFamily="2" charset="2"/>
              <a:buChar char="p"/>
              <a:tabLst/>
              <a:defRPr/>
            </a:pP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</a:rPr>
              <a:t>输入：</a:t>
            </a:r>
            <a:r>
              <a:rPr kumimoji="0" lang="en-US" altLang="zh-CN" sz="240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NFA </a:t>
            </a:r>
            <a:r>
              <a:rPr kumimoji="0" lang="en-US" altLang="zh-CN" sz="2400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    </a:t>
            </a:r>
            <a:r>
              <a:rPr kumimoji="0" lang="en-US" altLang="zh-CN" sz="240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(K,</a:t>
            </a:r>
            <a:r>
              <a:rPr lang="en-US" altLang="zh-CN" sz="2400" dirty="0">
                <a:solidFill>
                  <a:srgbClr val="C0000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 </a:t>
            </a:r>
            <a:r>
              <a:rPr kumimoji="0" lang="en-US" altLang="zh-CN" sz="240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, f, S</a:t>
            </a:r>
            <a:r>
              <a:rPr kumimoji="0" lang="en-US" altLang="zh-CN" sz="2400" u="none" strike="noStrike" kern="1200" cap="none" spc="0" normalizeH="0" baseline="-2500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0</a:t>
            </a:r>
            <a:r>
              <a:rPr kumimoji="0" lang="en-US" altLang="zh-CN" sz="240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, Z)</a:t>
            </a:r>
          </a:p>
          <a:p>
            <a:pPr algn="l" fontAlgn="base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SzPct val="100000"/>
              <a:buFont typeface="Wingdings" panose="05000000000000000000" pitchFamily="2" charset="2"/>
              <a:buChar char="p"/>
              <a:defRPr/>
            </a:pP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</a:rPr>
              <a:t>输出：</a:t>
            </a:r>
            <a:r>
              <a:rPr lang="zh-CN" altLang="en-US" sz="2400" noProof="0" dirty="0">
                <a:solidFill>
                  <a:prstClr val="black"/>
                </a:solidFill>
                <a:latin typeface="+mn-ea"/>
                <a:ea typeface="+mn-ea"/>
              </a:rPr>
              <a:t>等价的</a:t>
            </a:r>
            <a:r>
              <a:rPr kumimoji="0" lang="en-US" altLang="zh-CN" sz="240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DFA </a:t>
            </a:r>
            <a:r>
              <a:rPr kumimoji="0" lang="en-US" altLang="zh-CN" sz="2400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   </a:t>
            </a:r>
            <a:r>
              <a:rPr kumimoji="0" lang="en-US" altLang="zh-CN" sz="240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(D,</a:t>
            </a:r>
            <a:r>
              <a:rPr lang="en-US" altLang="zh-CN" sz="2400" dirty="0">
                <a:solidFill>
                  <a:srgbClr val="C0000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 </a:t>
            </a:r>
            <a:r>
              <a:rPr kumimoji="0" lang="en-US" altLang="zh-CN" sz="240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, </a:t>
            </a:r>
            <a:r>
              <a:rPr kumimoji="0" lang="en-US" altLang="zh-CN" sz="240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g</a:t>
            </a:r>
            <a:r>
              <a:rPr kumimoji="0" lang="en-US" altLang="zh-CN" sz="240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, S</a:t>
            </a:r>
            <a:r>
              <a:rPr kumimoji="0" lang="en-US" altLang="zh-CN" sz="2400" u="none" strike="noStrike" kern="1200" cap="none" spc="0" normalizeH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=</a:t>
            </a:r>
            <a:r>
              <a:rPr kumimoji="0" lang="en-US" altLang="zh-CN" sz="240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altLang="zh-CN" sz="240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ε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-</a:t>
            </a:r>
            <a:r>
              <a:rPr kumimoji="0" lang="en-US" altLang="zh-CN" sz="240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closur</a:t>
            </a:r>
            <a:r>
              <a:rPr kumimoji="0" lang="en-US" altLang="zh-CN" sz="2400" i="1" u="none" strike="noStrike" kern="1200" cap="none" spc="-50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 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（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{</a:t>
            </a:r>
            <a:r>
              <a:rPr kumimoji="0" lang="en-US" altLang="zh-CN" sz="240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s</a:t>
            </a:r>
            <a:r>
              <a:rPr kumimoji="0" lang="en-US" altLang="zh-CN" sz="2400" i="1" u="none" strike="noStrike" kern="1200" cap="none" spc="0" normalizeH="0" baseline="-3000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0</a:t>
            </a:r>
            <a:r>
              <a:rPr kumimoji="0" lang="en-US" altLang="zh-CN" sz="2400" u="none" strike="noStrike" kern="1200" cap="none" spc="0" normalizeH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}</a:t>
            </a:r>
            <a:r>
              <a:rPr kumimoji="0" lang="en-US" altLang="zh-CN" sz="2400" i="1" u="none" strike="noStrike" kern="1200" cap="none" spc="0" normalizeH="0" baseline="-3000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zh-CN" altLang="en-US" sz="2400" i="0" u="none" strike="noStrike" kern="1200" cap="none" spc="-100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）</a:t>
            </a:r>
            <a:r>
              <a:rPr kumimoji="0" lang="en-US" altLang="zh-CN" sz="240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, F)         </a:t>
            </a:r>
            <a:r>
              <a:rPr kumimoji="0" lang="en-US" altLang="zh-CN" sz="240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g(T, a)=</a:t>
            </a:r>
            <a:r>
              <a:rPr lang="en-US" altLang="zh-CN" sz="2400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ε-closure</a:t>
            </a:r>
            <a:r>
              <a:rPr lang="en-US" altLang="zh-CN" sz="24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move</a:t>
            </a:r>
            <a:r>
              <a:rPr lang="en-US" altLang="zh-CN" sz="24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CN" sz="24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2400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24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))</a:t>
            </a:r>
            <a:r>
              <a:rPr lang="en-US" altLang="zh-CN" sz="2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=U</a:t>
            </a:r>
            <a:r>
              <a:rPr lang="en-US" altLang="zh-CN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kumimoji="0" lang="en-US" altLang="zh-CN" sz="2400" i="1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R="0" lvl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SzPct val="100000"/>
              <a:buFont typeface="Wingdings" panose="05000000000000000000" pitchFamily="2" charset="2"/>
              <a:buChar char="p"/>
              <a:tabLst/>
              <a:defRPr/>
            </a:pP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</a:rPr>
              <a:t>方法：一开始，</a:t>
            </a:r>
            <a:r>
              <a:rPr kumimoji="0" lang="en-US" altLang="zh-CN" sz="240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ε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-</a:t>
            </a:r>
            <a:r>
              <a:rPr kumimoji="0" lang="en-US" altLang="zh-CN" sz="240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closur</a:t>
            </a:r>
            <a:r>
              <a:rPr kumimoji="0" lang="en-US" altLang="zh-CN" sz="2400" i="1" u="none" strike="noStrike" kern="1200" cap="none" spc="-50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 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（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{</a:t>
            </a:r>
            <a:r>
              <a:rPr kumimoji="0" lang="en-US" altLang="zh-CN" sz="240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s</a:t>
            </a:r>
            <a:r>
              <a:rPr kumimoji="0" lang="en-US" altLang="zh-CN" sz="2400" i="1" u="none" strike="noStrike" kern="1200" cap="none" spc="0" normalizeH="0" baseline="-3000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0 </a:t>
            </a:r>
            <a:r>
              <a:rPr kumimoji="0" lang="en-US" altLang="zh-CN" sz="2400" u="none" strike="noStrike" kern="1200" cap="none" spc="0" normalizeH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}</a:t>
            </a:r>
            <a:r>
              <a:rPr kumimoji="0" lang="zh-CN" altLang="en-US" sz="2400" i="0" u="none" strike="noStrike" kern="1200" cap="none" spc="-100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）  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</a:rPr>
              <a:t>是</a:t>
            </a:r>
            <a:r>
              <a:rPr kumimoji="0" lang="en-US" altLang="zh-CN" sz="240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</a:t>
            </a:r>
            <a:r>
              <a:rPr kumimoji="0" lang="en-US" altLang="zh-CN" sz="240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</a:rPr>
              <a:t>中的唯一状态，且它未加标记；        </a:t>
            </a:r>
            <a:endParaRPr kumimoji="0" lang="en-US" altLang="zh-CN" sz="24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ea typeface="+mn-ea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SzPct val="100000"/>
              <a:buNone/>
              <a:tabLst/>
              <a:defRPr/>
            </a:pPr>
            <a:r>
              <a:rPr kumimoji="0" lang="en-US" altLang="zh-CN" sz="240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</a:rPr>
              <a:t>              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while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</a:rPr>
              <a:t>（在</a:t>
            </a:r>
            <a:r>
              <a:rPr kumimoji="0" lang="en-US" altLang="zh-CN" sz="240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</a:rPr>
              <a:t>中有一个未标记状态</a:t>
            </a:r>
            <a:r>
              <a:rPr kumimoji="0" lang="en-US" altLang="zh-CN" sz="240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</a:t>
            </a:r>
            <a:r>
              <a:rPr kumimoji="0" lang="en-US" altLang="zh-CN" sz="240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</a:rPr>
              <a:t> </a:t>
            </a:r>
            <a:r>
              <a:rPr kumimoji="0" lang="zh-CN" altLang="en-US" sz="2400" i="0" u="none" strike="noStrike" kern="1200" cap="none" spc="-15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</a:rPr>
              <a:t>）  ｛</a:t>
            </a:r>
            <a:endParaRPr kumimoji="0" lang="en-US" altLang="zh-CN" sz="2400" i="0" u="none" strike="noStrike" kern="1200" cap="none" spc="-15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ea typeface="+mn-ea"/>
            </a:endParaRPr>
          </a:p>
          <a:p>
            <a:pPr marL="273050" marR="0" lvl="0" indent="-2730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Symbol" panose="05050102010706020507" pitchFamily="18" charset="2"/>
              <a:buNone/>
              <a:tabLst/>
              <a:defRPr/>
            </a:pP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</a:rPr>
              <a:t>                         给</a:t>
            </a:r>
            <a:r>
              <a:rPr kumimoji="0" lang="en-US" altLang="zh-CN" sz="240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</a:rPr>
              <a:t>加上标记；</a:t>
            </a:r>
            <a:endParaRPr kumimoji="0" lang="en-US" altLang="zh-CN" sz="24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ea typeface="+mn-ea"/>
            </a:endParaRPr>
          </a:p>
          <a:p>
            <a:pPr marL="273050" marR="0" lvl="0" indent="-2730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Symbol" panose="05050102010706020507" pitchFamily="18" charset="2"/>
              <a:buNone/>
              <a:tabLst/>
              <a:defRPr/>
            </a:pPr>
            <a:r>
              <a:rPr kumimoji="0" lang="en-US" altLang="zh-CN" sz="240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</a:rPr>
              <a:t>                         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for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</a:rPr>
              <a:t>（每个输入符号</a:t>
            </a:r>
            <a:r>
              <a:rPr kumimoji="0" lang="en-US" altLang="zh-CN" sz="240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</a:t>
            </a:r>
            <a:r>
              <a:rPr kumimoji="0" lang="zh-CN" altLang="en-US" sz="2400" i="0" u="none" strike="noStrike" kern="1200" cap="none" spc="-15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zh-CN" altLang="en-US" sz="2400" i="0" u="none" strike="noStrike" kern="1200" cap="none" spc="-15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</a:rPr>
              <a:t>）  ｛</a:t>
            </a:r>
            <a:endParaRPr kumimoji="0" lang="en-US" altLang="zh-CN" sz="24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ea typeface="+mn-ea"/>
            </a:endParaRPr>
          </a:p>
          <a:p>
            <a:pPr marL="273050" marR="0" lvl="0" indent="-2730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Symbol" panose="05050102010706020507" pitchFamily="18" charset="2"/>
              <a:buNone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</a:rPr>
              <a:t>                                 </a:t>
            </a:r>
            <a:r>
              <a:rPr kumimoji="0" lang="en-US" altLang="zh-CN" sz="240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U 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= </a:t>
            </a:r>
            <a:r>
              <a:rPr kumimoji="0" lang="en-US" altLang="zh-CN" sz="240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ε-closure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</a:t>
            </a:r>
            <a:r>
              <a:rPr kumimoji="0" lang="en-US" altLang="zh-CN" sz="240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move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</a:t>
            </a:r>
            <a:r>
              <a:rPr kumimoji="0" lang="en-US" altLang="zh-CN" sz="240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, </a:t>
            </a:r>
            <a:r>
              <a:rPr kumimoji="0" lang="en-US" altLang="zh-CN" sz="240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))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;</a:t>
            </a:r>
          </a:p>
          <a:p>
            <a:pPr marL="273050" marR="0" lvl="0" indent="-2730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Symbol" panose="05050102010706020507" pitchFamily="18" charset="2"/>
              <a:buNone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</a:rPr>
              <a:t>                                 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if</a:t>
            </a:r>
            <a:r>
              <a:rPr kumimoji="0" lang="en-US" altLang="zh-CN" sz="240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</a:rPr>
              <a:t> 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</a:rPr>
              <a:t>( </a:t>
            </a:r>
            <a:r>
              <a:rPr kumimoji="0" lang="en-US" altLang="zh-CN" sz="240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U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</a:rPr>
              <a:t>不在</a:t>
            </a:r>
            <a:r>
              <a:rPr kumimoji="0" lang="en-US" altLang="zh-CN" sz="240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</a:rPr>
              <a:t>中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</a:rPr>
              <a:t>)</a:t>
            </a:r>
          </a:p>
          <a:p>
            <a:pPr marL="273050" marR="0" lvl="0" indent="-2730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Symbol" panose="05050102010706020507" pitchFamily="18" charset="2"/>
              <a:buNone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</a:rPr>
              <a:t>                                     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</a:rPr>
              <a:t>将</a:t>
            </a:r>
            <a:r>
              <a:rPr kumimoji="0" lang="en-US" altLang="zh-CN" sz="240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U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</a:rPr>
              <a:t>加入到</a:t>
            </a:r>
            <a:r>
              <a:rPr kumimoji="0" lang="en-US" altLang="zh-CN" sz="240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</a:rPr>
              <a:t>中，且不加标记；</a:t>
            </a:r>
            <a:endParaRPr kumimoji="0" lang="en-US" altLang="zh-CN" sz="24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ea typeface="+mn-ea"/>
            </a:endParaRPr>
          </a:p>
          <a:p>
            <a:pPr marL="273050" marR="0" lvl="0" indent="-2730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Symbol" panose="05050102010706020507" pitchFamily="18" charset="2"/>
              <a:buNone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</a:rPr>
              <a:t>                                 </a:t>
            </a:r>
            <a:r>
              <a:rPr kumimoji="0" lang="en-US" altLang="zh-CN" sz="240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Dtran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[</a:t>
            </a:r>
            <a:r>
              <a:rPr kumimoji="0" lang="en-US" altLang="zh-CN" sz="240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, </a:t>
            </a:r>
            <a:r>
              <a:rPr kumimoji="0" lang="en-US" altLang="zh-CN" sz="240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]=</a:t>
            </a:r>
            <a:r>
              <a:rPr kumimoji="0" lang="en-US" altLang="zh-CN" sz="240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U 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</a:rPr>
              <a:t>;</a:t>
            </a:r>
          </a:p>
          <a:p>
            <a:pPr marL="273050" marR="0" lvl="0" indent="-2730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Symbol" panose="05050102010706020507" pitchFamily="18" charset="2"/>
              <a:buNone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</a:rPr>
              <a:t>                         }</a:t>
            </a:r>
          </a:p>
          <a:p>
            <a:pPr marL="273050" marR="0" lvl="0" indent="-2730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Symbol" panose="05050102010706020507" pitchFamily="18" charset="2"/>
              <a:buNone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</a:rPr>
              <a:t>              }</a:t>
            </a:r>
          </a:p>
          <a:p>
            <a:r>
              <a:rPr lang="en-US" altLang="zh-CN" dirty="0"/>
              <a:t>F</a:t>
            </a:r>
            <a:r>
              <a:rPr lang="zh-CN" altLang="en-US" dirty="0"/>
              <a:t>＝</a:t>
            </a:r>
            <a:r>
              <a:rPr lang="en-US" altLang="zh-CN" dirty="0"/>
              <a:t>{</a:t>
            </a:r>
            <a:r>
              <a:rPr lang="en-US" altLang="zh-CN" dirty="0" err="1"/>
              <a:t>q︱q∈D</a:t>
            </a:r>
            <a:r>
              <a:rPr lang="en-US" altLang="zh-CN" dirty="0"/>
              <a:t>, </a:t>
            </a:r>
            <a:r>
              <a:rPr lang="en-US" altLang="zh-CN" dirty="0" err="1"/>
              <a:t>q∩Z</a:t>
            </a:r>
            <a:r>
              <a:rPr lang="en-US" altLang="zh-CN" dirty="0"/>
              <a:t>≠</a:t>
            </a:r>
            <a:r>
              <a:rPr lang="el-GR" altLang="zh-CN" dirty="0"/>
              <a:t>Φ</a:t>
            </a:r>
            <a:r>
              <a:rPr lang="el-GR" altLang="zh-CN" b="1" dirty="0"/>
              <a:t>}</a:t>
            </a:r>
            <a:endParaRPr lang="zh-CN" altLang="en-US" b="1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11153D1-2224-4A40-875A-2BAFD8CCDD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3A857A3-1012-4184-86F6-41658C62E65F}" type="slidenum">
              <a:rPr lang="en-US" smtClean="0"/>
              <a:pPr/>
              <a:t>44</a:t>
            </a:fld>
            <a:endParaRPr lang="en-US" dirty="0"/>
          </a:p>
        </p:txBody>
      </p:sp>
      <p:graphicFrame>
        <p:nvGraphicFramePr>
          <p:cNvPr id="8" name="表格 8">
            <a:extLst>
              <a:ext uri="{FF2B5EF4-FFF2-40B4-BE49-F238E27FC236}">
                <a16:creationId xmlns:a16="http://schemas.microsoft.com/office/drawing/2014/main" id="{F31398AC-27FD-4D0E-AA37-130CD5E8AA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4234274"/>
              </p:ext>
            </p:extLst>
          </p:nvPr>
        </p:nvGraphicFramePr>
        <p:xfrm>
          <a:off x="7365077" y="2806950"/>
          <a:ext cx="4564986" cy="20298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8676">
                  <a:extLst>
                    <a:ext uri="{9D8B030D-6E8A-4147-A177-3AD203B41FA5}">
                      <a16:colId xmlns:a16="http://schemas.microsoft.com/office/drawing/2014/main" val="1123210577"/>
                    </a:ext>
                  </a:extLst>
                </a:gridCol>
                <a:gridCol w="1164648">
                  <a:extLst>
                    <a:ext uri="{9D8B030D-6E8A-4147-A177-3AD203B41FA5}">
                      <a16:colId xmlns:a16="http://schemas.microsoft.com/office/drawing/2014/main" val="3783686345"/>
                    </a:ext>
                  </a:extLst>
                </a:gridCol>
                <a:gridCol w="1521662">
                  <a:extLst>
                    <a:ext uri="{9D8B030D-6E8A-4147-A177-3AD203B41FA5}">
                      <a16:colId xmlns:a16="http://schemas.microsoft.com/office/drawing/2014/main" val="2491385850"/>
                    </a:ext>
                  </a:extLst>
                </a:gridCol>
              </a:tblGrid>
              <a:tr h="46326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楷体" panose="02010609060101010101" pitchFamily="49" charset="-122"/>
                        </a:rPr>
                        <a:t>           符号</a:t>
                      </a:r>
                      <a:r>
                        <a:rPr lang="en-US" altLang="zh-CN" sz="1800" dirty="0">
                          <a:solidFill>
                            <a:schemeClr val="tx1"/>
                          </a:solidFill>
                          <a:latin typeface="宋体" pitchFamily="2" charset="-122"/>
                          <a:ea typeface="宋体" pitchFamily="2" charset="-122"/>
                          <a:sym typeface="Symbol" pitchFamily="18" charset="2"/>
                        </a:rPr>
                        <a:t></a:t>
                      </a:r>
                      <a:endParaRPr lang="en-US" altLang="zh-CN" sz="18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" panose="02010609060101010101" pitchFamily="49" charset="-122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楷体" panose="02010609060101010101" pitchFamily="49" charset="-122"/>
                        </a:rPr>
                        <a:t>状态</a:t>
                      </a:r>
                      <a:r>
                        <a:rPr lang="en-US" altLang="zh-CN" sz="1800" b="1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楷体" panose="02010609060101010101" pitchFamily="49" charset="-122"/>
                        </a:rPr>
                        <a:t>D</a:t>
                      </a:r>
                      <a:endParaRPr lang="zh-CN" altLang="en-US" sz="1800" b="1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楷体" panose="02010609060101010101" pitchFamily="49" charset="-122"/>
                      </a:endParaRPr>
                    </a:p>
                  </a:txBody>
                  <a:tcPr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3376539172"/>
                  </a:ext>
                </a:extLst>
              </a:tr>
              <a:tr h="463268">
                <a:tc>
                  <a:txBody>
                    <a:bodyPr/>
                    <a:lstStyle/>
                    <a:p>
                      <a:r>
                        <a:rPr kumimoji="0" lang="en-US" altLang="zh-CN" sz="180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ε</a:t>
                      </a:r>
                      <a:r>
                        <a:rPr kumimoji="0" lang="en-US" altLang="zh-CN" sz="180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r>
                        <a:rPr kumimoji="0" lang="en-US" altLang="zh-CN" sz="180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closur</a:t>
                      </a:r>
                      <a:r>
                        <a:rPr kumimoji="0" lang="en-US" altLang="zh-CN" sz="1800" i="1" u="none" strike="noStrike" kern="1200" cap="none" spc="-50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e  </a:t>
                      </a:r>
                      <a:r>
                        <a:rPr kumimoji="0" lang="zh-CN" altLang="en-US" sz="180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（</a:t>
                      </a:r>
                      <a:r>
                        <a:rPr kumimoji="0" lang="en-US" altLang="zh-CN" sz="180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{</a:t>
                      </a:r>
                      <a:r>
                        <a:rPr kumimoji="0" lang="en-US" altLang="zh-CN" sz="180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s</a:t>
                      </a:r>
                      <a:r>
                        <a:rPr kumimoji="0" lang="en-US" altLang="zh-CN" sz="1800" i="1" u="none" strike="noStrike" kern="1200" cap="none" spc="0" normalizeH="0" baseline="-3000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 </a:t>
                      </a:r>
                      <a:r>
                        <a:rPr kumimoji="0" lang="en-US" altLang="zh-CN" sz="1800" u="none" strike="noStrike" kern="1200" cap="none" spc="0" normalizeH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}</a:t>
                      </a:r>
                      <a:r>
                        <a:rPr kumimoji="0" lang="zh-CN" altLang="en-US" sz="1800" i="0" u="none" strike="noStrike" kern="1200" cap="none" spc="-100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） 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C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</a:t>
                      </a:r>
                      <a:endParaRPr lang="zh-CN" altLang="en-US" dirty="0">
                        <a:solidFill>
                          <a:srgbClr val="C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7838889"/>
                  </a:ext>
                </a:extLst>
              </a:tr>
              <a:tr h="463268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C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</a:t>
                      </a:r>
                      <a:endParaRPr lang="zh-CN" altLang="en-US" dirty="0">
                        <a:solidFill>
                          <a:srgbClr val="C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091199"/>
                  </a:ext>
                </a:extLst>
              </a:tr>
              <a:tr h="463268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54890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5492158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3" name="表格 55">
            <a:extLst>
              <a:ext uri="{FF2B5EF4-FFF2-40B4-BE49-F238E27FC236}">
                <a16:creationId xmlns:a16="http://schemas.microsoft.com/office/drawing/2014/main" id="{70EC33A1-4244-4E83-BE7C-996126A4A6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1294607"/>
              </p:ext>
            </p:extLst>
          </p:nvPr>
        </p:nvGraphicFramePr>
        <p:xfrm>
          <a:off x="9647577" y="3480940"/>
          <a:ext cx="2207537" cy="27708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5412">
                  <a:extLst>
                    <a:ext uri="{9D8B030D-6E8A-4147-A177-3AD203B41FA5}">
                      <a16:colId xmlns:a16="http://schemas.microsoft.com/office/drawing/2014/main" val="2385683951"/>
                    </a:ext>
                  </a:extLst>
                </a:gridCol>
                <a:gridCol w="645850">
                  <a:extLst>
                    <a:ext uri="{9D8B030D-6E8A-4147-A177-3AD203B41FA5}">
                      <a16:colId xmlns:a16="http://schemas.microsoft.com/office/drawing/2014/main" val="685649531"/>
                    </a:ext>
                  </a:extLst>
                </a:gridCol>
                <a:gridCol w="926275">
                  <a:extLst>
                    <a:ext uri="{9D8B030D-6E8A-4147-A177-3AD203B41FA5}">
                      <a16:colId xmlns:a16="http://schemas.microsoft.com/office/drawing/2014/main" val="1448793794"/>
                    </a:ext>
                  </a:extLst>
                </a:gridCol>
              </a:tblGrid>
              <a:tr h="461816">
                <a:tc>
                  <a:txBody>
                    <a:bodyPr/>
                    <a:lstStyle/>
                    <a:p>
                      <a:pPr algn="r"/>
                      <a:endParaRPr lang="zh-CN" altLang="en-US" sz="2400" dirty="0"/>
                    </a:p>
                  </a:txBody>
                  <a:tcPr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a</a:t>
                      </a:r>
                      <a:endParaRPr lang="zh-CN" altLang="en-US" sz="2400" dirty="0"/>
                    </a:p>
                  </a:txBody>
                  <a:tcP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b</a:t>
                      </a:r>
                      <a:endParaRPr lang="zh-CN" altLang="en-US" sz="2400" dirty="0"/>
                    </a:p>
                  </a:txBody>
                  <a:tcPr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1078650"/>
                  </a:ext>
                </a:extLst>
              </a:tr>
              <a:tr h="461816">
                <a:tc>
                  <a:txBody>
                    <a:bodyPr/>
                    <a:lstStyle/>
                    <a:p>
                      <a:pPr algn="l"/>
                      <a:r>
                        <a:rPr lang="en-US" altLang="zh-CN" sz="2400" dirty="0">
                          <a:solidFill>
                            <a:schemeClr val="bg1"/>
                          </a:solidFill>
                        </a:rPr>
                        <a:t>→0</a:t>
                      </a:r>
                      <a:endParaRPr lang="zh-CN" alt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1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2</a:t>
                      </a:r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9320422"/>
                  </a:ext>
                </a:extLst>
              </a:tr>
              <a:tr h="461816"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zh-CN" alt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1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3</a:t>
                      </a:r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3463629"/>
                  </a:ext>
                </a:extLst>
              </a:tr>
              <a:tr h="461816"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zh-CN" alt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1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2</a:t>
                      </a:r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8522502"/>
                  </a:ext>
                </a:extLst>
              </a:tr>
              <a:tr h="461816"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zh-CN" alt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1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4</a:t>
                      </a:r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205972"/>
                  </a:ext>
                </a:extLst>
              </a:tr>
              <a:tr h="461816"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>
                          <a:solidFill>
                            <a:schemeClr val="bg1"/>
                          </a:solidFill>
                        </a:rPr>
                        <a:t>*4</a:t>
                      </a:r>
                      <a:endParaRPr lang="zh-CN" alt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1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2</a:t>
                      </a:r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2299875"/>
                  </a:ext>
                </a:extLst>
              </a:tr>
            </a:tbl>
          </a:graphicData>
        </a:graphic>
      </p:graphicFrame>
      <p:sp>
        <p:nvSpPr>
          <p:cNvPr id="47" name="标题 46">
            <a:extLst>
              <a:ext uri="{FF2B5EF4-FFF2-40B4-BE49-F238E27FC236}">
                <a16:creationId xmlns:a16="http://schemas.microsoft.com/office/drawing/2014/main" id="{33F4B03D-9188-4E16-9CC7-9CF110BBA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3.3</a:t>
            </a:r>
            <a:r>
              <a:rPr lang="zh-CN" altLang="en-US" dirty="0"/>
              <a:t>　有穷自动机</a:t>
            </a:r>
          </a:p>
        </p:txBody>
      </p:sp>
      <p:sp>
        <p:nvSpPr>
          <p:cNvPr id="51" name="内容占位符 50">
            <a:extLst>
              <a:ext uri="{FF2B5EF4-FFF2-40B4-BE49-F238E27FC236}">
                <a16:creationId xmlns:a16="http://schemas.microsoft.com/office/drawing/2014/main" id="{227CD472-4528-46B9-BD31-0E0CF3F046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2" y="942764"/>
            <a:ext cx="10515599" cy="818510"/>
          </a:xfrm>
        </p:spPr>
        <p:txBody>
          <a:bodyPr>
            <a:normAutofit/>
          </a:bodyPr>
          <a:lstStyle/>
          <a:p>
            <a:r>
              <a:rPr lang="en-US" altLang="zh-CN" dirty="0"/>
              <a:t>NFA</a:t>
            </a:r>
            <a:r>
              <a:rPr lang="en-US" altLang="zh-CN" sz="2800" dirty="0">
                <a:latin typeface="+mn-ea"/>
              </a:rPr>
              <a:t> → </a:t>
            </a:r>
            <a:r>
              <a:rPr lang="en-US" altLang="zh-CN" dirty="0"/>
              <a:t>DFA </a:t>
            </a:r>
            <a:r>
              <a:rPr lang="zh-CN" altLang="en-US" dirty="0"/>
              <a:t>例</a:t>
            </a:r>
            <a:r>
              <a:rPr lang="en-US" altLang="zh-CN" dirty="0"/>
              <a:t>:</a:t>
            </a:r>
            <a:endParaRPr lang="zh-CN" altLang="en-US" dirty="0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8A10EED-D1D9-43B7-80D3-AFC69B85A4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>
            <a:defPPr>
              <a:defRPr lang="zh-CN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微软雅黑" pitchFamily="34" charset="-122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微软雅黑" pitchFamily="34" charset="-122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微软雅黑" pitchFamily="34" charset="-122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微软雅黑" pitchFamily="34" charset="-122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微软雅黑" pitchFamily="34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微软雅黑" pitchFamily="34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微软雅黑" pitchFamily="34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微软雅黑" pitchFamily="34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微软雅黑" pitchFamily="34" charset="-122"/>
                <a:cs typeface="+mn-cs"/>
              </a:defRPr>
            </a:lvl9pPr>
          </a:lstStyle>
          <a:p>
            <a:fld id="{8D611F3A-53DE-4E73-A372-B7C8602DC65D}" type="slidenum">
              <a:rPr lang="en-US" altLang="zh-CN" smtClean="0"/>
              <a:pPr/>
              <a:t>45</a:t>
            </a:fld>
            <a:endParaRPr lang="en-US" altLang="zh-CN" dirty="0"/>
          </a:p>
        </p:txBody>
      </p:sp>
      <p:sp>
        <p:nvSpPr>
          <p:cNvPr id="76" name="文本框 75">
            <a:extLst>
              <a:ext uri="{FF2B5EF4-FFF2-40B4-BE49-F238E27FC236}">
                <a16:creationId xmlns:a16="http://schemas.microsoft.com/office/drawing/2014/main" id="{E7F882E8-50AC-4E5E-AE3A-10C28F290B6C}"/>
              </a:ext>
            </a:extLst>
          </p:cNvPr>
          <p:cNvSpPr txBox="1"/>
          <p:nvPr/>
        </p:nvSpPr>
        <p:spPr>
          <a:xfrm>
            <a:off x="4600548" y="1777240"/>
            <a:ext cx="3893695" cy="4616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zh-CN" altLang="en-US" sz="2400" dirty="0"/>
              <a:t>图</a:t>
            </a:r>
            <a:r>
              <a:rPr lang="en-US" altLang="zh-CN" sz="2400" dirty="0"/>
              <a:t>3.6 NFA N=(K,</a:t>
            </a:r>
            <a:r>
              <a:rPr lang="en-US" altLang="zh-CN" sz="2400" b="1" dirty="0">
                <a:latin typeface="宋体" pitchFamily="2" charset="-122"/>
                <a:ea typeface="宋体" pitchFamily="2" charset="-122"/>
                <a:sym typeface="Symbol" pitchFamily="18" charset="2"/>
              </a:rPr>
              <a:t> ,</a:t>
            </a:r>
            <a:r>
              <a:rPr lang="en-US" altLang="zh-CN" sz="2400" b="1" dirty="0" err="1">
                <a:latin typeface="宋体" pitchFamily="2" charset="-122"/>
                <a:ea typeface="宋体" pitchFamily="2" charset="-122"/>
                <a:sym typeface="Symbol" pitchFamily="18" charset="2"/>
              </a:rPr>
              <a:t>f,S,Z</a:t>
            </a:r>
            <a:r>
              <a:rPr lang="en-US" altLang="zh-CN" sz="2400" b="1" dirty="0">
                <a:latin typeface="宋体" pitchFamily="2" charset="-122"/>
                <a:ea typeface="宋体" pitchFamily="2" charset="-122"/>
                <a:sym typeface="Symbol" pitchFamily="18" charset="2"/>
              </a:rPr>
              <a:t>)</a:t>
            </a: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195B774C-D283-4525-8F96-36D763F4BE18}"/>
              </a:ext>
            </a:extLst>
          </p:cNvPr>
          <p:cNvSpPr/>
          <p:nvPr/>
        </p:nvSpPr>
        <p:spPr bwMode="auto">
          <a:xfrm>
            <a:off x="1260088" y="5411219"/>
            <a:ext cx="1083803" cy="792496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952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dirty="0">
                <a:latin typeface="Arial" charset="0"/>
                <a:ea typeface="微软雅黑" pitchFamily="34" charset="-122"/>
              </a:rPr>
              <a:t>0,</a:t>
            </a:r>
            <a:r>
              <a:rPr lang="en-US" altLang="zh-CN" dirty="0">
                <a:solidFill>
                  <a:srgbClr val="0000FF"/>
                </a:solidFill>
                <a:latin typeface="Arial" charset="0"/>
                <a:ea typeface="微软雅黑" pitchFamily="34" charset="-122"/>
              </a:rPr>
              <a:t>1,7</a:t>
            </a:r>
            <a:r>
              <a:rPr lang="en-US" altLang="zh-CN" dirty="0">
                <a:solidFill>
                  <a:srgbClr val="FF0000"/>
                </a:solidFill>
                <a:latin typeface="Arial" charset="0"/>
                <a:ea typeface="微软雅黑" pitchFamily="34" charset="-122"/>
              </a:rPr>
              <a:t>,2,4</a:t>
            </a:r>
            <a:endParaRPr lang="zh-CN" altLang="en-US" dirty="0">
              <a:solidFill>
                <a:srgbClr val="FF0000"/>
              </a:solidFill>
              <a:latin typeface="Arial" charset="0"/>
              <a:ea typeface="微软雅黑" pitchFamily="34" charset="-122"/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3B99B6DA-FA1A-4FBD-9B30-8F69A3C005C4}"/>
              </a:ext>
            </a:extLst>
          </p:cNvPr>
          <p:cNvSpPr/>
          <p:nvPr/>
        </p:nvSpPr>
        <p:spPr bwMode="auto">
          <a:xfrm>
            <a:off x="3133994" y="5567271"/>
            <a:ext cx="1723198" cy="480391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952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dirty="0"/>
              <a:t>3,8,</a:t>
            </a:r>
            <a:r>
              <a:rPr lang="en-US" altLang="zh-CN" dirty="0">
                <a:solidFill>
                  <a:srgbClr val="FF0000"/>
                </a:solidFill>
              </a:rPr>
              <a:t>6,</a:t>
            </a:r>
            <a:r>
              <a:rPr lang="en-US" altLang="zh-CN" dirty="0">
                <a:solidFill>
                  <a:srgbClr val="0000FF"/>
                </a:solidFill>
              </a:rPr>
              <a:t>1,7</a:t>
            </a:r>
            <a:r>
              <a:rPr lang="en-US" altLang="zh-CN" dirty="0">
                <a:solidFill>
                  <a:srgbClr val="FF0000"/>
                </a:solidFill>
              </a:rPr>
              <a:t>,2,4</a:t>
            </a:r>
            <a:endParaRPr lang="zh-CN" altLang="en-US" dirty="0">
              <a:solidFill>
                <a:srgbClr val="FF0000"/>
              </a:solidFill>
              <a:latin typeface="Arial" charset="0"/>
              <a:ea typeface="微软雅黑" pitchFamily="34" charset="-122"/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53668B97-D672-4C16-B889-D8CE41505B1D}"/>
              </a:ext>
            </a:extLst>
          </p:cNvPr>
          <p:cNvSpPr/>
          <p:nvPr/>
        </p:nvSpPr>
        <p:spPr bwMode="auto">
          <a:xfrm>
            <a:off x="5470193" y="5533180"/>
            <a:ext cx="1454030" cy="542617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952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dirty="0">
                <a:latin typeface="Arial" charset="0"/>
                <a:ea typeface="微软雅黑" pitchFamily="34" charset="-122"/>
              </a:rPr>
              <a:t>9,5,</a:t>
            </a:r>
            <a:r>
              <a:rPr lang="en-US" altLang="zh-CN" dirty="0">
                <a:solidFill>
                  <a:srgbClr val="FF0000"/>
                </a:solidFill>
                <a:latin typeface="Arial" charset="0"/>
                <a:ea typeface="微软雅黑" pitchFamily="34" charset="-122"/>
              </a:rPr>
              <a:t>6,</a:t>
            </a:r>
            <a:r>
              <a:rPr lang="en-US" altLang="zh-CN" dirty="0">
                <a:solidFill>
                  <a:srgbClr val="0000FF"/>
                </a:solidFill>
                <a:latin typeface="Arial" charset="0"/>
                <a:ea typeface="微软雅黑" pitchFamily="34" charset="-122"/>
              </a:rPr>
              <a:t>1,7</a:t>
            </a:r>
            <a:r>
              <a:rPr lang="en-US" altLang="zh-CN" dirty="0">
                <a:solidFill>
                  <a:srgbClr val="FF0000"/>
                </a:solidFill>
                <a:latin typeface="Arial" charset="0"/>
                <a:ea typeface="微软雅黑" pitchFamily="34" charset="-122"/>
              </a:rPr>
              <a:t>,2,4</a:t>
            </a:r>
            <a:endParaRPr lang="zh-CN" altLang="en-US" dirty="0">
              <a:solidFill>
                <a:srgbClr val="FF0000"/>
              </a:solidFill>
              <a:latin typeface="Arial" charset="0"/>
              <a:ea typeface="微软雅黑" pitchFamily="34" charset="-122"/>
            </a:endParaRP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223FF853-8513-423F-AC54-D071C802A711}"/>
              </a:ext>
            </a:extLst>
          </p:cNvPr>
          <p:cNvSpPr/>
          <p:nvPr/>
        </p:nvSpPr>
        <p:spPr bwMode="auto">
          <a:xfrm>
            <a:off x="7608904" y="5547248"/>
            <a:ext cx="1454030" cy="5036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952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dirty="0">
                <a:latin typeface="Arial" charset="0"/>
                <a:ea typeface="微软雅黑" pitchFamily="34" charset="-122"/>
              </a:rPr>
              <a:t>10,5,</a:t>
            </a:r>
            <a:r>
              <a:rPr lang="en-US" altLang="zh-CN" dirty="0">
                <a:solidFill>
                  <a:srgbClr val="FF0000"/>
                </a:solidFill>
                <a:latin typeface="Arial" charset="0"/>
                <a:ea typeface="微软雅黑" pitchFamily="34" charset="-122"/>
              </a:rPr>
              <a:t>6,1,7,2,4</a:t>
            </a:r>
            <a:endParaRPr lang="zh-CN" altLang="en-US" dirty="0">
              <a:solidFill>
                <a:srgbClr val="FF0000"/>
              </a:solidFill>
              <a:latin typeface="Arial" charset="0"/>
              <a:ea typeface="微软雅黑" pitchFamily="34" charset="-122"/>
            </a:endParaRPr>
          </a:p>
        </p:txBody>
      </p:sp>
      <p:cxnSp>
        <p:nvCxnSpPr>
          <p:cNvPr id="48" name="直接箭头连接符 47">
            <a:extLst>
              <a:ext uri="{FF2B5EF4-FFF2-40B4-BE49-F238E27FC236}">
                <a16:creationId xmlns:a16="http://schemas.microsoft.com/office/drawing/2014/main" id="{1224B101-D5F8-4830-B8E5-0102D4F09F7C}"/>
              </a:ext>
            </a:extLst>
          </p:cNvPr>
          <p:cNvCxnSpPr>
            <a:cxnSpLocks/>
            <a:stCxn id="43" idx="3"/>
            <a:endCxn id="44" idx="1"/>
          </p:cNvCxnSpPr>
          <p:nvPr/>
        </p:nvCxnSpPr>
        <p:spPr bwMode="auto">
          <a:xfrm>
            <a:off x="2343891" y="5807467"/>
            <a:ext cx="790103" cy="0"/>
          </a:xfrm>
          <a:prstGeom prst="straightConnector1">
            <a:avLst/>
          </a:prstGeom>
          <a:solidFill>
            <a:srgbClr val="993366">
              <a:alpha val="96001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9" name="文本框 48">
            <a:extLst>
              <a:ext uri="{FF2B5EF4-FFF2-40B4-BE49-F238E27FC236}">
                <a16:creationId xmlns:a16="http://schemas.microsoft.com/office/drawing/2014/main" id="{4A710D3A-33D9-4D35-8CE0-B171B894A20E}"/>
              </a:ext>
            </a:extLst>
          </p:cNvPr>
          <p:cNvSpPr txBox="1"/>
          <p:nvPr/>
        </p:nvSpPr>
        <p:spPr>
          <a:xfrm>
            <a:off x="2518251" y="5807467"/>
            <a:ext cx="3129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a</a:t>
            </a:r>
            <a:endParaRPr lang="zh-CN" altLang="en-US" dirty="0"/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83DCD834-B3EC-48D1-86B8-4ECEB83C9CBA}"/>
              </a:ext>
            </a:extLst>
          </p:cNvPr>
          <p:cNvSpPr txBox="1"/>
          <p:nvPr/>
        </p:nvSpPr>
        <p:spPr>
          <a:xfrm>
            <a:off x="6338610" y="4637877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b</a:t>
            </a:r>
            <a:endParaRPr lang="zh-CN" altLang="en-US" dirty="0"/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9A32C576-803F-478D-8CCE-4DD656BBA570}"/>
              </a:ext>
            </a:extLst>
          </p:cNvPr>
          <p:cNvSpPr/>
          <p:nvPr/>
        </p:nvSpPr>
        <p:spPr bwMode="auto">
          <a:xfrm>
            <a:off x="3338155" y="4256862"/>
            <a:ext cx="1415933" cy="444318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952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dirty="0">
                <a:latin typeface="Arial" charset="0"/>
                <a:ea typeface="微软雅黑" pitchFamily="34" charset="-122"/>
              </a:rPr>
              <a:t>5,</a:t>
            </a:r>
            <a:r>
              <a:rPr lang="en-US" altLang="zh-CN" dirty="0">
                <a:solidFill>
                  <a:srgbClr val="FF0000"/>
                </a:solidFill>
                <a:latin typeface="Arial" charset="0"/>
                <a:ea typeface="微软雅黑" pitchFamily="34" charset="-122"/>
              </a:rPr>
              <a:t>6,</a:t>
            </a:r>
            <a:r>
              <a:rPr lang="en-US" altLang="zh-CN" dirty="0">
                <a:solidFill>
                  <a:srgbClr val="0000FF"/>
                </a:solidFill>
                <a:latin typeface="Arial" charset="0"/>
                <a:ea typeface="微软雅黑" pitchFamily="34" charset="-122"/>
              </a:rPr>
              <a:t>1,7</a:t>
            </a:r>
            <a:r>
              <a:rPr lang="en-US" altLang="zh-CN" dirty="0">
                <a:solidFill>
                  <a:srgbClr val="FF0000"/>
                </a:solidFill>
                <a:latin typeface="Arial" charset="0"/>
                <a:ea typeface="微软雅黑" pitchFamily="34" charset="-122"/>
              </a:rPr>
              <a:t>,2,4</a:t>
            </a:r>
            <a:endParaRPr lang="zh-CN" altLang="en-US" dirty="0">
              <a:solidFill>
                <a:srgbClr val="FF0000"/>
              </a:solidFill>
              <a:latin typeface="Arial" charset="0"/>
              <a:ea typeface="微软雅黑" pitchFamily="34" charset="-122"/>
            </a:endParaRPr>
          </a:p>
        </p:txBody>
      </p:sp>
      <p:cxnSp>
        <p:nvCxnSpPr>
          <p:cNvPr id="54" name="直接箭头连接符 53">
            <a:extLst>
              <a:ext uri="{FF2B5EF4-FFF2-40B4-BE49-F238E27FC236}">
                <a16:creationId xmlns:a16="http://schemas.microsoft.com/office/drawing/2014/main" id="{BCB046A1-4F3B-4D3A-905A-4E968C22AE25}"/>
              </a:ext>
            </a:extLst>
          </p:cNvPr>
          <p:cNvCxnSpPr>
            <a:cxnSpLocks/>
            <a:stCxn id="43" idx="3"/>
            <a:endCxn id="52" idx="2"/>
          </p:cNvCxnSpPr>
          <p:nvPr/>
        </p:nvCxnSpPr>
        <p:spPr bwMode="auto">
          <a:xfrm flipV="1">
            <a:off x="2343891" y="4701180"/>
            <a:ext cx="1702231" cy="1106287"/>
          </a:xfrm>
          <a:prstGeom prst="straightConnector1">
            <a:avLst/>
          </a:prstGeom>
          <a:solidFill>
            <a:srgbClr val="993366">
              <a:alpha val="96001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5" name="文本框 54">
            <a:extLst>
              <a:ext uri="{FF2B5EF4-FFF2-40B4-BE49-F238E27FC236}">
                <a16:creationId xmlns:a16="http://schemas.microsoft.com/office/drawing/2014/main" id="{F34CC4C5-D016-4263-A903-E6B9608DB3DA}"/>
              </a:ext>
            </a:extLst>
          </p:cNvPr>
          <p:cNvSpPr txBox="1"/>
          <p:nvPr/>
        </p:nvSpPr>
        <p:spPr>
          <a:xfrm>
            <a:off x="2955520" y="4892835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b</a:t>
            </a:r>
            <a:endParaRPr lang="zh-CN" altLang="en-US" dirty="0"/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D2AA5A62-F4DC-423F-BB27-B9E4CF542749}"/>
              </a:ext>
            </a:extLst>
          </p:cNvPr>
          <p:cNvSpPr txBox="1"/>
          <p:nvPr/>
        </p:nvSpPr>
        <p:spPr>
          <a:xfrm>
            <a:off x="3399849" y="6259244"/>
            <a:ext cx="3129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a</a:t>
            </a:r>
            <a:endParaRPr lang="zh-CN" altLang="en-US" dirty="0"/>
          </a:p>
        </p:txBody>
      </p:sp>
      <p:cxnSp>
        <p:nvCxnSpPr>
          <p:cNvPr id="96" name="直接箭头连接符 95">
            <a:extLst>
              <a:ext uri="{FF2B5EF4-FFF2-40B4-BE49-F238E27FC236}">
                <a16:creationId xmlns:a16="http://schemas.microsoft.com/office/drawing/2014/main" id="{816E3B3F-BD90-48E0-A418-4CB8DA886CD2}"/>
              </a:ext>
            </a:extLst>
          </p:cNvPr>
          <p:cNvCxnSpPr>
            <a:stCxn id="44" idx="3"/>
            <a:endCxn id="45" idx="1"/>
          </p:cNvCxnSpPr>
          <p:nvPr/>
        </p:nvCxnSpPr>
        <p:spPr bwMode="auto">
          <a:xfrm flipV="1">
            <a:off x="4857192" y="5804489"/>
            <a:ext cx="613001" cy="2978"/>
          </a:xfrm>
          <a:prstGeom prst="straightConnector1">
            <a:avLst/>
          </a:prstGeom>
          <a:solidFill>
            <a:srgbClr val="993366">
              <a:alpha val="96001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7" name="文本框 96">
            <a:extLst>
              <a:ext uri="{FF2B5EF4-FFF2-40B4-BE49-F238E27FC236}">
                <a16:creationId xmlns:a16="http://schemas.microsoft.com/office/drawing/2014/main" id="{D25B6723-02CD-4CC7-B859-CC217C854BEC}"/>
              </a:ext>
            </a:extLst>
          </p:cNvPr>
          <p:cNvSpPr txBox="1"/>
          <p:nvPr/>
        </p:nvSpPr>
        <p:spPr>
          <a:xfrm>
            <a:off x="4948462" y="5451786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b</a:t>
            </a:r>
            <a:endParaRPr lang="zh-CN" altLang="en-US" dirty="0"/>
          </a:p>
        </p:txBody>
      </p:sp>
      <p:cxnSp>
        <p:nvCxnSpPr>
          <p:cNvPr id="100" name="连接符: 曲线 99">
            <a:extLst>
              <a:ext uri="{FF2B5EF4-FFF2-40B4-BE49-F238E27FC236}">
                <a16:creationId xmlns:a16="http://schemas.microsoft.com/office/drawing/2014/main" id="{AFCD0DC5-4E3D-4BD6-9727-99E0D0C63FF1}"/>
              </a:ext>
            </a:extLst>
          </p:cNvPr>
          <p:cNvCxnSpPr/>
          <p:nvPr/>
        </p:nvCxnSpPr>
        <p:spPr bwMode="auto">
          <a:xfrm rot="5400000" flipH="1">
            <a:off x="5245275" y="4960923"/>
            <a:ext cx="28135" cy="2201615"/>
          </a:xfrm>
          <a:prstGeom prst="curvedConnector3">
            <a:avLst>
              <a:gd name="adj1" fmla="val -812511"/>
            </a:avLst>
          </a:prstGeom>
          <a:solidFill>
            <a:srgbClr val="993366">
              <a:alpha val="96001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6" name="文本框 105">
            <a:extLst>
              <a:ext uri="{FF2B5EF4-FFF2-40B4-BE49-F238E27FC236}">
                <a16:creationId xmlns:a16="http://schemas.microsoft.com/office/drawing/2014/main" id="{F71D472E-3531-41FC-B249-AECA14D45B24}"/>
              </a:ext>
            </a:extLst>
          </p:cNvPr>
          <p:cNvSpPr txBox="1"/>
          <p:nvPr/>
        </p:nvSpPr>
        <p:spPr>
          <a:xfrm>
            <a:off x="5324708" y="6231042"/>
            <a:ext cx="3129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a</a:t>
            </a:r>
            <a:endParaRPr lang="zh-CN" altLang="en-US" dirty="0"/>
          </a:p>
        </p:txBody>
      </p:sp>
      <p:cxnSp>
        <p:nvCxnSpPr>
          <p:cNvPr id="108" name="直接箭头连接符 107">
            <a:extLst>
              <a:ext uri="{FF2B5EF4-FFF2-40B4-BE49-F238E27FC236}">
                <a16:creationId xmlns:a16="http://schemas.microsoft.com/office/drawing/2014/main" id="{776D7827-5BB4-4B41-874F-035E6C61E7FB}"/>
              </a:ext>
            </a:extLst>
          </p:cNvPr>
          <p:cNvCxnSpPr>
            <a:cxnSpLocks/>
            <a:stCxn id="45" idx="3"/>
            <a:endCxn id="46" idx="1"/>
          </p:cNvCxnSpPr>
          <p:nvPr/>
        </p:nvCxnSpPr>
        <p:spPr bwMode="auto">
          <a:xfrm flipV="1">
            <a:off x="6924223" y="5799048"/>
            <a:ext cx="684681" cy="5441"/>
          </a:xfrm>
          <a:prstGeom prst="straightConnector1">
            <a:avLst/>
          </a:prstGeom>
          <a:solidFill>
            <a:srgbClr val="993366">
              <a:alpha val="96001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0" name="文本框 109">
            <a:extLst>
              <a:ext uri="{FF2B5EF4-FFF2-40B4-BE49-F238E27FC236}">
                <a16:creationId xmlns:a16="http://schemas.microsoft.com/office/drawing/2014/main" id="{8B6DEFB0-F955-4A70-B5E3-4B79C1032328}"/>
              </a:ext>
            </a:extLst>
          </p:cNvPr>
          <p:cNvSpPr txBox="1"/>
          <p:nvPr/>
        </p:nvSpPr>
        <p:spPr>
          <a:xfrm>
            <a:off x="7091838" y="5478818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b</a:t>
            </a:r>
            <a:endParaRPr lang="zh-CN" altLang="en-US" dirty="0"/>
          </a:p>
        </p:txBody>
      </p:sp>
      <p:cxnSp>
        <p:nvCxnSpPr>
          <p:cNvPr id="112" name="连接符: 曲线 111">
            <a:extLst>
              <a:ext uri="{FF2B5EF4-FFF2-40B4-BE49-F238E27FC236}">
                <a16:creationId xmlns:a16="http://schemas.microsoft.com/office/drawing/2014/main" id="{831C04F3-6057-4096-8DB6-FB9BA34E9B94}"/>
              </a:ext>
            </a:extLst>
          </p:cNvPr>
          <p:cNvCxnSpPr/>
          <p:nvPr/>
        </p:nvCxnSpPr>
        <p:spPr bwMode="auto">
          <a:xfrm rot="5400000" flipH="1">
            <a:off x="6245794" y="3879092"/>
            <a:ext cx="3186" cy="4340326"/>
          </a:xfrm>
          <a:prstGeom prst="curvedConnector3">
            <a:avLst>
              <a:gd name="adj1" fmla="val -20421532"/>
            </a:avLst>
          </a:prstGeom>
          <a:solidFill>
            <a:srgbClr val="993366">
              <a:alpha val="96001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4" name="文本框 113">
            <a:extLst>
              <a:ext uri="{FF2B5EF4-FFF2-40B4-BE49-F238E27FC236}">
                <a16:creationId xmlns:a16="http://schemas.microsoft.com/office/drawing/2014/main" id="{DB9A328D-4BFA-4267-9240-9C140F79E765}"/>
              </a:ext>
            </a:extLst>
          </p:cNvPr>
          <p:cNvSpPr txBox="1"/>
          <p:nvPr/>
        </p:nvSpPr>
        <p:spPr>
          <a:xfrm>
            <a:off x="7901632" y="6346573"/>
            <a:ext cx="3129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a</a:t>
            </a:r>
            <a:endParaRPr lang="zh-CN" altLang="en-US" dirty="0"/>
          </a:p>
        </p:txBody>
      </p:sp>
      <p:cxnSp>
        <p:nvCxnSpPr>
          <p:cNvPr id="116" name="直接箭头连接符 115">
            <a:extLst>
              <a:ext uri="{FF2B5EF4-FFF2-40B4-BE49-F238E27FC236}">
                <a16:creationId xmlns:a16="http://schemas.microsoft.com/office/drawing/2014/main" id="{0EA65958-B0D1-47B5-8117-312DDD8E2472}"/>
              </a:ext>
            </a:extLst>
          </p:cNvPr>
          <p:cNvCxnSpPr>
            <a:stCxn id="46" idx="0"/>
            <a:endCxn id="52" idx="3"/>
          </p:cNvCxnSpPr>
          <p:nvPr/>
        </p:nvCxnSpPr>
        <p:spPr bwMode="auto">
          <a:xfrm flipH="1" flipV="1">
            <a:off x="4754088" y="4479021"/>
            <a:ext cx="3581831" cy="1068227"/>
          </a:xfrm>
          <a:prstGeom prst="straightConnector1">
            <a:avLst/>
          </a:prstGeom>
          <a:solidFill>
            <a:srgbClr val="993366">
              <a:alpha val="96001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8" name="文本框 117">
            <a:extLst>
              <a:ext uri="{FF2B5EF4-FFF2-40B4-BE49-F238E27FC236}">
                <a16:creationId xmlns:a16="http://schemas.microsoft.com/office/drawing/2014/main" id="{7928940D-8433-4542-B159-4CE7C3E6F9BE}"/>
              </a:ext>
            </a:extLst>
          </p:cNvPr>
          <p:cNvSpPr txBox="1"/>
          <p:nvPr/>
        </p:nvSpPr>
        <p:spPr>
          <a:xfrm>
            <a:off x="882614" y="5581473"/>
            <a:ext cx="4467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/>
            <a:r>
              <a:rPr lang="en-US" altLang="zh-CN" b="1" dirty="0">
                <a:latin typeface="Times New Roman" pitchFamily="18" charset="0"/>
                <a:sym typeface="Symbol" pitchFamily="18" charset="2"/>
              </a:rPr>
              <a:t></a:t>
            </a:r>
            <a:endParaRPr lang="en-US" altLang="zh-CN" b="1" dirty="0"/>
          </a:p>
        </p:txBody>
      </p:sp>
      <p:sp>
        <p:nvSpPr>
          <p:cNvPr id="119" name="矩形 118">
            <a:extLst>
              <a:ext uri="{FF2B5EF4-FFF2-40B4-BE49-F238E27FC236}">
                <a16:creationId xmlns:a16="http://schemas.microsoft.com/office/drawing/2014/main" id="{B06B5B91-CC36-4DEB-8737-ED11F0ABAC4E}"/>
              </a:ext>
            </a:extLst>
          </p:cNvPr>
          <p:cNvSpPr/>
          <p:nvPr/>
        </p:nvSpPr>
        <p:spPr bwMode="auto">
          <a:xfrm>
            <a:off x="7544485" y="5506953"/>
            <a:ext cx="1581031" cy="606856"/>
          </a:xfrm>
          <a:prstGeom prst="rect">
            <a:avLst/>
          </a:prstGeom>
          <a:noFill/>
          <a:ln w="952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dirty="0">
              <a:solidFill>
                <a:srgbClr val="FF0000"/>
              </a:solidFill>
              <a:latin typeface="Arial" charset="0"/>
              <a:ea typeface="微软雅黑" pitchFamily="34" charset="-122"/>
            </a:endParaRPr>
          </a:p>
        </p:txBody>
      </p:sp>
      <p:sp>
        <p:nvSpPr>
          <p:cNvPr id="120" name="椭圆 119">
            <a:extLst>
              <a:ext uri="{FF2B5EF4-FFF2-40B4-BE49-F238E27FC236}">
                <a16:creationId xmlns:a16="http://schemas.microsoft.com/office/drawing/2014/main" id="{CDA10E32-6421-43CB-A22D-A8958E9BFF4A}"/>
              </a:ext>
            </a:extLst>
          </p:cNvPr>
          <p:cNvSpPr/>
          <p:nvPr/>
        </p:nvSpPr>
        <p:spPr bwMode="auto">
          <a:xfrm>
            <a:off x="1597285" y="5088151"/>
            <a:ext cx="304800" cy="304800"/>
          </a:xfrm>
          <a:prstGeom prst="ellipse">
            <a:avLst/>
          </a:prstGeom>
          <a:solidFill>
            <a:srgbClr val="0000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dirty="0">
                <a:solidFill>
                  <a:schemeClr val="bg1"/>
                </a:solidFill>
                <a:latin typeface="Arial" charset="0"/>
                <a:ea typeface="微软雅黑" pitchFamily="34" charset="-122"/>
              </a:rPr>
              <a:t>0</a:t>
            </a:r>
            <a:endParaRPr lang="zh-CN" altLang="en-US" dirty="0">
              <a:solidFill>
                <a:schemeClr val="bg1"/>
              </a:solidFill>
              <a:latin typeface="Arial" charset="0"/>
              <a:ea typeface="微软雅黑" pitchFamily="34" charset="-122"/>
            </a:endParaRPr>
          </a:p>
        </p:txBody>
      </p:sp>
      <p:sp>
        <p:nvSpPr>
          <p:cNvPr id="121" name="椭圆 120">
            <a:extLst>
              <a:ext uri="{FF2B5EF4-FFF2-40B4-BE49-F238E27FC236}">
                <a16:creationId xmlns:a16="http://schemas.microsoft.com/office/drawing/2014/main" id="{8FE0583C-DCB5-4F08-8377-8D07EA1B59D8}"/>
              </a:ext>
            </a:extLst>
          </p:cNvPr>
          <p:cNvSpPr/>
          <p:nvPr/>
        </p:nvSpPr>
        <p:spPr bwMode="auto">
          <a:xfrm>
            <a:off x="3462801" y="5216403"/>
            <a:ext cx="304800" cy="304800"/>
          </a:xfrm>
          <a:prstGeom prst="ellipse">
            <a:avLst/>
          </a:prstGeom>
          <a:solidFill>
            <a:srgbClr val="0000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dirty="0">
                <a:solidFill>
                  <a:schemeClr val="bg1"/>
                </a:solidFill>
                <a:latin typeface="Arial" charset="0"/>
                <a:ea typeface="微软雅黑" pitchFamily="34" charset="-122"/>
              </a:rPr>
              <a:t>1</a:t>
            </a:r>
            <a:endParaRPr lang="zh-CN" altLang="en-US" dirty="0">
              <a:solidFill>
                <a:schemeClr val="bg1"/>
              </a:solidFill>
              <a:latin typeface="Arial" charset="0"/>
              <a:ea typeface="微软雅黑" pitchFamily="34" charset="-122"/>
            </a:endParaRPr>
          </a:p>
        </p:txBody>
      </p:sp>
      <p:sp>
        <p:nvSpPr>
          <p:cNvPr id="122" name="椭圆 121">
            <a:extLst>
              <a:ext uri="{FF2B5EF4-FFF2-40B4-BE49-F238E27FC236}">
                <a16:creationId xmlns:a16="http://schemas.microsoft.com/office/drawing/2014/main" id="{989BC9DD-A190-484D-9AC8-BA439C8E09A1}"/>
              </a:ext>
            </a:extLst>
          </p:cNvPr>
          <p:cNvSpPr/>
          <p:nvPr/>
        </p:nvSpPr>
        <p:spPr bwMode="auto">
          <a:xfrm>
            <a:off x="2993002" y="4311204"/>
            <a:ext cx="304800" cy="304800"/>
          </a:xfrm>
          <a:prstGeom prst="ellipse">
            <a:avLst/>
          </a:prstGeom>
          <a:solidFill>
            <a:srgbClr val="0000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dirty="0">
                <a:solidFill>
                  <a:schemeClr val="bg1"/>
                </a:solidFill>
                <a:latin typeface="Arial" charset="0"/>
                <a:ea typeface="微软雅黑" pitchFamily="34" charset="-122"/>
              </a:rPr>
              <a:t>2</a:t>
            </a:r>
            <a:endParaRPr lang="zh-CN" altLang="en-US" dirty="0">
              <a:solidFill>
                <a:schemeClr val="bg1"/>
              </a:solidFill>
              <a:latin typeface="Arial" charset="0"/>
              <a:ea typeface="微软雅黑" pitchFamily="34" charset="-122"/>
            </a:endParaRPr>
          </a:p>
        </p:txBody>
      </p:sp>
      <p:sp>
        <p:nvSpPr>
          <p:cNvPr id="123" name="椭圆 122">
            <a:extLst>
              <a:ext uri="{FF2B5EF4-FFF2-40B4-BE49-F238E27FC236}">
                <a16:creationId xmlns:a16="http://schemas.microsoft.com/office/drawing/2014/main" id="{4A30F7C0-1F97-4F7A-AF51-DD36639C08AC}"/>
              </a:ext>
            </a:extLst>
          </p:cNvPr>
          <p:cNvSpPr/>
          <p:nvPr/>
        </p:nvSpPr>
        <p:spPr bwMode="auto">
          <a:xfrm>
            <a:off x="5998088" y="5155565"/>
            <a:ext cx="304800" cy="304800"/>
          </a:xfrm>
          <a:prstGeom prst="ellipse">
            <a:avLst/>
          </a:prstGeom>
          <a:solidFill>
            <a:srgbClr val="0000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dirty="0">
                <a:solidFill>
                  <a:schemeClr val="bg1"/>
                </a:solidFill>
                <a:latin typeface="Arial" charset="0"/>
                <a:ea typeface="微软雅黑" pitchFamily="34" charset="-122"/>
              </a:rPr>
              <a:t>3</a:t>
            </a:r>
            <a:endParaRPr lang="zh-CN" altLang="en-US" dirty="0">
              <a:solidFill>
                <a:schemeClr val="bg1"/>
              </a:solidFill>
              <a:latin typeface="Arial" charset="0"/>
              <a:ea typeface="微软雅黑" pitchFamily="34" charset="-122"/>
            </a:endParaRPr>
          </a:p>
        </p:txBody>
      </p:sp>
      <p:sp>
        <p:nvSpPr>
          <p:cNvPr id="124" name="椭圆 123">
            <a:extLst>
              <a:ext uri="{FF2B5EF4-FFF2-40B4-BE49-F238E27FC236}">
                <a16:creationId xmlns:a16="http://schemas.microsoft.com/office/drawing/2014/main" id="{ED5E607A-B588-4C3B-90D7-A7C5E724908D}"/>
              </a:ext>
            </a:extLst>
          </p:cNvPr>
          <p:cNvSpPr/>
          <p:nvPr/>
        </p:nvSpPr>
        <p:spPr bwMode="auto">
          <a:xfrm>
            <a:off x="8298983" y="5125064"/>
            <a:ext cx="304800" cy="304800"/>
          </a:xfrm>
          <a:prstGeom prst="ellipse">
            <a:avLst/>
          </a:prstGeom>
          <a:solidFill>
            <a:srgbClr val="0000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dirty="0">
                <a:solidFill>
                  <a:schemeClr val="bg1"/>
                </a:solidFill>
                <a:latin typeface="Arial" charset="0"/>
                <a:ea typeface="微软雅黑" pitchFamily="34" charset="-122"/>
              </a:rPr>
              <a:t>4</a:t>
            </a:r>
            <a:endParaRPr lang="zh-CN" altLang="en-US" dirty="0">
              <a:solidFill>
                <a:schemeClr val="bg1"/>
              </a:solidFill>
              <a:latin typeface="Arial" charset="0"/>
              <a:ea typeface="微软雅黑" pitchFamily="34" charset="-122"/>
            </a:endParaRPr>
          </a:p>
        </p:txBody>
      </p:sp>
      <p:cxnSp>
        <p:nvCxnSpPr>
          <p:cNvPr id="126" name="直接箭头连接符 125">
            <a:extLst>
              <a:ext uri="{FF2B5EF4-FFF2-40B4-BE49-F238E27FC236}">
                <a16:creationId xmlns:a16="http://schemas.microsoft.com/office/drawing/2014/main" id="{4232A6F1-D33F-4100-AECB-FEF001E8D317}"/>
              </a:ext>
            </a:extLst>
          </p:cNvPr>
          <p:cNvCxnSpPr>
            <a:stCxn id="52" idx="2"/>
            <a:endCxn id="44" idx="0"/>
          </p:cNvCxnSpPr>
          <p:nvPr/>
        </p:nvCxnSpPr>
        <p:spPr bwMode="auto">
          <a:xfrm flipH="1">
            <a:off x="3995593" y="4701180"/>
            <a:ext cx="50529" cy="866091"/>
          </a:xfrm>
          <a:prstGeom prst="straightConnector1">
            <a:avLst/>
          </a:prstGeom>
          <a:solidFill>
            <a:srgbClr val="993366">
              <a:alpha val="96001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7" name="文本框 126">
            <a:extLst>
              <a:ext uri="{FF2B5EF4-FFF2-40B4-BE49-F238E27FC236}">
                <a16:creationId xmlns:a16="http://schemas.microsoft.com/office/drawing/2014/main" id="{5A7D5E3D-DA3C-48A6-AE98-3525875EAA90}"/>
              </a:ext>
            </a:extLst>
          </p:cNvPr>
          <p:cNvSpPr txBox="1"/>
          <p:nvPr/>
        </p:nvSpPr>
        <p:spPr>
          <a:xfrm>
            <a:off x="3981372" y="4931925"/>
            <a:ext cx="3129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a</a:t>
            </a:r>
            <a:endParaRPr lang="zh-CN" altLang="en-US" dirty="0"/>
          </a:p>
        </p:txBody>
      </p:sp>
      <p:sp>
        <p:nvSpPr>
          <p:cNvPr id="130" name="文本框 129">
            <a:extLst>
              <a:ext uri="{FF2B5EF4-FFF2-40B4-BE49-F238E27FC236}">
                <a16:creationId xmlns:a16="http://schemas.microsoft.com/office/drawing/2014/main" id="{CF7A51E2-43AD-4A59-A113-55DE1F6F92E2}"/>
              </a:ext>
            </a:extLst>
          </p:cNvPr>
          <p:cNvSpPr txBox="1"/>
          <p:nvPr/>
        </p:nvSpPr>
        <p:spPr>
          <a:xfrm>
            <a:off x="4279626" y="3783801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b</a:t>
            </a:r>
            <a:endParaRPr lang="zh-CN" altLang="en-US" dirty="0"/>
          </a:p>
        </p:txBody>
      </p:sp>
      <p:cxnSp>
        <p:nvCxnSpPr>
          <p:cNvPr id="65" name="连接符: 曲线 64">
            <a:extLst>
              <a:ext uri="{FF2B5EF4-FFF2-40B4-BE49-F238E27FC236}">
                <a16:creationId xmlns:a16="http://schemas.microsoft.com/office/drawing/2014/main" id="{85999932-4D74-4ECE-915A-6E3393574687}"/>
              </a:ext>
            </a:extLst>
          </p:cNvPr>
          <p:cNvCxnSpPr/>
          <p:nvPr/>
        </p:nvCxnSpPr>
        <p:spPr bwMode="auto">
          <a:xfrm rot="5400000" flipH="1" flipV="1">
            <a:off x="3530560" y="5750534"/>
            <a:ext cx="42080" cy="588587"/>
          </a:xfrm>
          <a:prstGeom prst="curvedConnector3">
            <a:avLst>
              <a:gd name="adj1" fmla="val -543251"/>
            </a:avLst>
          </a:prstGeom>
          <a:solidFill>
            <a:srgbClr val="993366">
              <a:alpha val="96001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9" name="连接符: 曲线 68">
            <a:extLst>
              <a:ext uri="{FF2B5EF4-FFF2-40B4-BE49-F238E27FC236}">
                <a16:creationId xmlns:a16="http://schemas.microsoft.com/office/drawing/2014/main" id="{021D463F-0901-4272-947B-549DE6A5D4BC}"/>
              </a:ext>
            </a:extLst>
          </p:cNvPr>
          <p:cNvCxnSpPr/>
          <p:nvPr/>
        </p:nvCxnSpPr>
        <p:spPr bwMode="auto">
          <a:xfrm rot="16200000" flipH="1" flipV="1">
            <a:off x="4153756" y="3930794"/>
            <a:ext cx="23647" cy="639372"/>
          </a:xfrm>
          <a:prstGeom prst="curvedConnector3">
            <a:avLst>
              <a:gd name="adj1" fmla="val -966719"/>
            </a:avLst>
          </a:prstGeom>
          <a:solidFill>
            <a:srgbClr val="993366">
              <a:alpha val="96001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文本框 92">
                <a:extLst>
                  <a:ext uri="{FF2B5EF4-FFF2-40B4-BE49-F238E27FC236}">
                    <a16:creationId xmlns:a16="http://schemas.microsoft.com/office/drawing/2014/main" id="{29E3F98C-0392-428C-80E6-AAA72F25050F}"/>
                  </a:ext>
                </a:extLst>
              </p:cNvPr>
              <p:cNvSpPr txBox="1"/>
              <p:nvPr/>
            </p:nvSpPr>
            <p:spPr>
              <a:xfrm>
                <a:off x="5221655" y="3557916"/>
                <a:ext cx="442610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altLang="zh-CN" sz="2400" dirty="0">
                    <a:solidFill>
                      <a:srgbClr val="0000FF"/>
                    </a:solidFill>
                  </a:rPr>
                  <a:t>Move</a:t>
                </a:r>
                <a:r>
                  <a:rPr lang="en-US" altLang="zh-CN" sz="2400" dirty="0">
                    <a:solidFill>
                      <a:srgbClr val="D60093"/>
                    </a:solidFill>
                  </a:rPr>
                  <a:t>({0,1,2,4,7},</a:t>
                </a:r>
                <a:r>
                  <a:rPr lang="en-US" altLang="zh-CN" sz="2400" dirty="0">
                    <a:solidFill>
                      <a:srgbClr val="0000FF"/>
                    </a:solidFill>
                  </a:rPr>
                  <a:t>a) = {3, 8}</a:t>
                </a:r>
              </a:p>
              <a:p>
                <a14:m>
                  <m:oMath xmlns:m="http://schemas.openxmlformats.org/officeDocument/2006/math">
                    <m:r>
                      <a:rPr lang="zh-CN" altLang="en-US" sz="2400" b="1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𝜺</m:t>
                    </m:r>
                    <m:r>
                      <a:rPr lang="en-US" altLang="zh-CN" sz="2400" b="1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altLang="zh-CN" sz="2400" b="1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𝑪𝒍𝒐𝒔𝒖𝒓𝒆</m:t>
                    </m:r>
                  </m:oMath>
                </a14:m>
                <a:r>
                  <a:rPr lang="en-US" altLang="zh-CN" sz="2400" b="1" dirty="0">
                    <a:latin typeface="宋体" pitchFamily="2" charset="-122"/>
                    <a:ea typeface="宋体" pitchFamily="2" charset="-122"/>
                  </a:rPr>
                  <a:t>(</a:t>
                </a:r>
                <a:r>
                  <a:rPr lang="en-US" altLang="zh-CN" sz="2400" b="1" dirty="0">
                    <a:solidFill>
                      <a:srgbClr val="0000FF"/>
                    </a:solidFill>
                    <a:latin typeface="宋体" pitchFamily="2" charset="-122"/>
                    <a:ea typeface="宋体" pitchFamily="2" charset="-122"/>
                  </a:rPr>
                  <a:t>{0}</a:t>
                </a:r>
                <a:r>
                  <a:rPr lang="en-US" altLang="zh-CN" sz="2400" b="1" dirty="0">
                    <a:latin typeface="宋体" pitchFamily="2" charset="-122"/>
                    <a:ea typeface="宋体" pitchFamily="2" charset="-122"/>
                  </a:rPr>
                  <a:t>)</a:t>
                </a:r>
                <a:r>
                  <a:rPr lang="en-US" altLang="zh-CN" sz="2400" dirty="0">
                    <a:solidFill>
                      <a:srgbClr val="0000FF"/>
                    </a:solidFill>
                  </a:rPr>
                  <a:t> = {</a:t>
                </a:r>
                <a:r>
                  <a:rPr lang="en-US" altLang="zh-CN" sz="2400" dirty="0">
                    <a:solidFill>
                      <a:srgbClr val="FF0000"/>
                    </a:solidFill>
                  </a:rPr>
                  <a:t>0</a:t>
                </a:r>
                <a:r>
                  <a:rPr lang="en-US" altLang="zh-CN" sz="2400" dirty="0">
                    <a:solidFill>
                      <a:srgbClr val="0000FF"/>
                    </a:solidFill>
                  </a:rPr>
                  <a:t>,1,7,</a:t>
                </a:r>
                <a:r>
                  <a:rPr lang="en-US" altLang="zh-CN" sz="2400" dirty="0">
                    <a:solidFill>
                      <a:srgbClr val="C00000"/>
                    </a:solidFill>
                  </a:rPr>
                  <a:t>2,4</a:t>
                </a:r>
                <a:r>
                  <a:rPr lang="en-US" altLang="zh-CN" sz="2400" dirty="0">
                    <a:solidFill>
                      <a:srgbClr val="0000FF"/>
                    </a:solidFill>
                  </a:rPr>
                  <a:t>}</a:t>
                </a:r>
              </a:p>
            </p:txBody>
          </p:sp>
        </mc:Choice>
        <mc:Fallback xmlns="">
          <p:sp>
            <p:nvSpPr>
              <p:cNvPr id="93" name="文本框 92">
                <a:extLst>
                  <a:ext uri="{FF2B5EF4-FFF2-40B4-BE49-F238E27FC236}">
                    <a16:creationId xmlns:a16="http://schemas.microsoft.com/office/drawing/2014/main" id="{29E3F98C-0392-428C-80E6-AAA72F2505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1655" y="3557916"/>
                <a:ext cx="4426109" cy="830997"/>
              </a:xfrm>
              <a:prstGeom prst="rect">
                <a:avLst/>
              </a:prstGeom>
              <a:blipFill>
                <a:blip r:embed="rId2"/>
                <a:stretch>
                  <a:fillRect l="-2204" t="-5147" b="-169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4" name="任意多边形: 形状 93">
            <a:extLst>
              <a:ext uri="{FF2B5EF4-FFF2-40B4-BE49-F238E27FC236}">
                <a16:creationId xmlns:a16="http://schemas.microsoft.com/office/drawing/2014/main" id="{9B0F68CB-E532-4670-B557-088D23C8D92F}"/>
              </a:ext>
            </a:extLst>
          </p:cNvPr>
          <p:cNvSpPr/>
          <p:nvPr/>
        </p:nvSpPr>
        <p:spPr bwMode="auto">
          <a:xfrm>
            <a:off x="6898616" y="3215652"/>
            <a:ext cx="1446919" cy="394276"/>
          </a:xfrm>
          <a:custGeom>
            <a:avLst/>
            <a:gdLst>
              <a:gd name="connsiteX0" fmla="*/ 0 w 1561514"/>
              <a:gd name="connsiteY0" fmla="*/ 277216 h 361623"/>
              <a:gd name="connsiteX1" fmla="*/ 478302 w 1561514"/>
              <a:gd name="connsiteY1" fmla="*/ 52133 h 361623"/>
              <a:gd name="connsiteX2" fmla="*/ 1083213 w 1561514"/>
              <a:gd name="connsiteY2" fmla="*/ 23998 h 361623"/>
              <a:gd name="connsiteX3" fmla="*/ 1547447 w 1561514"/>
              <a:gd name="connsiteY3" fmla="*/ 347555 h 361623"/>
              <a:gd name="connsiteX4" fmla="*/ 1547447 w 1561514"/>
              <a:gd name="connsiteY4" fmla="*/ 347555 h 361623"/>
              <a:gd name="connsiteX5" fmla="*/ 1561514 w 1561514"/>
              <a:gd name="connsiteY5" fmla="*/ 361623 h 361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1514" h="361623">
                <a:moveTo>
                  <a:pt x="0" y="277216"/>
                </a:moveTo>
                <a:cubicBezTo>
                  <a:pt x="148883" y="185776"/>
                  <a:pt x="297767" y="94336"/>
                  <a:pt x="478302" y="52133"/>
                </a:cubicBezTo>
                <a:cubicBezTo>
                  <a:pt x="658837" y="9930"/>
                  <a:pt x="905022" y="-25239"/>
                  <a:pt x="1083213" y="23998"/>
                </a:cubicBezTo>
                <a:cubicBezTo>
                  <a:pt x="1261404" y="73235"/>
                  <a:pt x="1547447" y="347555"/>
                  <a:pt x="1547447" y="347555"/>
                </a:cubicBezTo>
                <a:lnTo>
                  <a:pt x="1547447" y="347555"/>
                </a:lnTo>
                <a:lnTo>
                  <a:pt x="1561514" y="361623"/>
                </a:lnTo>
              </a:path>
            </a:pathLst>
          </a:cu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latin typeface="Arial" charset="0"/>
              <a:ea typeface="微软雅黑" pitchFamily="34" charset="-122"/>
            </a:endParaRPr>
          </a:p>
        </p:txBody>
      </p:sp>
      <p:sp>
        <p:nvSpPr>
          <p:cNvPr id="95" name="任意多边形: 形状 94">
            <a:extLst>
              <a:ext uri="{FF2B5EF4-FFF2-40B4-BE49-F238E27FC236}">
                <a16:creationId xmlns:a16="http://schemas.microsoft.com/office/drawing/2014/main" id="{C454D6C1-86E5-4291-9054-D38D644DB9A9}"/>
              </a:ext>
            </a:extLst>
          </p:cNvPr>
          <p:cNvSpPr/>
          <p:nvPr/>
        </p:nvSpPr>
        <p:spPr bwMode="auto">
          <a:xfrm>
            <a:off x="7331892" y="3320685"/>
            <a:ext cx="1392702" cy="323828"/>
          </a:xfrm>
          <a:custGeom>
            <a:avLst/>
            <a:gdLst>
              <a:gd name="connsiteX0" fmla="*/ 0 w 1392702"/>
              <a:gd name="connsiteY0" fmla="*/ 295692 h 323828"/>
              <a:gd name="connsiteX1" fmla="*/ 872197 w 1392702"/>
              <a:gd name="connsiteY1" fmla="*/ 14338 h 323828"/>
              <a:gd name="connsiteX2" fmla="*/ 1280160 w 1392702"/>
              <a:gd name="connsiteY2" fmla="*/ 70609 h 323828"/>
              <a:gd name="connsiteX3" fmla="*/ 1392702 w 1392702"/>
              <a:gd name="connsiteY3" fmla="*/ 323828 h 3238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92702" h="323828">
                <a:moveTo>
                  <a:pt x="0" y="295692"/>
                </a:moveTo>
                <a:cubicBezTo>
                  <a:pt x="329418" y="173772"/>
                  <a:pt x="658837" y="51852"/>
                  <a:pt x="872197" y="14338"/>
                </a:cubicBezTo>
                <a:cubicBezTo>
                  <a:pt x="1085557" y="-23176"/>
                  <a:pt x="1193409" y="19027"/>
                  <a:pt x="1280160" y="70609"/>
                </a:cubicBezTo>
                <a:cubicBezTo>
                  <a:pt x="1366911" y="122191"/>
                  <a:pt x="1379806" y="223009"/>
                  <a:pt x="1392702" y="323828"/>
                </a:cubicBezTo>
              </a:path>
            </a:pathLst>
          </a:cu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latin typeface="Arial" charset="0"/>
              <a:ea typeface="微软雅黑" pitchFamily="34" charset="-122"/>
            </a:endParaRPr>
          </a:p>
        </p:txBody>
      </p:sp>
      <p:sp>
        <p:nvSpPr>
          <p:cNvPr id="80" name="文本框 79">
            <a:extLst>
              <a:ext uri="{FF2B5EF4-FFF2-40B4-BE49-F238E27FC236}">
                <a16:creationId xmlns:a16="http://schemas.microsoft.com/office/drawing/2014/main" id="{CE8152FE-D5AA-4BF3-9330-BD7D98E51C71}"/>
              </a:ext>
            </a:extLst>
          </p:cNvPr>
          <p:cNvSpPr txBox="1"/>
          <p:nvPr/>
        </p:nvSpPr>
        <p:spPr>
          <a:xfrm>
            <a:off x="981409" y="1732283"/>
            <a:ext cx="10607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rgbClr val="0000FF"/>
                </a:solidFill>
              </a:rPr>
              <a:t>NFA N</a:t>
            </a:r>
            <a:endParaRPr lang="zh-CN" altLang="en-US" sz="2400" dirty="0">
              <a:solidFill>
                <a:srgbClr val="0000FF"/>
              </a:solidFill>
            </a:endParaRPr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7C7423C7-5DBF-4111-9BF5-41C6F027161F}"/>
              </a:ext>
            </a:extLst>
          </p:cNvPr>
          <p:cNvSpPr txBox="1"/>
          <p:nvPr/>
        </p:nvSpPr>
        <p:spPr>
          <a:xfrm>
            <a:off x="1057199" y="4199726"/>
            <a:ext cx="10318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rgbClr val="0000FF"/>
                </a:solidFill>
              </a:rPr>
              <a:t>DFA D</a:t>
            </a:r>
            <a:endParaRPr lang="zh-CN" altLang="en-US" sz="2400" dirty="0">
              <a:solidFill>
                <a:srgbClr val="0000FF"/>
              </a:solidFill>
            </a:endParaRPr>
          </a:p>
        </p:txBody>
      </p:sp>
      <p:grpSp>
        <p:nvGrpSpPr>
          <p:cNvPr id="84" name="组合 83">
            <a:extLst>
              <a:ext uri="{FF2B5EF4-FFF2-40B4-BE49-F238E27FC236}">
                <a16:creationId xmlns:a16="http://schemas.microsoft.com/office/drawing/2014/main" id="{0E4A4461-676E-4471-8A4C-111710E4119E}"/>
              </a:ext>
            </a:extLst>
          </p:cNvPr>
          <p:cNvGrpSpPr/>
          <p:nvPr/>
        </p:nvGrpSpPr>
        <p:grpSpPr>
          <a:xfrm>
            <a:off x="774884" y="1556091"/>
            <a:ext cx="6727640" cy="2294181"/>
            <a:chOff x="3552969" y="3480818"/>
            <a:chExt cx="6727640" cy="2294181"/>
          </a:xfrm>
        </p:grpSpPr>
        <p:grpSp>
          <p:nvGrpSpPr>
            <p:cNvPr id="85" name="组合 84">
              <a:extLst>
                <a:ext uri="{FF2B5EF4-FFF2-40B4-BE49-F238E27FC236}">
                  <a16:creationId xmlns:a16="http://schemas.microsoft.com/office/drawing/2014/main" id="{A0E2E64E-FC90-44FE-BA0F-55D8158C454B}"/>
                </a:ext>
              </a:extLst>
            </p:cNvPr>
            <p:cNvGrpSpPr/>
            <p:nvPr/>
          </p:nvGrpSpPr>
          <p:grpSpPr>
            <a:xfrm>
              <a:off x="3552969" y="3480818"/>
              <a:ext cx="6326825" cy="2294181"/>
              <a:chOff x="1109417" y="3657600"/>
              <a:chExt cx="6326825" cy="2294181"/>
            </a:xfrm>
          </p:grpSpPr>
          <p:sp>
            <p:nvSpPr>
              <p:cNvPr id="87" name="椭圆 86">
                <a:extLst>
                  <a:ext uri="{FF2B5EF4-FFF2-40B4-BE49-F238E27FC236}">
                    <a16:creationId xmlns:a16="http://schemas.microsoft.com/office/drawing/2014/main" id="{02AB9727-3341-4184-8184-B2BDAEE2E8F7}"/>
                  </a:ext>
                </a:extLst>
              </p:cNvPr>
              <p:cNvSpPr/>
              <p:nvPr/>
            </p:nvSpPr>
            <p:spPr bwMode="auto">
              <a:xfrm>
                <a:off x="2228725" y="4797562"/>
                <a:ext cx="304800" cy="304800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zh-CN" sz="18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微软雅黑" pitchFamily="34" charset="-122"/>
                  </a:rPr>
                  <a:t>1</a:t>
                </a:r>
                <a:endParaRPr kumimoji="0" lang="zh-CN" altLang="en-US" sz="18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微软雅黑" pitchFamily="34" charset="-122"/>
                </a:endParaRPr>
              </a:p>
            </p:txBody>
          </p:sp>
          <p:sp>
            <p:nvSpPr>
              <p:cNvPr id="88" name="椭圆 87">
                <a:extLst>
                  <a:ext uri="{FF2B5EF4-FFF2-40B4-BE49-F238E27FC236}">
                    <a16:creationId xmlns:a16="http://schemas.microsoft.com/office/drawing/2014/main" id="{ACC60781-C366-49B7-AA3B-38E162958445}"/>
                  </a:ext>
                </a:extLst>
              </p:cNvPr>
              <p:cNvSpPr/>
              <p:nvPr/>
            </p:nvSpPr>
            <p:spPr bwMode="auto">
              <a:xfrm>
                <a:off x="2878769" y="4208422"/>
                <a:ext cx="304800" cy="304800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zh-CN" sz="18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微软雅黑" pitchFamily="34" charset="-122"/>
                  </a:rPr>
                  <a:t>2</a:t>
                </a:r>
                <a:endParaRPr kumimoji="0" lang="zh-CN" altLang="en-US" sz="18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微软雅黑" pitchFamily="34" charset="-122"/>
                </a:endParaRPr>
              </a:p>
            </p:txBody>
          </p:sp>
          <p:sp>
            <p:nvSpPr>
              <p:cNvPr id="89" name="椭圆 88">
                <a:extLst>
                  <a:ext uri="{FF2B5EF4-FFF2-40B4-BE49-F238E27FC236}">
                    <a16:creationId xmlns:a16="http://schemas.microsoft.com/office/drawing/2014/main" id="{D0E24C5D-C974-48BE-8C9D-1CD62B19E495}"/>
                  </a:ext>
                </a:extLst>
              </p:cNvPr>
              <p:cNvSpPr/>
              <p:nvPr/>
            </p:nvSpPr>
            <p:spPr bwMode="auto">
              <a:xfrm>
                <a:off x="3766206" y="4208422"/>
                <a:ext cx="304800" cy="304800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zh-CN" sz="18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微软雅黑" pitchFamily="34" charset="-122"/>
                  </a:rPr>
                  <a:t>3</a:t>
                </a:r>
                <a:endParaRPr kumimoji="0" lang="zh-CN" altLang="en-US" sz="18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微软雅黑" pitchFamily="34" charset="-122"/>
                </a:endParaRPr>
              </a:p>
            </p:txBody>
          </p:sp>
          <p:sp>
            <p:nvSpPr>
              <p:cNvPr id="90" name="椭圆 89">
                <a:extLst>
                  <a:ext uri="{FF2B5EF4-FFF2-40B4-BE49-F238E27FC236}">
                    <a16:creationId xmlns:a16="http://schemas.microsoft.com/office/drawing/2014/main" id="{6DE1AEA2-D0DF-49C6-B7FA-DC73419554FB}"/>
                  </a:ext>
                </a:extLst>
              </p:cNvPr>
              <p:cNvSpPr/>
              <p:nvPr/>
            </p:nvSpPr>
            <p:spPr bwMode="auto">
              <a:xfrm>
                <a:off x="2878769" y="5403989"/>
                <a:ext cx="304800" cy="304800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zh-CN" sz="18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微软雅黑" pitchFamily="34" charset="-122"/>
                  </a:rPr>
                  <a:t>4</a:t>
                </a:r>
                <a:endParaRPr kumimoji="0" lang="zh-CN" altLang="en-US" sz="18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微软雅黑" pitchFamily="34" charset="-122"/>
                </a:endParaRPr>
              </a:p>
            </p:txBody>
          </p:sp>
          <p:sp>
            <p:nvSpPr>
              <p:cNvPr id="91" name="椭圆 90">
                <a:extLst>
                  <a:ext uri="{FF2B5EF4-FFF2-40B4-BE49-F238E27FC236}">
                    <a16:creationId xmlns:a16="http://schemas.microsoft.com/office/drawing/2014/main" id="{7756474E-A160-469D-BC5D-55E4E26995EE}"/>
                  </a:ext>
                </a:extLst>
              </p:cNvPr>
              <p:cNvSpPr/>
              <p:nvPr/>
            </p:nvSpPr>
            <p:spPr bwMode="auto">
              <a:xfrm>
                <a:off x="3766206" y="5403989"/>
                <a:ext cx="304800" cy="304800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zh-CN" sz="18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微软雅黑" pitchFamily="34" charset="-122"/>
                  </a:rPr>
                  <a:t>5</a:t>
                </a:r>
                <a:endParaRPr kumimoji="0" lang="zh-CN" altLang="en-US" sz="18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微软雅黑" pitchFamily="34" charset="-122"/>
                </a:endParaRPr>
              </a:p>
            </p:txBody>
          </p:sp>
          <p:sp>
            <p:nvSpPr>
              <p:cNvPr id="92" name="椭圆 91">
                <a:extLst>
                  <a:ext uri="{FF2B5EF4-FFF2-40B4-BE49-F238E27FC236}">
                    <a16:creationId xmlns:a16="http://schemas.microsoft.com/office/drawing/2014/main" id="{3D921143-DDF6-47DF-98C8-3D352DEB5FED}"/>
                  </a:ext>
                </a:extLst>
              </p:cNvPr>
              <p:cNvSpPr/>
              <p:nvPr/>
            </p:nvSpPr>
            <p:spPr bwMode="auto">
              <a:xfrm>
                <a:off x="4382547" y="4797562"/>
                <a:ext cx="304800" cy="304800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zh-CN" sz="18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微软雅黑" pitchFamily="34" charset="-122"/>
                  </a:rPr>
                  <a:t>6</a:t>
                </a:r>
                <a:endParaRPr kumimoji="0" lang="zh-CN" altLang="en-US" sz="18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微软雅黑" pitchFamily="34" charset="-122"/>
                </a:endParaRPr>
              </a:p>
            </p:txBody>
          </p:sp>
          <p:sp>
            <p:nvSpPr>
              <p:cNvPr id="98" name="椭圆 97">
                <a:extLst>
                  <a:ext uri="{FF2B5EF4-FFF2-40B4-BE49-F238E27FC236}">
                    <a16:creationId xmlns:a16="http://schemas.microsoft.com/office/drawing/2014/main" id="{F6124F52-3A8C-4524-98BF-10E068C2D5B5}"/>
                  </a:ext>
                </a:extLst>
              </p:cNvPr>
              <p:cNvSpPr/>
              <p:nvPr/>
            </p:nvSpPr>
            <p:spPr bwMode="auto">
              <a:xfrm>
                <a:off x="5164769" y="4797562"/>
                <a:ext cx="304800" cy="304800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zh-CN" sz="18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微软雅黑" pitchFamily="34" charset="-122"/>
                  </a:rPr>
                  <a:t>7</a:t>
                </a:r>
                <a:endParaRPr kumimoji="0" lang="zh-CN" altLang="en-US" sz="18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微软雅黑" pitchFamily="34" charset="-122"/>
                </a:endParaRPr>
              </a:p>
            </p:txBody>
          </p:sp>
          <p:sp>
            <p:nvSpPr>
              <p:cNvPr id="99" name="椭圆 98">
                <a:extLst>
                  <a:ext uri="{FF2B5EF4-FFF2-40B4-BE49-F238E27FC236}">
                    <a16:creationId xmlns:a16="http://schemas.microsoft.com/office/drawing/2014/main" id="{C05A3951-C2B8-465B-AB0B-7FE176D3F3D8}"/>
                  </a:ext>
                </a:extLst>
              </p:cNvPr>
              <p:cNvSpPr/>
              <p:nvPr/>
            </p:nvSpPr>
            <p:spPr bwMode="auto">
              <a:xfrm>
                <a:off x="5874311" y="4797562"/>
                <a:ext cx="304800" cy="304800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zh-CN" sz="18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微软雅黑" pitchFamily="34" charset="-122"/>
                  </a:rPr>
                  <a:t>8</a:t>
                </a:r>
                <a:endParaRPr kumimoji="0" lang="zh-CN" altLang="en-US" sz="18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微软雅黑" pitchFamily="34" charset="-122"/>
                </a:endParaRPr>
              </a:p>
            </p:txBody>
          </p:sp>
          <p:sp>
            <p:nvSpPr>
              <p:cNvPr id="101" name="椭圆 100">
                <a:extLst>
                  <a:ext uri="{FF2B5EF4-FFF2-40B4-BE49-F238E27FC236}">
                    <a16:creationId xmlns:a16="http://schemas.microsoft.com/office/drawing/2014/main" id="{9AA6F19C-42FC-41B3-B0B5-A761DC4234B6}"/>
                  </a:ext>
                </a:extLst>
              </p:cNvPr>
              <p:cNvSpPr/>
              <p:nvPr/>
            </p:nvSpPr>
            <p:spPr bwMode="auto">
              <a:xfrm>
                <a:off x="6638402" y="4797562"/>
                <a:ext cx="304800" cy="304800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zh-CN" sz="18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微软雅黑" pitchFamily="34" charset="-122"/>
                  </a:rPr>
                  <a:t>9</a:t>
                </a:r>
                <a:endParaRPr kumimoji="0" lang="zh-CN" altLang="en-US" sz="18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微软雅黑" pitchFamily="34" charset="-122"/>
                </a:endParaRPr>
              </a:p>
            </p:txBody>
          </p:sp>
          <p:sp>
            <p:nvSpPr>
              <p:cNvPr id="102" name="椭圆 101">
                <a:extLst>
                  <a:ext uri="{FF2B5EF4-FFF2-40B4-BE49-F238E27FC236}">
                    <a16:creationId xmlns:a16="http://schemas.microsoft.com/office/drawing/2014/main" id="{73FF9894-A076-4099-B38A-C9C32D24E155}"/>
                  </a:ext>
                </a:extLst>
              </p:cNvPr>
              <p:cNvSpPr/>
              <p:nvPr/>
            </p:nvSpPr>
            <p:spPr bwMode="auto">
              <a:xfrm>
                <a:off x="1449722" y="4797562"/>
                <a:ext cx="304800" cy="304800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zh-CN" sz="18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微软雅黑" pitchFamily="34" charset="-122"/>
                  </a:rPr>
                  <a:t>0</a:t>
                </a:r>
                <a:endParaRPr kumimoji="0" lang="zh-CN" altLang="en-US" sz="18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微软雅黑" pitchFamily="34" charset="-122"/>
                </a:endParaRPr>
              </a:p>
            </p:txBody>
          </p:sp>
          <p:cxnSp>
            <p:nvCxnSpPr>
              <p:cNvPr id="103" name="直接箭头连接符 102">
                <a:extLst>
                  <a:ext uri="{FF2B5EF4-FFF2-40B4-BE49-F238E27FC236}">
                    <a16:creationId xmlns:a16="http://schemas.microsoft.com/office/drawing/2014/main" id="{2C0B5832-DB23-4E87-90DE-7C3E619C15E9}"/>
                  </a:ext>
                </a:extLst>
              </p:cNvPr>
              <p:cNvCxnSpPr>
                <a:stCxn id="102" idx="6"/>
                <a:endCxn id="87" idx="2"/>
              </p:cNvCxnSpPr>
              <p:nvPr/>
            </p:nvCxnSpPr>
            <p:spPr bwMode="auto">
              <a:xfrm>
                <a:off x="1754522" y="4949962"/>
                <a:ext cx="474203" cy="0"/>
              </a:xfrm>
              <a:prstGeom prst="straightConnector1">
                <a:avLst/>
              </a:prstGeom>
              <a:solidFill>
                <a:srgbClr val="993366">
                  <a:alpha val="96001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04" name="直接箭头连接符 103">
                <a:extLst>
                  <a:ext uri="{FF2B5EF4-FFF2-40B4-BE49-F238E27FC236}">
                    <a16:creationId xmlns:a16="http://schemas.microsoft.com/office/drawing/2014/main" id="{3B025D0B-470A-4BFA-A326-E61F00328172}"/>
                  </a:ext>
                </a:extLst>
              </p:cNvPr>
              <p:cNvCxnSpPr>
                <a:stCxn id="87" idx="0"/>
                <a:endCxn id="88" idx="3"/>
              </p:cNvCxnSpPr>
              <p:nvPr/>
            </p:nvCxnSpPr>
            <p:spPr bwMode="auto">
              <a:xfrm flipV="1">
                <a:off x="2381125" y="4468585"/>
                <a:ext cx="542281" cy="328977"/>
              </a:xfrm>
              <a:prstGeom prst="straightConnector1">
                <a:avLst/>
              </a:prstGeom>
              <a:solidFill>
                <a:srgbClr val="993366">
                  <a:alpha val="96001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05" name="直接箭头连接符 104">
                <a:extLst>
                  <a:ext uri="{FF2B5EF4-FFF2-40B4-BE49-F238E27FC236}">
                    <a16:creationId xmlns:a16="http://schemas.microsoft.com/office/drawing/2014/main" id="{307FF0CF-4277-4783-BD6C-230727A64E48}"/>
                  </a:ext>
                </a:extLst>
              </p:cNvPr>
              <p:cNvCxnSpPr>
                <a:stCxn id="88" idx="6"/>
                <a:endCxn id="89" idx="2"/>
              </p:cNvCxnSpPr>
              <p:nvPr/>
            </p:nvCxnSpPr>
            <p:spPr bwMode="auto">
              <a:xfrm>
                <a:off x="3183569" y="4360822"/>
                <a:ext cx="582637" cy="0"/>
              </a:xfrm>
              <a:prstGeom prst="straightConnector1">
                <a:avLst/>
              </a:prstGeom>
              <a:solidFill>
                <a:srgbClr val="993366">
                  <a:alpha val="96001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07" name="直接箭头连接符 106">
                <a:extLst>
                  <a:ext uri="{FF2B5EF4-FFF2-40B4-BE49-F238E27FC236}">
                    <a16:creationId xmlns:a16="http://schemas.microsoft.com/office/drawing/2014/main" id="{D76AC9AA-3DB1-4928-AC78-30AA8BDBFAB8}"/>
                  </a:ext>
                </a:extLst>
              </p:cNvPr>
              <p:cNvCxnSpPr>
                <a:stCxn id="89" idx="5"/>
                <a:endCxn id="92" idx="1"/>
              </p:cNvCxnSpPr>
              <p:nvPr/>
            </p:nvCxnSpPr>
            <p:spPr bwMode="auto">
              <a:xfrm>
                <a:off x="4026369" y="4468585"/>
                <a:ext cx="400815" cy="373614"/>
              </a:xfrm>
              <a:prstGeom prst="straightConnector1">
                <a:avLst/>
              </a:prstGeom>
              <a:solidFill>
                <a:srgbClr val="993366">
                  <a:alpha val="96001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09" name="直接箭头连接符 108">
                <a:extLst>
                  <a:ext uri="{FF2B5EF4-FFF2-40B4-BE49-F238E27FC236}">
                    <a16:creationId xmlns:a16="http://schemas.microsoft.com/office/drawing/2014/main" id="{2965D633-1E1E-4279-B4D3-54B10595D875}"/>
                  </a:ext>
                </a:extLst>
              </p:cNvPr>
              <p:cNvCxnSpPr>
                <a:stCxn id="92" idx="6"/>
                <a:endCxn id="98" idx="2"/>
              </p:cNvCxnSpPr>
              <p:nvPr/>
            </p:nvCxnSpPr>
            <p:spPr bwMode="auto">
              <a:xfrm>
                <a:off x="4687347" y="4949962"/>
                <a:ext cx="477422" cy="0"/>
              </a:xfrm>
              <a:prstGeom prst="straightConnector1">
                <a:avLst/>
              </a:prstGeom>
              <a:solidFill>
                <a:srgbClr val="993366">
                  <a:alpha val="96001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11" name="直接箭头连接符 110">
                <a:extLst>
                  <a:ext uri="{FF2B5EF4-FFF2-40B4-BE49-F238E27FC236}">
                    <a16:creationId xmlns:a16="http://schemas.microsoft.com/office/drawing/2014/main" id="{FA0F05B0-5F1B-4D36-8D97-5E79CF395537}"/>
                  </a:ext>
                </a:extLst>
              </p:cNvPr>
              <p:cNvCxnSpPr>
                <a:stCxn id="98" idx="6"/>
                <a:endCxn id="99" idx="2"/>
              </p:cNvCxnSpPr>
              <p:nvPr/>
            </p:nvCxnSpPr>
            <p:spPr bwMode="auto">
              <a:xfrm>
                <a:off x="5469569" y="4949962"/>
                <a:ext cx="404742" cy="0"/>
              </a:xfrm>
              <a:prstGeom prst="straightConnector1">
                <a:avLst/>
              </a:prstGeom>
              <a:solidFill>
                <a:srgbClr val="993366">
                  <a:alpha val="96001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13" name="直接箭头连接符 112">
                <a:extLst>
                  <a:ext uri="{FF2B5EF4-FFF2-40B4-BE49-F238E27FC236}">
                    <a16:creationId xmlns:a16="http://schemas.microsoft.com/office/drawing/2014/main" id="{5BAC513D-EEE4-46CD-9702-C8727D4CFBDB}"/>
                  </a:ext>
                </a:extLst>
              </p:cNvPr>
              <p:cNvCxnSpPr>
                <a:stCxn id="99" idx="6"/>
                <a:endCxn id="101" idx="2"/>
              </p:cNvCxnSpPr>
              <p:nvPr/>
            </p:nvCxnSpPr>
            <p:spPr bwMode="auto">
              <a:xfrm>
                <a:off x="6179111" y="4949962"/>
                <a:ext cx="459291" cy="0"/>
              </a:xfrm>
              <a:prstGeom prst="straightConnector1">
                <a:avLst/>
              </a:prstGeom>
              <a:solidFill>
                <a:srgbClr val="993366">
                  <a:alpha val="96001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15" name="直接箭头连接符 114">
                <a:extLst>
                  <a:ext uri="{FF2B5EF4-FFF2-40B4-BE49-F238E27FC236}">
                    <a16:creationId xmlns:a16="http://schemas.microsoft.com/office/drawing/2014/main" id="{BFBFFD80-23E0-4CB2-B367-8A86759ECA6E}"/>
                  </a:ext>
                </a:extLst>
              </p:cNvPr>
              <p:cNvCxnSpPr>
                <a:cxnSpLocks/>
                <a:stCxn id="101" idx="6"/>
                <a:endCxn id="86" idx="2"/>
              </p:cNvCxnSpPr>
              <p:nvPr/>
            </p:nvCxnSpPr>
            <p:spPr bwMode="auto">
              <a:xfrm flipV="1">
                <a:off x="6943202" y="4939554"/>
                <a:ext cx="493040" cy="10408"/>
              </a:xfrm>
              <a:prstGeom prst="straightConnector1">
                <a:avLst/>
              </a:prstGeom>
              <a:solidFill>
                <a:srgbClr val="993366">
                  <a:alpha val="96001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17" name="直接箭头连接符 116">
                <a:extLst>
                  <a:ext uri="{FF2B5EF4-FFF2-40B4-BE49-F238E27FC236}">
                    <a16:creationId xmlns:a16="http://schemas.microsoft.com/office/drawing/2014/main" id="{9993C93E-CD9F-4CD9-B598-F959EDE98043}"/>
                  </a:ext>
                </a:extLst>
              </p:cNvPr>
              <p:cNvCxnSpPr>
                <a:stCxn id="87" idx="5"/>
                <a:endCxn id="90" idx="1"/>
              </p:cNvCxnSpPr>
              <p:nvPr/>
            </p:nvCxnSpPr>
            <p:spPr bwMode="auto">
              <a:xfrm>
                <a:off x="2488888" y="5057725"/>
                <a:ext cx="434518" cy="390901"/>
              </a:xfrm>
              <a:prstGeom prst="straightConnector1">
                <a:avLst/>
              </a:prstGeom>
              <a:solidFill>
                <a:srgbClr val="993366">
                  <a:alpha val="96001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25" name="直接箭头连接符 124">
                <a:extLst>
                  <a:ext uri="{FF2B5EF4-FFF2-40B4-BE49-F238E27FC236}">
                    <a16:creationId xmlns:a16="http://schemas.microsoft.com/office/drawing/2014/main" id="{B80D184C-B463-4C9D-8DE2-61E9D7311115}"/>
                  </a:ext>
                </a:extLst>
              </p:cNvPr>
              <p:cNvCxnSpPr>
                <a:stCxn id="90" idx="6"/>
                <a:endCxn id="91" idx="2"/>
              </p:cNvCxnSpPr>
              <p:nvPr/>
            </p:nvCxnSpPr>
            <p:spPr bwMode="auto">
              <a:xfrm>
                <a:off x="3183569" y="5556389"/>
                <a:ext cx="582637" cy="0"/>
              </a:xfrm>
              <a:prstGeom prst="straightConnector1">
                <a:avLst/>
              </a:prstGeom>
              <a:solidFill>
                <a:srgbClr val="993366">
                  <a:alpha val="96001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28" name="直接箭头连接符 127">
                <a:extLst>
                  <a:ext uri="{FF2B5EF4-FFF2-40B4-BE49-F238E27FC236}">
                    <a16:creationId xmlns:a16="http://schemas.microsoft.com/office/drawing/2014/main" id="{1BB8B359-44F2-4656-A9FB-345ABAEE31C1}"/>
                  </a:ext>
                </a:extLst>
              </p:cNvPr>
              <p:cNvCxnSpPr>
                <a:stCxn id="91" idx="7"/>
                <a:endCxn id="92" idx="3"/>
              </p:cNvCxnSpPr>
              <p:nvPr/>
            </p:nvCxnSpPr>
            <p:spPr bwMode="auto">
              <a:xfrm flipV="1">
                <a:off x="4026369" y="5057725"/>
                <a:ext cx="400815" cy="390901"/>
              </a:xfrm>
              <a:prstGeom prst="straightConnector1">
                <a:avLst/>
              </a:prstGeom>
              <a:solidFill>
                <a:srgbClr val="993366">
                  <a:alpha val="96001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29" name="连接符: 曲线 128">
                <a:extLst>
                  <a:ext uri="{FF2B5EF4-FFF2-40B4-BE49-F238E27FC236}">
                    <a16:creationId xmlns:a16="http://schemas.microsoft.com/office/drawing/2014/main" id="{3E7784C9-19A9-4649-917B-A0F6B7F08460}"/>
                  </a:ext>
                </a:extLst>
              </p:cNvPr>
              <p:cNvCxnSpPr>
                <a:stCxn id="102" idx="4"/>
                <a:endCxn id="98" idx="4"/>
              </p:cNvCxnSpPr>
              <p:nvPr/>
            </p:nvCxnSpPr>
            <p:spPr bwMode="auto">
              <a:xfrm rot="16200000" flipH="1">
                <a:off x="3459645" y="3244838"/>
                <a:ext cx="12700" cy="3715047"/>
              </a:xfrm>
              <a:prstGeom prst="curvedConnector3">
                <a:avLst>
                  <a:gd name="adj1" fmla="val 6120000"/>
                </a:avLst>
              </a:prstGeom>
              <a:solidFill>
                <a:srgbClr val="993366">
                  <a:alpha val="96001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31" name="连接符: 曲线 130">
                <a:extLst>
                  <a:ext uri="{FF2B5EF4-FFF2-40B4-BE49-F238E27FC236}">
                    <a16:creationId xmlns:a16="http://schemas.microsoft.com/office/drawing/2014/main" id="{6731CAC1-47A9-4AE0-B873-25AA45C19D38}"/>
                  </a:ext>
                </a:extLst>
              </p:cNvPr>
              <p:cNvCxnSpPr>
                <a:stCxn id="92" idx="0"/>
                <a:endCxn id="87" idx="0"/>
              </p:cNvCxnSpPr>
              <p:nvPr/>
            </p:nvCxnSpPr>
            <p:spPr bwMode="auto">
              <a:xfrm rot="16200000" flipV="1">
                <a:off x="3458036" y="3720651"/>
                <a:ext cx="12700" cy="2153822"/>
              </a:xfrm>
              <a:prstGeom prst="curvedConnector3">
                <a:avLst>
                  <a:gd name="adj1" fmla="val 6341543"/>
                </a:avLst>
              </a:prstGeom>
              <a:solidFill>
                <a:srgbClr val="993366">
                  <a:alpha val="96001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2" name="文本框 131">
                    <a:extLst>
                      <a:ext uri="{FF2B5EF4-FFF2-40B4-BE49-F238E27FC236}">
                        <a16:creationId xmlns:a16="http://schemas.microsoft.com/office/drawing/2014/main" id="{350570AF-0A71-4ED9-BC3D-F015E49641E5}"/>
                      </a:ext>
                    </a:extLst>
                  </p:cNvPr>
                  <p:cNvSpPr txBox="1"/>
                  <p:nvPr/>
                </p:nvSpPr>
                <p:spPr>
                  <a:xfrm>
                    <a:off x="1821420" y="4612896"/>
                    <a:ext cx="36189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zh-CN" altLang="en-US" b="1" i="1" smtClean="0">
                              <a:latin typeface="Cambria Math" panose="02040503050406030204" pitchFamily="18" charset="0"/>
                            </a:rPr>
                            <m:t>𝜺</m:t>
                          </m:r>
                        </m:oMath>
                      </m:oMathPara>
                    </a14:m>
                    <a:endParaRPr lang="zh-CN" altLang="en-US" b="1" dirty="0"/>
                  </a:p>
                </p:txBody>
              </p:sp>
            </mc:Choice>
            <mc:Fallback xmlns="">
              <p:sp>
                <p:nvSpPr>
                  <p:cNvPr id="52" name="文本框 51">
                    <a:extLst>
                      <a:ext uri="{FF2B5EF4-FFF2-40B4-BE49-F238E27FC236}">
                        <a16:creationId xmlns:a16="http://schemas.microsoft.com/office/drawing/2014/main" id="{F3CC5B0A-FD4C-4416-9886-384BFBC0EC3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21420" y="4612896"/>
                    <a:ext cx="361894" cy="36933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3" name="文本框 132">
                    <a:extLst>
                      <a:ext uri="{FF2B5EF4-FFF2-40B4-BE49-F238E27FC236}">
                        <a16:creationId xmlns:a16="http://schemas.microsoft.com/office/drawing/2014/main" id="{C67B3DE5-8E1E-43EF-AD28-0E1EA5D4E478}"/>
                      </a:ext>
                    </a:extLst>
                  </p:cNvPr>
                  <p:cNvSpPr txBox="1"/>
                  <p:nvPr/>
                </p:nvSpPr>
                <p:spPr>
                  <a:xfrm>
                    <a:off x="2550389" y="4498513"/>
                    <a:ext cx="36189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zh-CN" altLang="en-US" b="1" i="1" smtClean="0">
                              <a:latin typeface="Cambria Math" panose="02040503050406030204" pitchFamily="18" charset="0"/>
                            </a:rPr>
                            <m:t>𝜺</m:t>
                          </m:r>
                        </m:oMath>
                      </m:oMathPara>
                    </a14:m>
                    <a:endParaRPr lang="zh-CN" altLang="en-US" b="1" dirty="0"/>
                  </a:p>
                </p:txBody>
              </p:sp>
            </mc:Choice>
            <mc:Fallback xmlns="">
              <p:sp>
                <p:nvSpPr>
                  <p:cNvPr id="58" name="文本框 57">
                    <a:extLst>
                      <a:ext uri="{FF2B5EF4-FFF2-40B4-BE49-F238E27FC236}">
                        <a16:creationId xmlns:a16="http://schemas.microsoft.com/office/drawing/2014/main" id="{2E5C9091-D7C7-43FD-87B7-C831F597511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50389" y="4498513"/>
                    <a:ext cx="361894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4" name="文本框 133">
                    <a:extLst>
                      <a:ext uri="{FF2B5EF4-FFF2-40B4-BE49-F238E27FC236}">
                        <a16:creationId xmlns:a16="http://schemas.microsoft.com/office/drawing/2014/main" id="{51371BD6-BCDB-4042-9793-A896FAD4835D}"/>
                      </a:ext>
                    </a:extLst>
                  </p:cNvPr>
                  <p:cNvSpPr txBox="1"/>
                  <p:nvPr/>
                </p:nvSpPr>
                <p:spPr>
                  <a:xfrm>
                    <a:off x="3293940" y="3657600"/>
                    <a:ext cx="36189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zh-CN" altLang="en-US" b="1" i="1" smtClean="0">
                              <a:latin typeface="Cambria Math" panose="02040503050406030204" pitchFamily="18" charset="0"/>
                            </a:rPr>
                            <m:t>𝜺</m:t>
                          </m:r>
                        </m:oMath>
                      </m:oMathPara>
                    </a14:m>
                    <a:endParaRPr lang="zh-CN" altLang="en-US" b="1" dirty="0"/>
                  </a:p>
                </p:txBody>
              </p:sp>
            </mc:Choice>
            <mc:Fallback xmlns="">
              <p:sp>
                <p:nvSpPr>
                  <p:cNvPr id="59" name="文本框 58">
                    <a:extLst>
                      <a:ext uri="{FF2B5EF4-FFF2-40B4-BE49-F238E27FC236}">
                        <a16:creationId xmlns:a16="http://schemas.microsoft.com/office/drawing/2014/main" id="{355C31FF-28DC-41F3-A9ED-9208DFCB1CB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293940" y="3657600"/>
                    <a:ext cx="361894" cy="36933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5" name="文本框 134">
                    <a:extLst>
                      <a:ext uri="{FF2B5EF4-FFF2-40B4-BE49-F238E27FC236}">
                        <a16:creationId xmlns:a16="http://schemas.microsoft.com/office/drawing/2014/main" id="{FE80BD3F-EBB7-4886-8D49-778584E50DFC}"/>
                      </a:ext>
                    </a:extLst>
                  </p:cNvPr>
                  <p:cNvSpPr txBox="1"/>
                  <p:nvPr/>
                </p:nvSpPr>
                <p:spPr>
                  <a:xfrm>
                    <a:off x="2436792" y="5062007"/>
                    <a:ext cx="36189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zh-CN" altLang="en-US" b="1" i="1" smtClean="0">
                              <a:latin typeface="Cambria Math" panose="02040503050406030204" pitchFamily="18" charset="0"/>
                            </a:rPr>
                            <m:t>𝜺</m:t>
                          </m:r>
                        </m:oMath>
                      </m:oMathPara>
                    </a14:m>
                    <a:endParaRPr lang="zh-CN" altLang="en-US" b="1" dirty="0"/>
                  </a:p>
                </p:txBody>
              </p:sp>
            </mc:Choice>
            <mc:Fallback xmlns="">
              <p:sp>
                <p:nvSpPr>
                  <p:cNvPr id="60" name="文本框 59">
                    <a:extLst>
                      <a:ext uri="{FF2B5EF4-FFF2-40B4-BE49-F238E27FC236}">
                        <a16:creationId xmlns:a16="http://schemas.microsoft.com/office/drawing/2014/main" id="{7BA0543E-5BC2-4FC1-A998-7FAB4D6512D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436792" y="5062007"/>
                    <a:ext cx="361894" cy="36933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6" name="文本框 135">
                    <a:extLst>
                      <a:ext uri="{FF2B5EF4-FFF2-40B4-BE49-F238E27FC236}">
                        <a16:creationId xmlns:a16="http://schemas.microsoft.com/office/drawing/2014/main" id="{EE8BCC9B-49C4-43B0-966F-73C97D581892}"/>
                      </a:ext>
                    </a:extLst>
                  </p:cNvPr>
                  <p:cNvSpPr txBox="1"/>
                  <p:nvPr/>
                </p:nvSpPr>
                <p:spPr>
                  <a:xfrm>
                    <a:off x="3985518" y="4513222"/>
                    <a:ext cx="36189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zh-CN" altLang="en-US" b="1" i="1" smtClean="0">
                              <a:latin typeface="Cambria Math" panose="02040503050406030204" pitchFamily="18" charset="0"/>
                            </a:rPr>
                            <m:t>𝜺</m:t>
                          </m:r>
                        </m:oMath>
                      </m:oMathPara>
                    </a14:m>
                    <a:endParaRPr lang="zh-CN" altLang="en-US" b="1" dirty="0"/>
                  </a:p>
                </p:txBody>
              </p:sp>
            </mc:Choice>
            <mc:Fallback xmlns="">
              <p:sp>
                <p:nvSpPr>
                  <p:cNvPr id="61" name="文本框 60">
                    <a:extLst>
                      <a:ext uri="{FF2B5EF4-FFF2-40B4-BE49-F238E27FC236}">
                        <a16:creationId xmlns:a16="http://schemas.microsoft.com/office/drawing/2014/main" id="{D98D6A89-1359-4558-962F-65DB708EC10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85518" y="4513222"/>
                    <a:ext cx="361894" cy="36933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7" name="文本框 136">
                    <a:extLst>
                      <a:ext uri="{FF2B5EF4-FFF2-40B4-BE49-F238E27FC236}">
                        <a16:creationId xmlns:a16="http://schemas.microsoft.com/office/drawing/2014/main" id="{C7BECFAD-03CD-40B0-A2B7-733F737889DA}"/>
                      </a:ext>
                    </a:extLst>
                  </p:cNvPr>
                  <p:cNvSpPr txBox="1"/>
                  <p:nvPr/>
                </p:nvSpPr>
                <p:spPr>
                  <a:xfrm>
                    <a:off x="3971955" y="5002688"/>
                    <a:ext cx="36189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zh-CN" altLang="en-US" b="1" i="1" smtClean="0">
                              <a:latin typeface="Cambria Math" panose="02040503050406030204" pitchFamily="18" charset="0"/>
                            </a:rPr>
                            <m:t>𝜺</m:t>
                          </m:r>
                        </m:oMath>
                      </m:oMathPara>
                    </a14:m>
                    <a:endParaRPr lang="zh-CN" altLang="en-US" b="1" dirty="0"/>
                  </a:p>
                </p:txBody>
              </p:sp>
            </mc:Choice>
            <mc:Fallback xmlns="">
              <p:sp>
                <p:nvSpPr>
                  <p:cNvPr id="62" name="文本框 61">
                    <a:extLst>
                      <a:ext uri="{FF2B5EF4-FFF2-40B4-BE49-F238E27FC236}">
                        <a16:creationId xmlns:a16="http://schemas.microsoft.com/office/drawing/2014/main" id="{F0C84911-318B-4908-BEFB-8E3558DF07B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71955" y="5002688"/>
                    <a:ext cx="361894" cy="369332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8" name="文本框 137">
                    <a:extLst>
                      <a:ext uri="{FF2B5EF4-FFF2-40B4-BE49-F238E27FC236}">
                        <a16:creationId xmlns:a16="http://schemas.microsoft.com/office/drawing/2014/main" id="{7EC108E8-AF14-4D6F-BFE6-4ED1F2189B67}"/>
                      </a:ext>
                    </a:extLst>
                  </p:cNvPr>
                  <p:cNvSpPr txBox="1"/>
                  <p:nvPr/>
                </p:nvSpPr>
                <p:spPr>
                  <a:xfrm>
                    <a:off x="4773889" y="4655347"/>
                    <a:ext cx="36189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zh-CN" altLang="en-US" b="1" i="1" smtClean="0">
                              <a:latin typeface="Cambria Math" panose="02040503050406030204" pitchFamily="18" charset="0"/>
                            </a:rPr>
                            <m:t>𝜺</m:t>
                          </m:r>
                        </m:oMath>
                      </m:oMathPara>
                    </a14:m>
                    <a:endParaRPr lang="zh-CN" altLang="en-US" b="1" dirty="0"/>
                  </a:p>
                </p:txBody>
              </p:sp>
            </mc:Choice>
            <mc:Fallback xmlns="">
              <p:sp>
                <p:nvSpPr>
                  <p:cNvPr id="63" name="文本框 62">
                    <a:extLst>
                      <a:ext uri="{FF2B5EF4-FFF2-40B4-BE49-F238E27FC236}">
                        <a16:creationId xmlns:a16="http://schemas.microsoft.com/office/drawing/2014/main" id="{C45EA704-012A-4C93-A867-DFF8D526523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73889" y="4655347"/>
                    <a:ext cx="361894" cy="369332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9" name="文本框 138">
                    <a:extLst>
                      <a:ext uri="{FF2B5EF4-FFF2-40B4-BE49-F238E27FC236}">
                        <a16:creationId xmlns:a16="http://schemas.microsoft.com/office/drawing/2014/main" id="{5FBCA9C6-5075-44D2-9F76-6B5E3847E64F}"/>
                      </a:ext>
                    </a:extLst>
                  </p:cNvPr>
                  <p:cNvSpPr txBox="1"/>
                  <p:nvPr/>
                </p:nvSpPr>
                <p:spPr>
                  <a:xfrm>
                    <a:off x="3283552" y="4056159"/>
                    <a:ext cx="391454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oMath>
                      </m:oMathPara>
                    </a14:m>
                    <a:endParaRPr lang="zh-CN" altLang="en-US" b="1" dirty="0"/>
                  </a:p>
                </p:txBody>
              </p:sp>
            </mc:Choice>
            <mc:Fallback xmlns="">
              <p:sp>
                <p:nvSpPr>
                  <p:cNvPr id="139" name="文本框 138">
                    <a:extLst>
                      <a:ext uri="{FF2B5EF4-FFF2-40B4-BE49-F238E27FC236}">
                        <a16:creationId xmlns:a16="http://schemas.microsoft.com/office/drawing/2014/main" id="{5FBCA9C6-5075-44D2-9F76-6B5E3847E64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283552" y="4056159"/>
                    <a:ext cx="391454" cy="369332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0" name="文本框 139">
                    <a:extLst>
                      <a:ext uri="{FF2B5EF4-FFF2-40B4-BE49-F238E27FC236}">
                        <a16:creationId xmlns:a16="http://schemas.microsoft.com/office/drawing/2014/main" id="{F07CB2E6-8A02-4F0F-AC25-653BF5B4ADEC}"/>
                      </a:ext>
                    </a:extLst>
                  </p:cNvPr>
                  <p:cNvSpPr txBox="1"/>
                  <p:nvPr/>
                </p:nvSpPr>
                <p:spPr>
                  <a:xfrm>
                    <a:off x="5504423" y="4629297"/>
                    <a:ext cx="391454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oMath>
                      </m:oMathPara>
                    </a14:m>
                    <a:endParaRPr lang="zh-CN" altLang="en-US" b="1" dirty="0"/>
                  </a:p>
                </p:txBody>
              </p:sp>
            </mc:Choice>
            <mc:Fallback xmlns="">
              <p:sp>
                <p:nvSpPr>
                  <p:cNvPr id="140" name="文本框 139">
                    <a:extLst>
                      <a:ext uri="{FF2B5EF4-FFF2-40B4-BE49-F238E27FC236}">
                        <a16:creationId xmlns:a16="http://schemas.microsoft.com/office/drawing/2014/main" id="{F07CB2E6-8A02-4F0F-AC25-653BF5B4ADE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504423" y="4629297"/>
                    <a:ext cx="391454" cy="369332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1" name="文本框 140">
                    <a:extLst>
                      <a:ext uri="{FF2B5EF4-FFF2-40B4-BE49-F238E27FC236}">
                        <a16:creationId xmlns:a16="http://schemas.microsoft.com/office/drawing/2014/main" id="{A3F34375-0A6A-4880-9CBA-D6DDFCB54CE7}"/>
                      </a:ext>
                    </a:extLst>
                  </p:cNvPr>
                  <p:cNvSpPr txBox="1"/>
                  <p:nvPr/>
                </p:nvSpPr>
                <p:spPr>
                  <a:xfrm>
                    <a:off x="6179111" y="4612896"/>
                    <a:ext cx="388247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oMath>
                      </m:oMathPara>
                    </a14:m>
                    <a:endParaRPr lang="zh-CN" altLang="en-US" b="1" dirty="0"/>
                  </a:p>
                </p:txBody>
              </p:sp>
            </mc:Choice>
            <mc:Fallback xmlns="">
              <p:sp>
                <p:nvSpPr>
                  <p:cNvPr id="141" name="文本框 140">
                    <a:extLst>
                      <a:ext uri="{FF2B5EF4-FFF2-40B4-BE49-F238E27FC236}">
                        <a16:creationId xmlns:a16="http://schemas.microsoft.com/office/drawing/2014/main" id="{A3F34375-0A6A-4880-9CBA-D6DDFCB54CE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79111" y="4612896"/>
                    <a:ext cx="388247" cy="369332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2" name="文本框 141">
                    <a:extLst>
                      <a:ext uri="{FF2B5EF4-FFF2-40B4-BE49-F238E27FC236}">
                        <a16:creationId xmlns:a16="http://schemas.microsoft.com/office/drawing/2014/main" id="{6DCE095D-D3C1-41D4-9728-320B24E2E0F2}"/>
                      </a:ext>
                    </a:extLst>
                  </p:cNvPr>
                  <p:cNvSpPr txBox="1"/>
                  <p:nvPr/>
                </p:nvSpPr>
                <p:spPr>
                  <a:xfrm>
                    <a:off x="6994786" y="4580630"/>
                    <a:ext cx="388247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oMath>
                      </m:oMathPara>
                    </a14:m>
                    <a:endParaRPr lang="zh-CN" altLang="en-US" b="1" dirty="0"/>
                  </a:p>
                </p:txBody>
              </p:sp>
            </mc:Choice>
            <mc:Fallback xmlns="">
              <p:sp>
                <p:nvSpPr>
                  <p:cNvPr id="142" name="文本框 141">
                    <a:extLst>
                      <a:ext uri="{FF2B5EF4-FFF2-40B4-BE49-F238E27FC236}">
                        <a16:creationId xmlns:a16="http://schemas.microsoft.com/office/drawing/2014/main" id="{6DCE095D-D3C1-41D4-9728-320B24E2E0F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994786" y="4580630"/>
                    <a:ext cx="388247" cy="369332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3" name="文本框 142">
                    <a:extLst>
                      <a:ext uri="{FF2B5EF4-FFF2-40B4-BE49-F238E27FC236}">
                        <a16:creationId xmlns:a16="http://schemas.microsoft.com/office/drawing/2014/main" id="{9300359B-04D2-4EFC-A372-80BDCA55EDDB}"/>
                      </a:ext>
                    </a:extLst>
                  </p:cNvPr>
                  <p:cNvSpPr txBox="1"/>
                  <p:nvPr/>
                </p:nvSpPr>
                <p:spPr>
                  <a:xfrm>
                    <a:off x="3275623" y="5244769"/>
                    <a:ext cx="388247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oMath>
                      </m:oMathPara>
                    </a14:m>
                    <a:endParaRPr lang="zh-CN" altLang="en-US" b="1" dirty="0"/>
                  </a:p>
                </p:txBody>
              </p:sp>
            </mc:Choice>
            <mc:Fallback xmlns="">
              <p:sp>
                <p:nvSpPr>
                  <p:cNvPr id="143" name="文本框 142">
                    <a:extLst>
                      <a:ext uri="{FF2B5EF4-FFF2-40B4-BE49-F238E27FC236}">
                        <a16:creationId xmlns:a16="http://schemas.microsoft.com/office/drawing/2014/main" id="{9300359B-04D2-4EFC-A372-80BDCA55EDD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275623" y="5244769"/>
                    <a:ext cx="388247" cy="369332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44" name="文本框 143">
                <a:extLst>
                  <a:ext uri="{FF2B5EF4-FFF2-40B4-BE49-F238E27FC236}">
                    <a16:creationId xmlns:a16="http://schemas.microsoft.com/office/drawing/2014/main" id="{8E7F9D44-04BA-4571-98A6-627827D87A06}"/>
                  </a:ext>
                </a:extLst>
              </p:cNvPr>
              <p:cNvSpPr txBox="1"/>
              <p:nvPr/>
            </p:nvSpPr>
            <p:spPr>
              <a:xfrm>
                <a:off x="1109417" y="4736175"/>
                <a:ext cx="36189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eaLnBrk="1" hangingPunct="1"/>
                <a:r>
                  <a:rPr lang="en-US" altLang="zh-CN" b="1" dirty="0">
                    <a:latin typeface="Times New Roman" pitchFamily="18" charset="0"/>
                    <a:sym typeface="Symbol" pitchFamily="18" charset="2"/>
                  </a:rPr>
                  <a:t></a:t>
                </a:r>
                <a:endParaRPr lang="en-US" altLang="zh-CN" b="1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5" name="文本框 144">
                    <a:extLst>
                      <a:ext uri="{FF2B5EF4-FFF2-40B4-BE49-F238E27FC236}">
                        <a16:creationId xmlns:a16="http://schemas.microsoft.com/office/drawing/2014/main" id="{BC285720-B889-494C-9AE4-925DA4743A99}"/>
                      </a:ext>
                    </a:extLst>
                  </p:cNvPr>
                  <p:cNvSpPr txBox="1"/>
                  <p:nvPr/>
                </p:nvSpPr>
                <p:spPr>
                  <a:xfrm>
                    <a:off x="2150752" y="5582449"/>
                    <a:ext cx="36189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zh-CN" altLang="en-US" b="1" i="1" smtClean="0">
                              <a:latin typeface="Cambria Math" panose="02040503050406030204" pitchFamily="18" charset="0"/>
                            </a:rPr>
                            <m:t>𝜺</m:t>
                          </m:r>
                        </m:oMath>
                      </m:oMathPara>
                    </a14:m>
                    <a:endParaRPr lang="zh-CN" altLang="en-US" b="1" dirty="0"/>
                  </a:p>
                </p:txBody>
              </p:sp>
            </mc:Choice>
            <mc:Fallback xmlns="">
              <p:sp>
                <p:nvSpPr>
                  <p:cNvPr id="78" name="文本框 77">
                    <a:extLst>
                      <a:ext uri="{FF2B5EF4-FFF2-40B4-BE49-F238E27FC236}">
                        <a16:creationId xmlns:a16="http://schemas.microsoft.com/office/drawing/2014/main" id="{1ADDD44A-2A95-441F-B9C7-AB603E7A461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50752" y="5582449"/>
                    <a:ext cx="361894" cy="369332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86" name="Oval 4">
              <a:extLst>
                <a:ext uri="{FF2B5EF4-FFF2-40B4-BE49-F238E27FC236}">
                  <a16:creationId xmlns:a16="http://schemas.microsoft.com/office/drawing/2014/main" id="{9AFAF1F4-09C1-4669-8E19-4F2B06E575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79794" y="4566247"/>
              <a:ext cx="400815" cy="393049"/>
            </a:xfrm>
            <a:prstGeom prst="ellipse">
              <a:avLst/>
            </a:prstGeom>
            <a:noFill/>
            <a:ln w="63500" cmpd="dbl">
              <a:solidFill>
                <a:sysClr val="windowText" lastClr="000000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10</a:t>
              </a:r>
              <a:endParaRPr kumimoji="0" lang="en-GB" altLang="zh-CN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6" name="矩形 55">
            <a:extLst>
              <a:ext uri="{FF2B5EF4-FFF2-40B4-BE49-F238E27FC236}">
                <a16:creationId xmlns:a16="http://schemas.microsoft.com/office/drawing/2014/main" id="{67299B0A-133D-4CA2-81E9-CD90A02EFD6A}"/>
              </a:ext>
            </a:extLst>
          </p:cNvPr>
          <p:cNvSpPr/>
          <p:nvPr/>
        </p:nvSpPr>
        <p:spPr>
          <a:xfrm>
            <a:off x="10479563" y="3986315"/>
            <a:ext cx="304800" cy="365720"/>
          </a:xfrm>
          <a:prstGeom prst="rect">
            <a:avLst/>
          </a:prstGeom>
          <a:solidFill>
            <a:srgbClr val="D2D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6" name="矩形 145">
            <a:extLst>
              <a:ext uri="{FF2B5EF4-FFF2-40B4-BE49-F238E27FC236}">
                <a16:creationId xmlns:a16="http://schemas.microsoft.com/office/drawing/2014/main" id="{B39093E4-FF39-441D-9309-6326D4D96B6E}"/>
              </a:ext>
            </a:extLst>
          </p:cNvPr>
          <p:cNvSpPr/>
          <p:nvPr/>
        </p:nvSpPr>
        <p:spPr>
          <a:xfrm>
            <a:off x="11246744" y="4000824"/>
            <a:ext cx="304800" cy="365720"/>
          </a:xfrm>
          <a:prstGeom prst="rect">
            <a:avLst/>
          </a:prstGeom>
          <a:solidFill>
            <a:srgbClr val="D2D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7" name="矩形 146">
            <a:extLst>
              <a:ext uri="{FF2B5EF4-FFF2-40B4-BE49-F238E27FC236}">
                <a16:creationId xmlns:a16="http://schemas.microsoft.com/office/drawing/2014/main" id="{A9BB2C61-8A5D-4446-A2BF-F97075D00008}"/>
              </a:ext>
            </a:extLst>
          </p:cNvPr>
          <p:cNvSpPr/>
          <p:nvPr/>
        </p:nvSpPr>
        <p:spPr>
          <a:xfrm>
            <a:off x="10460896" y="4921333"/>
            <a:ext cx="304800" cy="365720"/>
          </a:xfrm>
          <a:prstGeom prst="rect">
            <a:avLst/>
          </a:prstGeom>
          <a:solidFill>
            <a:srgbClr val="D2D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8" name="矩形 147">
            <a:extLst>
              <a:ext uri="{FF2B5EF4-FFF2-40B4-BE49-F238E27FC236}">
                <a16:creationId xmlns:a16="http://schemas.microsoft.com/office/drawing/2014/main" id="{43E83B84-6476-4317-AA3F-14416245650A}"/>
              </a:ext>
            </a:extLst>
          </p:cNvPr>
          <p:cNvSpPr/>
          <p:nvPr/>
        </p:nvSpPr>
        <p:spPr>
          <a:xfrm>
            <a:off x="11246070" y="4919281"/>
            <a:ext cx="304800" cy="365720"/>
          </a:xfrm>
          <a:prstGeom prst="rect">
            <a:avLst/>
          </a:prstGeom>
          <a:solidFill>
            <a:srgbClr val="D2D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9" name="矩形 148">
            <a:extLst>
              <a:ext uri="{FF2B5EF4-FFF2-40B4-BE49-F238E27FC236}">
                <a16:creationId xmlns:a16="http://schemas.microsoft.com/office/drawing/2014/main" id="{4203A1DF-EAB1-49E0-9E02-9CE2548D185A}"/>
              </a:ext>
            </a:extLst>
          </p:cNvPr>
          <p:cNvSpPr/>
          <p:nvPr/>
        </p:nvSpPr>
        <p:spPr>
          <a:xfrm>
            <a:off x="10489788" y="5855556"/>
            <a:ext cx="304800" cy="365720"/>
          </a:xfrm>
          <a:prstGeom prst="rect">
            <a:avLst/>
          </a:prstGeom>
          <a:solidFill>
            <a:srgbClr val="D2D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0" name="矩形 149">
            <a:extLst>
              <a:ext uri="{FF2B5EF4-FFF2-40B4-BE49-F238E27FC236}">
                <a16:creationId xmlns:a16="http://schemas.microsoft.com/office/drawing/2014/main" id="{CAC39D9F-2C12-4033-8615-B3F25169BFC1}"/>
              </a:ext>
            </a:extLst>
          </p:cNvPr>
          <p:cNvSpPr/>
          <p:nvPr/>
        </p:nvSpPr>
        <p:spPr>
          <a:xfrm>
            <a:off x="11254626" y="5816066"/>
            <a:ext cx="304800" cy="365720"/>
          </a:xfrm>
          <a:prstGeom prst="rect">
            <a:avLst/>
          </a:prstGeom>
          <a:solidFill>
            <a:srgbClr val="D2D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1" name="矩形 150">
            <a:extLst>
              <a:ext uri="{FF2B5EF4-FFF2-40B4-BE49-F238E27FC236}">
                <a16:creationId xmlns:a16="http://schemas.microsoft.com/office/drawing/2014/main" id="{BC570C30-BB5F-4BEA-823B-27BE30DBEA7D}"/>
              </a:ext>
            </a:extLst>
          </p:cNvPr>
          <p:cNvSpPr/>
          <p:nvPr/>
        </p:nvSpPr>
        <p:spPr>
          <a:xfrm>
            <a:off x="10445321" y="4453593"/>
            <a:ext cx="304800" cy="365720"/>
          </a:xfrm>
          <a:prstGeom prst="rect">
            <a:avLst/>
          </a:prstGeom>
          <a:solidFill>
            <a:srgbClr val="EAEF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2" name="矩形 151">
            <a:extLst>
              <a:ext uri="{FF2B5EF4-FFF2-40B4-BE49-F238E27FC236}">
                <a16:creationId xmlns:a16="http://schemas.microsoft.com/office/drawing/2014/main" id="{06FA068A-FDDA-4D7E-BB4C-61E2C7CA5C8B}"/>
              </a:ext>
            </a:extLst>
          </p:cNvPr>
          <p:cNvSpPr/>
          <p:nvPr/>
        </p:nvSpPr>
        <p:spPr>
          <a:xfrm>
            <a:off x="11239406" y="4461614"/>
            <a:ext cx="304800" cy="365720"/>
          </a:xfrm>
          <a:prstGeom prst="rect">
            <a:avLst/>
          </a:prstGeom>
          <a:solidFill>
            <a:srgbClr val="EAEF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3" name="矩形 152">
            <a:extLst>
              <a:ext uri="{FF2B5EF4-FFF2-40B4-BE49-F238E27FC236}">
                <a16:creationId xmlns:a16="http://schemas.microsoft.com/office/drawing/2014/main" id="{6265288C-B286-4B02-B8F6-91A55DE6326E}"/>
              </a:ext>
            </a:extLst>
          </p:cNvPr>
          <p:cNvSpPr/>
          <p:nvPr/>
        </p:nvSpPr>
        <p:spPr>
          <a:xfrm>
            <a:off x="10445322" y="5367993"/>
            <a:ext cx="304800" cy="365720"/>
          </a:xfrm>
          <a:prstGeom prst="rect">
            <a:avLst/>
          </a:prstGeom>
          <a:solidFill>
            <a:srgbClr val="EAEF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4" name="矩形 153">
            <a:extLst>
              <a:ext uri="{FF2B5EF4-FFF2-40B4-BE49-F238E27FC236}">
                <a16:creationId xmlns:a16="http://schemas.microsoft.com/office/drawing/2014/main" id="{BE195E42-7262-4D04-B004-D65AFE2B985A}"/>
              </a:ext>
            </a:extLst>
          </p:cNvPr>
          <p:cNvSpPr/>
          <p:nvPr/>
        </p:nvSpPr>
        <p:spPr>
          <a:xfrm>
            <a:off x="11239402" y="5376015"/>
            <a:ext cx="304800" cy="365720"/>
          </a:xfrm>
          <a:prstGeom prst="rect">
            <a:avLst/>
          </a:prstGeom>
          <a:solidFill>
            <a:srgbClr val="EAEF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5" name="矩形 154">
            <a:extLst>
              <a:ext uri="{FF2B5EF4-FFF2-40B4-BE49-F238E27FC236}">
                <a16:creationId xmlns:a16="http://schemas.microsoft.com/office/drawing/2014/main" id="{03A6B3C9-6A96-4B79-8DF1-E81BB1EB8CA7}"/>
              </a:ext>
            </a:extLst>
          </p:cNvPr>
          <p:cNvSpPr/>
          <p:nvPr/>
        </p:nvSpPr>
        <p:spPr>
          <a:xfrm>
            <a:off x="9862074" y="4439650"/>
            <a:ext cx="304800" cy="36572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6" name="矩形 155">
            <a:extLst>
              <a:ext uri="{FF2B5EF4-FFF2-40B4-BE49-F238E27FC236}">
                <a16:creationId xmlns:a16="http://schemas.microsoft.com/office/drawing/2014/main" id="{E55332E4-1AD4-4256-961E-D1A05592BEA6}"/>
              </a:ext>
            </a:extLst>
          </p:cNvPr>
          <p:cNvSpPr/>
          <p:nvPr/>
        </p:nvSpPr>
        <p:spPr>
          <a:xfrm>
            <a:off x="9934264" y="4928932"/>
            <a:ext cx="304800" cy="36572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7" name="矩形 156">
            <a:extLst>
              <a:ext uri="{FF2B5EF4-FFF2-40B4-BE49-F238E27FC236}">
                <a16:creationId xmlns:a16="http://schemas.microsoft.com/office/drawing/2014/main" id="{707EDCB4-D601-45CA-99F1-BF64602957A6}"/>
              </a:ext>
            </a:extLst>
          </p:cNvPr>
          <p:cNvSpPr/>
          <p:nvPr/>
        </p:nvSpPr>
        <p:spPr>
          <a:xfrm>
            <a:off x="9910202" y="5370088"/>
            <a:ext cx="304800" cy="36572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8" name="矩形 157">
            <a:extLst>
              <a:ext uri="{FF2B5EF4-FFF2-40B4-BE49-F238E27FC236}">
                <a16:creationId xmlns:a16="http://schemas.microsoft.com/office/drawing/2014/main" id="{4248D779-BC05-4580-B106-33E7DEA6B1A6}"/>
              </a:ext>
            </a:extLst>
          </p:cNvPr>
          <p:cNvSpPr/>
          <p:nvPr/>
        </p:nvSpPr>
        <p:spPr>
          <a:xfrm>
            <a:off x="9917013" y="5827286"/>
            <a:ext cx="304800" cy="36572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9" name="文本框 158">
            <a:extLst>
              <a:ext uri="{FF2B5EF4-FFF2-40B4-BE49-F238E27FC236}">
                <a16:creationId xmlns:a16="http://schemas.microsoft.com/office/drawing/2014/main" id="{B634C513-3891-4DD2-9EEC-FF920A30B725}"/>
              </a:ext>
            </a:extLst>
          </p:cNvPr>
          <p:cNvSpPr txBox="1"/>
          <p:nvPr/>
        </p:nvSpPr>
        <p:spPr>
          <a:xfrm>
            <a:off x="8909292" y="1761274"/>
            <a:ext cx="141496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0000FF"/>
                </a:solidFill>
              </a:rPr>
              <a:t>(</a:t>
            </a:r>
            <a:r>
              <a:rPr lang="en-US" altLang="zh-CN" sz="2400" dirty="0" err="1">
                <a:solidFill>
                  <a:srgbClr val="0000FF"/>
                </a:solidFill>
              </a:rPr>
              <a:t>a|b</a:t>
            </a:r>
            <a:r>
              <a:rPr lang="en-US" altLang="zh-CN" sz="2400" dirty="0">
                <a:solidFill>
                  <a:srgbClr val="0000FF"/>
                </a:solidFill>
              </a:rPr>
              <a:t>)</a:t>
            </a:r>
            <a:r>
              <a:rPr lang="en-US" altLang="zh-CN" sz="2400" baseline="30000" dirty="0">
                <a:solidFill>
                  <a:srgbClr val="0000FF"/>
                </a:solidFill>
              </a:rPr>
              <a:t>*</a:t>
            </a:r>
            <a:r>
              <a:rPr lang="en-US" altLang="zh-CN" sz="2400" dirty="0">
                <a:solidFill>
                  <a:srgbClr val="0000FF"/>
                </a:solidFill>
              </a:rPr>
              <a:t>abb</a:t>
            </a:r>
            <a:endParaRPr lang="zh-CN" altLang="en-US" sz="2400" dirty="0">
              <a:solidFill>
                <a:srgbClr val="0000FF"/>
              </a:solidFill>
            </a:endParaRPr>
          </a:p>
        </p:txBody>
      </p:sp>
      <p:sp>
        <p:nvSpPr>
          <p:cNvPr id="160" name="文本框 159">
            <a:extLst>
              <a:ext uri="{FF2B5EF4-FFF2-40B4-BE49-F238E27FC236}">
                <a16:creationId xmlns:a16="http://schemas.microsoft.com/office/drawing/2014/main" id="{2BF49A60-D354-4AF8-BF82-B125FA797398}"/>
              </a:ext>
            </a:extLst>
          </p:cNvPr>
          <p:cNvSpPr txBox="1"/>
          <p:nvPr/>
        </p:nvSpPr>
        <p:spPr>
          <a:xfrm>
            <a:off x="9967634" y="3456673"/>
            <a:ext cx="3618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>
                <a:solidFill>
                  <a:srgbClr val="FFFFFF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</a:t>
            </a:r>
            <a:endParaRPr lang="zh-CN" altLang="en-US" b="1" dirty="0">
              <a:solidFill>
                <a:srgbClr val="FFFFFF"/>
              </a:solidFill>
            </a:endParaRPr>
          </a:p>
        </p:txBody>
      </p:sp>
      <p:sp>
        <p:nvSpPr>
          <p:cNvPr id="161" name="文本框 160">
            <a:extLst>
              <a:ext uri="{FF2B5EF4-FFF2-40B4-BE49-F238E27FC236}">
                <a16:creationId xmlns:a16="http://schemas.microsoft.com/office/drawing/2014/main" id="{B3547E76-923B-4F29-8CEC-B558BD6E3C0D}"/>
              </a:ext>
            </a:extLst>
          </p:cNvPr>
          <p:cNvSpPr txBox="1"/>
          <p:nvPr/>
        </p:nvSpPr>
        <p:spPr>
          <a:xfrm>
            <a:off x="9652580" y="3575122"/>
            <a:ext cx="3618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FFFFFF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D</a:t>
            </a:r>
            <a:endParaRPr lang="zh-CN" altLang="en-US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2393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4" grpId="0" animBg="1"/>
      <p:bldP spid="45" grpId="0" animBg="1"/>
      <p:bldP spid="46" grpId="0" animBg="1"/>
      <p:bldP spid="49" grpId="0"/>
      <p:bldP spid="50" grpId="0"/>
      <p:bldP spid="52" grpId="0" animBg="1"/>
      <p:bldP spid="55" grpId="0"/>
      <p:bldP spid="61" grpId="0"/>
      <p:bldP spid="97" grpId="0"/>
      <p:bldP spid="106" grpId="0"/>
      <p:bldP spid="110" grpId="0"/>
      <p:bldP spid="114" grpId="0"/>
      <p:bldP spid="118" grpId="0"/>
      <p:bldP spid="119" grpId="0" animBg="1"/>
      <p:bldP spid="120" grpId="0" animBg="1"/>
      <p:bldP spid="121" grpId="0" animBg="1"/>
      <p:bldP spid="122" grpId="0" animBg="1"/>
      <p:bldP spid="123" grpId="0" animBg="1"/>
      <p:bldP spid="124" grpId="0" animBg="1"/>
      <p:bldP spid="127" grpId="0"/>
      <p:bldP spid="130" grpId="0"/>
      <p:bldP spid="93" grpId="0"/>
      <p:bldP spid="94" grpId="0" animBg="1"/>
      <p:bldP spid="95" grpId="0" animBg="1"/>
      <p:bldP spid="56" grpId="0" animBg="1"/>
      <p:bldP spid="56" grpId="1" animBg="1"/>
      <p:bldP spid="146" grpId="0" animBg="1"/>
      <p:bldP spid="146" grpId="1" animBg="1"/>
      <p:bldP spid="147" grpId="0" animBg="1"/>
      <p:bldP spid="147" grpId="1" animBg="1"/>
      <p:bldP spid="148" grpId="0" animBg="1"/>
      <p:bldP spid="148" grpId="1" animBg="1"/>
      <p:bldP spid="149" grpId="0" animBg="1"/>
      <p:bldP spid="149" grpId="1" animBg="1"/>
      <p:bldP spid="150" grpId="0" animBg="1"/>
      <p:bldP spid="150" grpId="1" animBg="1"/>
      <p:bldP spid="151" grpId="0" animBg="1"/>
      <p:bldP spid="151" grpId="1" animBg="1"/>
      <p:bldP spid="152" grpId="0" animBg="1"/>
      <p:bldP spid="152" grpId="1" animBg="1"/>
      <p:bldP spid="153" grpId="0" animBg="1"/>
      <p:bldP spid="153" grpId="1" animBg="1"/>
      <p:bldP spid="154" grpId="0" animBg="1"/>
      <p:bldP spid="154" grpId="1" animBg="1"/>
      <p:bldP spid="155" grpId="0" animBg="1"/>
      <p:bldP spid="155" grpId="1" animBg="1"/>
      <p:bldP spid="156" grpId="0" animBg="1"/>
      <p:bldP spid="156" grpId="1" animBg="1"/>
      <p:bldP spid="157" grpId="0" animBg="1"/>
      <p:bldP spid="157" grpId="1" animBg="1"/>
      <p:bldP spid="158" grpId="0" animBg="1"/>
      <p:bldP spid="158" grpId="1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3" name="表格 55">
            <a:extLst>
              <a:ext uri="{FF2B5EF4-FFF2-40B4-BE49-F238E27FC236}">
                <a16:creationId xmlns:a16="http://schemas.microsoft.com/office/drawing/2014/main" id="{70EC33A1-4244-4E83-BE7C-996126A4A6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4231115"/>
              </p:ext>
            </p:extLst>
          </p:nvPr>
        </p:nvGraphicFramePr>
        <p:xfrm>
          <a:off x="8159412" y="3480940"/>
          <a:ext cx="2207537" cy="27708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5412">
                  <a:extLst>
                    <a:ext uri="{9D8B030D-6E8A-4147-A177-3AD203B41FA5}">
                      <a16:colId xmlns:a16="http://schemas.microsoft.com/office/drawing/2014/main" val="2385683951"/>
                    </a:ext>
                  </a:extLst>
                </a:gridCol>
                <a:gridCol w="645850">
                  <a:extLst>
                    <a:ext uri="{9D8B030D-6E8A-4147-A177-3AD203B41FA5}">
                      <a16:colId xmlns:a16="http://schemas.microsoft.com/office/drawing/2014/main" val="685649531"/>
                    </a:ext>
                  </a:extLst>
                </a:gridCol>
                <a:gridCol w="926275">
                  <a:extLst>
                    <a:ext uri="{9D8B030D-6E8A-4147-A177-3AD203B41FA5}">
                      <a16:colId xmlns:a16="http://schemas.microsoft.com/office/drawing/2014/main" val="1448793794"/>
                    </a:ext>
                  </a:extLst>
                </a:gridCol>
              </a:tblGrid>
              <a:tr h="461816">
                <a:tc>
                  <a:txBody>
                    <a:bodyPr/>
                    <a:lstStyle/>
                    <a:p>
                      <a:pPr algn="r"/>
                      <a:endParaRPr lang="zh-CN" altLang="en-US" sz="2400" dirty="0"/>
                    </a:p>
                  </a:txBody>
                  <a:tcPr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a</a:t>
                      </a:r>
                      <a:endParaRPr lang="zh-CN" altLang="en-US" sz="2400" dirty="0"/>
                    </a:p>
                  </a:txBody>
                  <a:tcP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b</a:t>
                      </a:r>
                      <a:endParaRPr lang="zh-CN" altLang="en-US" sz="2400" dirty="0"/>
                    </a:p>
                  </a:txBody>
                  <a:tcPr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1078650"/>
                  </a:ext>
                </a:extLst>
              </a:tr>
              <a:tr h="461816">
                <a:tc>
                  <a:txBody>
                    <a:bodyPr/>
                    <a:lstStyle/>
                    <a:p>
                      <a:pPr algn="l"/>
                      <a:r>
                        <a:rPr lang="en-US" altLang="zh-CN" sz="2400" dirty="0">
                          <a:solidFill>
                            <a:schemeClr val="bg1"/>
                          </a:solidFill>
                        </a:rPr>
                        <a:t>→0</a:t>
                      </a:r>
                      <a:endParaRPr lang="zh-CN" alt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1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2</a:t>
                      </a:r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9320422"/>
                  </a:ext>
                </a:extLst>
              </a:tr>
              <a:tr h="461816"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zh-CN" alt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1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3</a:t>
                      </a:r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3463629"/>
                  </a:ext>
                </a:extLst>
              </a:tr>
              <a:tr h="461816"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zh-CN" alt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1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2</a:t>
                      </a:r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8522502"/>
                  </a:ext>
                </a:extLst>
              </a:tr>
              <a:tr h="461816"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zh-CN" alt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1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4</a:t>
                      </a:r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205972"/>
                  </a:ext>
                </a:extLst>
              </a:tr>
              <a:tr h="461816"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>
                          <a:solidFill>
                            <a:schemeClr val="bg1"/>
                          </a:solidFill>
                        </a:rPr>
                        <a:t>*4</a:t>
                      </a:r>
                      <a:endParaRPr lang="zh-CN" alt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1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2</a:t>
                      </a:r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2299875"/>
                  </a:ext>
                </a:extLst>
              </a:tr>
            </a:tbl>
          </a:graphicData>
        </a:graphic>
      </p:graphicFrame>
      <p:sp>
        <p:nvSpPr>
          <p:cNvPr id="47" name="标题 46">
            <a:extLst>
              <a:ext uri="{FF2B5EF4-FFF2-40B4-BE49-F238E27FC236}">
                <a16:creationId xmlns:a16="http://schemas.microsoft.com/office/drawing/2014/main" id="{33F4B03D-9188-4E16-9CC7-9CF110BBA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3.3</a:t>
            </a:r>
            <a:r>
              <a:rPr lang="zh-CN" altLang="en-US" dirty="0"/>
              <a:t>　有穷自动机</a:t>
            </a:r>
          </a:p>
        </p:txBody>
      </p:sp>
      <p:sp>
        <p:nvSpPr>
          <p:cNvPr id="51" name="内容占位符 50">
            <a:extLst>
              <a:ext uri="{FF2B5EF4-FFF2-40B4-BE49-F238E27FC236}">
                <a16:creationId xmlns:a16="http://schemas.microsoft.com/office/drawing/2014/main" id="{227CD472-4528-46B9-BD31-0E0CF3F046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2" y="942764"/>
            <a:ext cx="5440203" cy="818510"/>
          </a:xfrm>
        </p:spPr>
        <p:txBody>
          <a:bodyPr>
            <a:normAutofit/>
          </a:bodyPr>
          <a:lstStyle/>
          <a:p>
            <a:r>
              <a:rPr lang="en-US" altLang="zh-CN" dirty="0"/>
              <a:t>NFA</a:t>
            </a:r>
            <a:r>
              <a:rPr lang="en-US" altLang="zh-CN" sz="2800" dirty="0">
                <a:latin typeface="+mn-ea"/>
              </a:rPr>
              <a:t> → </a:t>
            </a:r>
            <a:r>
              <a:rPr lang="en-US" altLang="zh-CN" dirty="0"/>
              <a:t>DFA </a:t>
            </a:r>
            <a:r>
              <a:rPr lang="zh-CN" altLang="en-US" dirty="0"/>
              <a:t>例</a:t>
            </a:r>
            <a:r>
              <a:rPr lang="en-US" altLang="zh-CN" dirty="0"/>
              <a:t>:</a:t>
            </a:r>
            <a:endParaRPr lang="zh-CN" altLang="en-US" dirty="0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8A10EED-D1D9-43B7-80D3-AFC69B85A4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>
            <a:defPPr>
              <a:defRPr lang="zh-CN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微软雅黑" pitchFamily="34" charset="-122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微软雅黑" pitchFamily="34" charset="-122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微软雅黑" pitchFamily="34" charset="-122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微软雅黑" pitchFamily="34" charset="-122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微软雅黑" pitchFamily="34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微软雅黑" pitchFamily="34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微软雅黑" pitchFamily="34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微软雅黑" pitchFamily="34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微软雅黑" pitchFamily="34" charset="-122"/>
                <a:cs typeface="+mn-cs"/>
              </a:defRPr>
            </a:lvl9pPr>
          </a:lstStyle>
          <a:p>
            <a:fld id="{8D611F3A-53DE-4E73-A372-B7C8602DC65D}" type="slidenum">
              <a:rPr lang="en-US" altLang="zh-CN" smtClean="0"/>
              <a:pPr/>
              <a:t>46</a:t>
            </a:fld>
            <a:endParaRPr lang="en-US" altLang="zh-CN" dirty="0"/>
          </a:p>
        </p:txBody>
      </p:sp>
      <p:sp>
        <p:nvSpPr>
          <p:cNvPr id="76" name="文本框 75">
            <a:extLst>
              <a:ext uri="{FF2B5EF4-FFF2-40B4-BE49-F238E27FC236}">
                <a16:creationId xmlns:a16="http://schemas.microsoft.com/office/drawing/2014/main" id="{E7F882E8-50AC-4E5E-AE3A-10C28F290B6C}"/>
              </a:ext>
            </a:extLst>
          </p:cNvPr>
          <p:cNvSpPr txBox="1"/>
          <p:nvPr/>
        </p:nvSpPr>
        <p:spPr>
          <a:xfrm>
            <a:off x="4600548" y="1777240"/>
            <a:ext cx="3893695" cy="4616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zh-CN" altLang="en-US" sz="2400" dirty="0"/>
              <a:t>图</a:t>
            </a:r>
            <a:r>
              <a:rPr lang="en-US" altLang="zh-CN" sz="2400" dirty="0"/>
              <a:t>3.6 NFA N=(K,</a:t>
            </a:r>
            <a:r>
              <a:rPr lang="en-US" altLang="zh-CN" sz="2400" b="1" dirty="0">
                <a:latin typeface="宋体" pitchFamily="2" charset="-122"/>
                <a:ea typeface="宋体" pitchFamily="2" charset="-122"/>
                <a:sym typeface="Symbol" pitchFamily="18" charset="2"/>
              </a:rPr>
              <a:t> ,</a:t>
            </a:r>
            <a:r>
              <a:rPr lang="en-US" altLang="zh-CN" sz="2400" b="1" dirty="0" err="1">
                <a:latin typeface="宋体" pitchFamily="2" charset="-122"/>
                <a:ea typeface="宋体" pitchFamily="2" charset="-122"/>
                <a:sym typeface="Symbol" pitchFamily="18" charset="2"/>
              </a:rPr>
              <a:t>f,S,Z</a:t>
            </a:r>
            <a:r>
              <a:rPr lang="en-US" altLang="zh-CN" sz="2400" b="1" dirty="0">
                <a:latin typeface="宋体" pitchFamily="2" charset="-122"/>
                <a:ea typeface="宋体" pitchFamily="2" charset="-122"/>
                <a:sym typeface="Symbol" pitchFamily="18" charset="2"/>
              </a:rPr>
              <a:t>)</a:t>
            </a:r>
          </a:p>
        </p:txBody>
      </p:sp>
      <p:sp>
        <p:nvSpPr>
          <p:cNvPr id="80" name="文本框 79">
            <a:extLst>
              <a:ext uri="{FF2B5EF4-FFF2-40B4-BE49-F238E27FC236}">
                <a16:creationId xmlns:a16="http://schemas.microsoft.com/office/drawing/2014/main" id="{CE8152FE-D5AA-4BF3-9330-BD7D98E51C71}"/>
              </a:ext>
            </a:extLst>
          </p:cNvPr>
          <p:cNvSpPr txBox="1"/>
          <p:nvPr/>
        </p:nvSpPr>
        <p:spPr>
          <a:xfrm>
            <a:off x="981409" y="1732283"/>
            <a:ext cx="10607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rgbClr val="0000FF"/>
                </a:solidFill>
              </a:rPr>
              <a:t>NFA N</a:t>
            </a:r>
            <a:endParaRPr lang="zh-CN" altLang="en-US" sz="2400" dirty="0">
              <a:solidFill>
                <a:srgbClr val="0000FF"/>
              </a:solidFill>
            </a:endParaRPr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7C7423C7-5DBF-4111-9BF5-41C6F027161F}"/>
              </a:ext>
            </a:extLst>
          </p:cNvPr>
          <p:cNvSpPr txBox="1"/>
          <p:nvPr/>
        </p:nvSpPr>
        <p:spPr>
          <a:xfrm>
            <a:off x="1057199" y="4199726"/>
            <a:ext cx="10318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rgbClr val="0000FF"/>
                </a:solidFill>
              </a:rPr>
              <a:t>DFA D</a:t>
            </a:r>
            <a:endParaRPr lang="zh-CN" altLang="en-US" sz="2400" dirty="0">
              <a:solidFill>
                <a:srgbClr val="0000FF"/>
              </a:solidFill>
            </a:endParaRPr>
          </a:p>
        </p:txBody>
      </p:sp>
      <p:grpSp>
        <p:nvGrpSpPr>
          <p:cNvPr id="84" name="组合 83">
            <a:extLst>
              <a:ext uri="{FF2B5EF4-FFF2-40B4-BE49-F238E27FC236}">
                <a16:creationId xmlns:a16="http://schemas.microsoft.com/office/drawing/2014/main" id="{0E4A4461-676E-4471-8A4C-111710E4119E}"/>
              </a:ext>
            </a:extLst>
          </p:cNvPr>
          <p:cNvGrpSpPr/>
          <p:nvPr/>
        </p:nvGrpSpPr>
        <p:grpSpPr>
          <a:xfrm>
            <a:off x="774884" y="1556091"/>
            <a:ext cx="6727640" cy="2294181"/>
            <a:chOff x="3552969" y="3480818"/>
            <a:chExt cx="6727640" cy="2294181"/>
          </a:xfrm>
        </p:grpSpPr>
        <p:grpSp>
          <p:nvGrpSpPr>
            <p:cNvPr id="85" name="组合 84">
              <a:extLst>
                <a:ext uri="{FF2B5EF4-FFF2-40B4-BE49-F238E27FC236}">
                  <a16:creationId xmlns:a16="http://schemas.microsoft.com/office/drawing/2014/main" id="{A0E2E64E-FC90-44FE-BA0F-55D8158C454B}"/>
                </a:ext>
              </a:extLst>
            </p:cNvPr>
            <p:cNvGrpSpPr/>
            <p:nvPr/>
          </p:nvGrpSpPr>
          <p:grpSpPr>
            <a:xfrm>
              <a:off x="3552969" y="3480818"/>
              <a:ext cx="6326825" cy="2294181"/>
              <a:chOff x="1109417" y="3657600"/>
              <a:chExt cx="6326825" cy="2294181"/>
            </a:xfrm>
          </p:grpSpPr>
          <p:sp>
            <p:nvSpPr>
              <p:cNvPr id="87" name="椭圆 86">
                <a:extLst>
                  <a:ext uri="{FF2B5EF4-FFF2-40B4-BE49-F238E27FC236}">
                    <a16:creationId xmlns:a16="http://schemas.microsoft.com/office/drawing/2014/main" id="{02AB9727-3341-4184-8184-B2BDAEE2E8F7}"/>
                  </a:ext>
                </a:extLst>
              </p:cNvPr>
              <p:cNvSpPr/>
              <p:nvPr/>
            </p:nvSpPr>
            <p:spPr bwMode="auto">
              <a:xfrm>
                <a:off x="2228725" y="4797562"/>
                <a:ext cx="304800" cy="304800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zh-CN" sz="18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微软雅黑" pitchFamily="34" charset="-122"/>
                  </a:rPr>
                  <a:t>1</a:t>
                </a:r>
                <a:endParaRPr kumimoji="0" lang="zh-CN" altLang="en-US" sz="18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微软雅黑" pitchFamily="34" charset="-122"/>
                </a:endParaRPr>
              </a:p>
            </p:txBody>
          </p:sp>
          <p:sp>
            <p:nvSpPr>
              <p:cNvPr id="88" name="椭圆 87">
                <a:extLst>
                  <a:ext uri="{FF2B5EF4-FFF2-40B4-BE49-F238E27FC236}">
                    <a16:creationId xmlns:a16="http://schemas.microsoft.com/office/drawing/2014/main" id="{ACC60781-C366-49B7-AA3B-38E162958445}"/>
                  </a:ext>
                </a:extLst>
              </p:cNvPr>
              <p:cNvSpPr/>
              <p:nvPr/>
            </p:nvSpPr>
            <p:spPr bwMode="auto">
              <a:xfrm>
                <a:off x="2878769" y="4208422"/>
                <a:ext cx="304800" cy="304800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zh-CN" sz="18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微软雅黑" pitchFamily="34" charset="-122"/>
                  </a:rPr>
                  <a:t>2</a:t>
                </a:r>
                <a:endParaRPr kumimoji="0" lang="zh-CN" altLang="en-US" sz="18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微软雅黑" pitchFamily="34" charset="-122"/>
                </a:endParaRPr>
              </a:p>
            </p:txBody>
          </p:sp>
          <p:sp>
            <p:nvSpPr>
              <p:cNvPr id="89" name="椭圆 88">
                <a:extLst>
                  <a:ext uri="{FF2B5EF4-FFF2-40B4-BE49-F238E27FC236}">
                    <a16:creationId xmlns:a16="http://schemas.microsoft.com/office/drawing/2014/main" id="{D0E24C5D-C974-48BE-8C9D-1CD62B19E495}"/>
                  </a:ext>
                </a:extLst>
              </p:cNvPr>
              <p:cNvSpPr/>
              <p:nvPr/>
            </p:nvSpPr>
            <p:spPr bwMode="auto">
              <a:xfrm>
                <a:off x="3766206" y="4208422"/>
                <a:ext cx="304800" cy="304800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zh-CN" sz="18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微软雅黑" pitchFamily="34" charset="-122"/>
                  </a:rPr>
                  <a:t>3</a:t>
                </a:r>
                <a:endParaRPr kumimoji="0" lang="zh-CN" altLang="en-US" sz="18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微软雅黑" pitchFamily="34" charset="-122"/>
                </a:endParaRPr>
              </a:p>
            </p:txBody>
          </p:sp>
          <p:sp>
            <p:nvSpPr>
              <p:cNvPr id="90" name="椭圆 89">
                <a:extLst>
                  <a:ext uri="{FF2B5EF4-FFF2-40B4-BE49-F238E27FC236}">
                    <a16:creationId xmlns:a16="http://schemas.microsoft.com/office/drawing/2014/main" id="{6DE1AEA2-D0DF-49C6-B7FA-DC73419554FB}"/>
                  </a:ext>
                </a:extLst>
              </p:cNvPr>
              <p:cNvSpPr/>
              <p:nvPr/>
            </p:nvSpPr>
            <p:spPr bwMode="auto">
              <a:xfrm>
                <a:off x="2878769" y="5403989"/>
                <a:ext cx="304800" cy="304800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zh-CN" sz="18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微软雅黑" pitchFamily="34" charset="-122"/>
                  </a:rPr>
                  <a:t>4</a:t>
                </a:r>
                <a:endParaRPr kumimoji="0" lang="zh-CN" altLang="en-US" sz="18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微软雅黑" pitchFamily="34" charset="-122"/>
                </a:endParaRPr>
              </a:p>
            </p:txBody>
          </p:sp>
          <p:sp>
            <p:nvSpPr>
              <p:cNvPr id="91" name="椭圆 90">
                <a:extLst>
                  <a:ext uri="{FF2B5EF4-FFF2-40B4-BE49-F238E27FC236}">
                    <a16:creationId xmlns:a16="http://schemas.microsoft.com/office/drawing/2014/main" id="{7756474E-A160-469D-BC5D-55E4E26995EE}"/>
                  </a:ext>
                </a:extLst>
              </p:cNvPr>
              <p:cNvSpPr/>
              <p:nvPr/>
            </p:nvSpPr>
            <p:spPr bwMode="auto">
              <a:xfrm>
                <a:off x="3766206" y="5403989"/>
                <a:ext cx="304800" cy="304800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zh-CN" sz="18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微软雅黑" pitchFamily="34" charset="-122"/>
                  </a:rPr>
                  <a:t>5</a:t>
                </a:r>
                <a:endParaRPr kumimoji="0" lang="zh-CN" altLang="en-US" sz="18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微软雅黑" pitchFamily="34" charset="-122"/>
                </a:endParaRPr>
              </a:p>
            </p:txBody>
          </p:sp>
          <p:sp>
            <p:nvSpPr>
              <p:cNvPr id="92" name="椭圆 91">
                <a:extLst>
                  <a:ext uri="{FF2B5EF4-FFF2-40B4-BE49-F238E27FC236}">
                    <a16:creationId xmlns:a16="http://schemas.microsoft.com/office/drawing/2014/main" id="{3D921143-DDF6-47DF-98C8-3D352DEB5FED}"/>
                  </a:ext>
                </a:extLst>
              </p:cNvPr>
              <p:cNvSpPr/>
              <p:nvPr/>
            </p:nvSpPr>
            <p:spPr bwMode="auto">
              <a:xfrm>
                <a:off x="4382547" y="4797562"/>
                <a:ext cx="304800" cy="304800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zh-CN" sz="18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微软雅黑" pitchFamily="34" charset="-122"/>
                  </a:rPr>
                  <a:t>6</a:t>
                </a:r>
                <a:endParaRPr kumimoji="0" lang="zh-CN" altLang="en-US" sz="18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微软雅黑" pitchFamily="34" charset="-122"/>
                </a:endParaRPr>
              </a:p>
            </p:txBody>
          </p:sp>
          <p:sp>
            <p:nvSpPr>
              <p:cNvPr id="98" name="椭圆 97">
                <a:extLst>
                  <a:ext uri="{FF2B5EF4-FFF2-40B4-BE49-F238E27FC236}">
                    <a16:creationId xmlns:a16="http://schemas.microsoft.com/office/drawing/2014/main" id="{F6124F52-3A8C-4524-98BF-10E068C2D5B5}"/>
                  </a:ext>
                </a:extLst>
              </p:cNvPr>
              <p:cNvSpPr/>
              <p:nvPr/>
            </p:nvSpPr>
            <p:spPr bwMode="auto">
              <a:xfrm>
                <a:off x="5164769" y="4797562"/>
                <a:ext cx="304800" cy="304800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zh-CN" sz="18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微软雅黑" pitchFamily="34" charset="-122"/>
                  </a:rPr>
                  <a:t>7</a:t>
                </a:r>
                <a:endParaRPr kumimoji="0" lang="zh-CN" altLang="en-US" sz="18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微软雅黑" pitchFamily="34" charset="-122"/>
                </a:endParaRPr>
              </a:p>
            </p:txBody>
          </p:sp>
          <p:sp>
            <p:nvSpPr>
              <p:cNvPr id="99" name="椭圆 98">
                <a:extLst>
                  <a:ext uri="{FF2B5EF4-FFF2-40B4-BE49-F238E27FC236}">
                    <a16:creationId xmlns:a16="http://schemas.microsoft.com/office/drawing/2014/main" id="{C05A3951-C2B8-465B-AB0B-7FE176D3F3D8}"/>
                  </a:ext>
                </a:extLst>
              </p:cNvPr>
              <p:cNvSpPr/>
              <p:nvPr/>
            </p:nvSpPr>
            <p:spPr bwMode="auto">
              <a:xfrm>
                <a:off x="5874311" y="4797562"/>
                <a:ext cx="304800" cy="304800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zh-CN" sz="18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微软雅黑" pitchFamily="34" charset="-122"/>
                  </a:rPr>
                  <a:t>8</a:t>
                </a:r>
                <a:endParaRPr kumimoji="0" lang="zh-CN" altLang="en-US" sz="18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微软雅黑" pitchFamily="34" charset="-122"/>
                </a:endParaRPr>
              </a:p>
            </p:txBody>
          </p:sp>
          <p:sp>
            <p:nvSpPr>
              <p:cNvPr id="101" name="椭圆 100">
                <a:extLst>
                  <a:ext uri="{FF2B5EF4-FFF2-40B4-BE49-F238E27FC236}">
                    <a16:creationId xmlns:a16="http://schemas.microsoft.com/office/drawing/2014/main" id="{9AA6F19C-42FC-41B3-B0B5-A761DC4234B6}"/>
                  </a:ext>
                </a:extLst>
              </p:cNvPr>
              <p:cNvSpPr/>
              <p:nvPr/>
            </p:nvSpPr>
            <p:spPr bwMode="auto">
              <a:xfrm>
                <a:off x="6638402" y="4797562"/>
                <a:ext cx="304800" cy="304800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zh-CN" sz="18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微软雅黑" pitchFamily="34" charset="-122"/>
                  </a:rPr>
                  <a:t>9</a:t>
                </a:r>
                <a:endParaRPr kumimoji="0" lang="zh-CN" altLang="en-US" sz="18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微软雅黑" pitchFamily="34" charset="-122"/>
                </a:endParaRPr>
              </a:p>
            </p:txBody>
          </p:sp>
          <p:sp>
            <p:nvSpPr>
              <p:cNvPr id="102" name="椭圆 101">
                <a:extLst>
                  <a:ext uri="{FF2B5EF4-FFF2-40B4-BE49-F238E27FC236}">
                    <a16:creationId xmlns:a16="http://schemas.microsoft.com/office/drawing/2014/main" id="{73FF9894-A076-4099-B38A-C9C32D24E155}"/>
                  </a:ext>
                </a:extLst>
              </p:cNvPr>
              <p:cNvSpPr/>
              <p:nvPr/>
            </p:nvSpPr>
            <p:spPr bwMode="auto">
              <a:xfrm>
                <a:off x="1449722" y="4797562"/>
                <a:ext cx="304800" cy="304800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zh-CN" sz="18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微软雅黑" pitchFamily="34" charset="-122"/>
                  </a:rPr>
                  <a:t>0</a:t>
                </a:r>
                <a:endParaRPr kumimoji="0" lang="zh-CN" altLang="en-US" sz="18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微软雅黑" pitchFamily="34" charset="-122"/>
                </a:endParaRPr>
              </a:p>
            </p:txBody>
          </p:sp>
          <p:cxnSp>
            <p:nvCxnSpPr>
              <p:cNvPr id="103" name="直接箭头连接符 102">
                <a:extLst>
                  <a:ext uri="{FF2B5EF4-FFF2-40B4-BE49-F238E27FC236}">
                    <a16:creationId xmlns:a16="http://schemas.microsoft.com/office/drawing/2014/main" id="{2C0B5832-DB23-4E87-90DE-7C3E619C15E9}"/>
                  </a:ext>
                </a:extLst>
              </p:cNvPr>
              <p:cNvCxnSpPr>
                <a:stCxn id="102" idx="6"/>
                <a:endCxn id="87" idx="2"/>
              </p:cNvCxnSpPr>
              <p:nvPr/>
            </p:nvCxnSpPr>
            <p:spPr bwMode="auto">
              <a:xfrm>
                <a:off x="1754522" y="4949962"/>
                <a:ext cx="474203" cy="0"/>
              </a:xfrm>
              <a:prstGeom prst="straightConnector1">
                <a:avLst/>
              </a:prstGeom>
              <a:solidFill>
                <a:srgbClr val="993366">
                  <a:alpha val="96001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04" name="直接箭头连接符 103">
                <a:extLst>
                  <a:ext uri="{FF2B5EF4-FFF2-40B4-BE49-F238E27FC236}">
                    <a16:creationId xmlns:a16="http://schemas.microsoft.com/office/drawing/2014/main" id="{3B025D0B-470A-4BFA-A326-E61F00328172}"/>
                  </a:ext>
                </a:extLst>
              </p:cNvPr>
              <p:cNvCxnSpPr>
                <a:stCxn id="87" idx="0"/>
                <a:endCxn id="88" idx="3"/>
              </p:cNvCxnSpPr>
              <p:nvPr/>
            </p:nvCxnSpPr>
            <p:spPr bwMode="auto">
              <a:xfrm flipV="1">
                <a:off x="2381125" y="4468585"/>
                <a:ext cx="542281" cy="328977"/>
              </a:xfrm>
              <a:prstGeom prst="straightConnector1">
                <a:avLst/>
              </a:prstGeom>
              <a:solidFill>
                <a:srgbClr val="993366">
                  <a:alpha val="96001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05" name="直接箭头连接符 104">
                <a:extLst>
                  <a:ext uri="{FF2B5EF4-FFF2-40B4-BE49-F238E27FC236}">
                    <a16:creationId xmlns:a16="http://schemas.microsoft.com/office/drawing/2014/main" id="{307FF0CF-4277-4783-BD6C-230727A64E48}"/>
                  </a:ext>
                </a:extLst>
              </p:cNvPr>
              <p:cNvCxnSpPr>
                <a:stCxn id="88" idx="6"/>
                <a:endCxn id="89" idx="2"/>
              </p:cNvCxnSpPr>
              <p:nvPr/>
            </p:nvCxnSpPr>
            <p:spPr bwMode="auto">
              <a:xfrm>
                <a:off x="3183569" y="4360822"/>
                <a:ext cx="582637" cy="0"/>
              </a:xfrm>
              <a:prstGeom prst="straightConnector1">
                <a:avLst/>
              </a:prstGeom>
              <a:solidFill>
                <a:srgbClr val="993366">
                  <a:alpha val="96001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07" name="直接箭头连接符 106">
                <a:extLst>
                  <a:ext uri="{FF2B5EF4-FFF2-40B4-BE49-F238E27FC236}">
                    <a16:creationId xmlns:a16="http://schemas.microsoft.com/office/drawing/2014/main" id="{D76AC9AA-3DB1-4928-AC78-30AA8BDBFAB8}"/>
                  </a:ext>
                </a:extLst>
              </p:cNvPr>
              <p:cNvCxnSpPr>
                <a:stCxn id="89" idx="5"/>
                <a:endCxn id="92" idx="1"/>
              </p:cNvCxnSpPr>
              <p:nvPr/>
            </p:nvCxnSpPr>
            <p:spPr bwMode="auto">
              <a:xfrm>
                <a:off x="4026369" y="4468585"/>
                <a:ext cx="400815" cy="373614"/>
              </a:xfrm>
              <a:prstGeom prst="straightConnector1">
                <a:avLst/>
              </a:prstGeom>
              <a:solidFill>
                <a:srgbClr val="993366">
                  <a:alpha val="96001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09" name="直接箭头连接符 108">
                <a:extLst>
                  <a:ext uri="{FF2B5EF4-FFF2-40B4-BE49-F238E27FC236}">
                    <a16:creationId xmlns:a16="http://schemas.microsoft.com/office/drawing/2014/main" id="{2965D633-1E1E-4279-B4D3-54B10595D875}"/>
                  </a:ext>
                </a:extLst>
              </p:cNvPr>
              <p:cNvCxnSpPr>
                <a:stCxn id="92" idx="6"/>
                <a:endCxn id="98" idx="2"/>
              </p:cNvCxnSpPr>
              <p:nvPr/>
            </p:nvCxnSpPr>
            <p:spPr bwMode="auto">
              <a:xfrm>
                <a:off x="4687347" y="4949962"/>
                <a:ext cx="477422" cy="0"/>
              </a:xfrm>
              <a:prstGeom prst="straightConnector1">
                <a:avLst/>
              </a:prstGeom>
              <a:solidFill>
                <a:srgbClr val="993366">
                  <a:alpha val="96001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11" name="直接箭头连接符 110">
                <a:extLst>
                  <a:ext uri="{FF2B5EF4-FFF2-40B4-BE49-F238E27FC236}">
                    <a16:creationId xmlns:a16="http://schemas.microsoft.com/office/drawing/2014/main" id="{FA0F05B0-5F1B-4D36-8D97-5E79CF395537}"/>
                  </a:ext>
                </a:extLst>
              </p:cNvPr>
              <p:cNvCxnSpPr>
                <a:stCxn id="98" idx="6"/>
                <a:endCxn id="99" idx="2"/>
              </p:cNvCxnSpPr>
              <p:nvPr/>
            </p:nvCxnSpPr>
            <p:spPr bwMode="auto">
              <a:xfrm>
                <a:off x="5469569" y="4949962"/>
                <a:ext cx="404742" cy="0"/>
              </a:xfrm>
              <a:prstGeom prst="straightConnector1">
                <a:avLst/>
              </a:prstGeom>
              <a:solidFill>
                <a:srgbClr val="993366">
                  <a:alpha val="96001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13" name="直接箭头连接符 112">
                <a:extLst>
                  <a:ext uri="{FF2B5EF4-FFF2-40B4-BE49-F238E27FC236}">
                    <a16:creationId xmlns:a16="http://schemas.microsoft.com/office/drawing/2014/main" id="{5BAC513D-EEE4-46CD-9702-C8727D4CFBDB}"/>
                  </a:ext>
                </a:extLst>
              </p:cNvPr>
              <p:cNvCxnSpPr>
                <a:stCxn id="99" idx="6"/>
                <a:endCxn id="101" idx="2"/>
              </p:cNvCxnSpPr>
              <p:nvPr/>
            </p:nvCxnSpPr>
            <p:spPr bwMode="auto">
              <a:xfrm>
                <a:off x="6179111" y="4949962"/>
                <a:ext cx="459291" cy="0"/>
              </a:xfrm>
              <a:prstGeom prst="straightConnector1">
                <a:avLst/>
              </a:prstGeom>
              <a:solidFill>
                <a:srgbClr val="993366">
                  <a:alpha val="96001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15" name="直接箭头连接符 114">
                <a:extLst>
                  <a:ext uri="{FF2B5EF4-FFF2-40B4-BE49-F238E27FC236}">
                    <a16:creationId xmlns:a16="http://schemas.microsoft.com/office/drawing/2014/main" id="{BFBFFD80-23E0-4CB2-B367-8A86759ECA6E}"/>
                  </a:ext>
                </a:extLst>
              </p:cNvPr>
              <p:cNvCxnSpPr>
                <a:cxnSpLocks/>
                <a:stCxn id="101" idx="6"/>
                <a:endCxn id="86" idx="2"/>
              </p:cNvCxnSpPr>
              <p:nvPr/>
            </p:nvCxnSpPr>
            <p:spPr bwMode="auto">
              <a:xfrm flipV="1">
                <a:off x="6943202" y="4939554"/>
                <a:ext cx="493040" cy="10408"/>
              </a:xfrm>
              <a:prstGeom prst="straightConnector1">
                <a:avLst/>
              </a:prstGeom>
              <a:solidFill>
                <a:srgbClr val="993366">
                  <a:alpha val="96001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17" name="直接箭头连接符 116">
                <a:extLst>
                  <a:ext uri="{FF2B5EF4-FFF2-40B4-BE49-F238E27FC236}">
                    <a16:creationId xmlns:a16="http://schemas.microsoft.com/office/drawing/2014/main" id="{9993C93E-CD9F-4CD9-B598-F959EDE98043}"/>
                  </a:ext>
                </a:extLst>
              </p:cNvPr>
              <p:cNvCxnSpPr>
                <a:stCxn id="87" idx="5"/>
                <a:endCxn id="90" idx="1"/>
              </p:cNvCxnSpPr>
              <p:nvPr/>
            </p:nvCxnSpPr>
            <p:spPr bwMode="auto">
              <a:xfrm>
                <a:off x="2488888" y="5057725"/>
                <a:ext cx="434518" cy="390901"/>
              </a:xfrm>
              <a:prstGeom prst="straightConnector1">
                <a:avLst/>
              </a:prstGeom>
              <a:solidFill>
                <a:srgbClr val="993366">
                  <a:alpha val="96001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25" name="直接箭头连接符 124">
                <a:extLst>
                  <a:ext uri="{FF2B5EF4-FFF2-40B4-BE49-F238E27FC236}">
                    <a16:creationId xmlns:a16="http://schemas.microsoft.com/office/drawing/2014/main" id="{B80D184C-B463-4C9D-8DE2-61E9D7311115}"/>
                  </a:ext>
                </a:extLst>
              </p:cNvPr>
              <p:cNvCxnSpPr>
                <a:stCxn id="90" idx="6"/>
                <a:endCxn id="91" idx="2"/>
              </p:cNvCxnSpPr>
              <p:nvPr/>
            </p:nvCxnSpPr>
            <p:spPr bwMode="auto">
              <a:xfrm>
                <a:off x="3183569" y="5556389"/>
                <a:ext cx="582637" cy="0"/>
              </a:xfrm>
              <a:prstGeom prst="straightConnector1">
                <a:avLst/>
              </a:prstGeom>
              <a:solidFill>
                <a:srgbClr val="993366">
                  <a:alpha val="96001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28" name="直接箭头连接符 127">
                <a:extLst>
                  <a:ext uri="{FF2B5EF4-FFF2-40B4-BE49-F238E27FC236}">
                    <a16:creationId xmlns:a16="http://schemas.microsoft.com/office/drawing/2014/main" id="{1BB8B359-44F2-4656-A9FB-345ABAEE31C1}"/>
                  </a:ext>
                </a:extLst>
              </p:cNvPr>
              <p:cNvCxnSpPr>
                <a:stCxn id="91" idx="7"/>
                <a:endCxn id="92" idx="3"/>
              </p:cNvCxnSpPr>
              <p:nvPr/>
            </p:nvCxnSpPr>
            <p:spPr bwMode="auto">
              <a:xfrm flipV="1">
                <a:off x="4026369" y="5057725"/>
                <a:ext cx="400815" cy="390901"/>
              </a:xfrm>
              <a:prstGeom prst="straightConnector1">
                <a:avLst/>
              </a:prstGeom>
              <a:solidFill>
                <a:srgbClr val="993366">
                  <a:alpha val="96001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29" name="连接符: 曲线 128">
                <a:extLst>
                  <a:ext uri="{FF2B5EF4-FFF2-40B4-BE49-F238E27FC236}">
                    <a16:creationId xmlns:a16="http://schemas.microsoft.com/office/drawing/2014/main" id="{3E7784C9-19A9-4649-917B-A0F6B7F08460}"/>
                  </a:ext>
                </a:extLst>
              </p:cNvPr>
              <p:cNvCxnSpPr>
                <a:stCxn id="102" idx="4"/>
                <a:endCxn id="98" idx="4"/>
              </p:cNvCxnSpPr>
              <p:nvPr/>
            </p:nvCxnSpPr>
            <p:spPr bwMode="auto">
              <a:xfrm rot="16200000" flipH="1">
                <a:off x="3459645" y="3244838"/>
                <a:ext cx="12700" cy="3715047"/>
              </a:xfrm>
              <a:prstGeom prst="curvedConnector3">
                <a:avLst>
                  <a:gd name="adj1" fmla="val 6120000"/>
                </a:avLst>
              </a:prstGeom>
              <a:solidFill>
                <a:srgbClr val="993366">
                  <a:alpha val="96001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31" name="连接符: 曲线 130">
                <a:extLst>
                  <a:ext uri="{FF2B5EF4-FFF2-40B4-BE49-F238E27FC236}">
                    <a16:creationId xmlns:a16="http://schemas.microsoft.com/office/drawing/2014/main" id="{6731CAC1-47A9-4AE0-B873-25AA45C19D38}"/>
                  </a:ext>
                </a:extLst>
              </p:cNvPr>
              <p:cNvCxnSpPr>
                <a:stCxn id="92" idx="0"/>
                <a:endCxn id="87" idx="0"/>
              </p:cNvCxnSpPr>
              <p:nvPr/>
            </p:nvCxnSpPr>
            <p:spPr bwMode="auto">
              <a:xfrm rot="16200000" flipV="1">
                <a:off x="3458036" y="3720651"/>
                <a:ext cx="12700" cy="2153822"/>
              </a:xfrm>
              <a:prstGeom prst="curvedConnector3">
                <a:avLst>
                  <a:gd name="adj1" fmla="val 6341543"/>
                </a:avLst>
              </a:prstGeom>
              <a:solidFill>
                <a:srgbClr val="993366">
                  <a:alpha val="96001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2" name="文本框 131">
                    <a:extLst>
                      <a:ext uri="{FF2B5EF4-FFF2-40B4-BE49-F238E27FC236}">
                        <a16:creationId xmlns:a16="http://schemas.microsoft.com/office/drawing/2014/main" id="{350570AF-0A71-4ED9-BC3D-F015E49641E5}"/>
                      </a:ext>
                    </a:extLst>
                  </p:cNvPr>
                  <p:cNvSpPr txBox="1"/>
                  <p:nvPr/>
                </p:nvSpPr>
                <p:spPr>
                  <a:xfrm>
                    <a:off x="1821420" y="4612896"/>
                    <a:ext cx="36189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zh-CN" altLang="en-US" b="1" i="1" smtClean="0">
                              <a:latin typeface="Cambria Math" panose="02040503050406030204" pitchFamily="18" charset="0"/>
                            </a:rPr>
                            <m:t>𝜺</m:t>
                          </m:r>
                        </m:oMath>
                      </m:oMathPara>
                    </a14:m>
                    <a:endParaRPr lang="zh-CN" altLang="en-US" b="1" dirty="0"/>
                  </a:p>
                </p:txBody>
              </p:sp>
            </mc:Choice>
            <mc:Fallback xmlns="">
              <p:sp>
                <p:nvSpPr>
                  <p:cNvPr id="52" name="文本框 51">
                    <a:extLst>
                      <a:ext uri="{FF2B5EF4-FFF2-40B4-BE49-F238E27FC236}">
                        <a16:creationId xmlns:a16="http://schemas.microsoft.com/office/drawing/2014/main" id="{F3CC5B0A-FD4C-4416-9886-384BFBC0EC3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21420" y="4612896"/>
                    <a:ext cx="361894" cy="36933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3" name="文本框 132">
                    <a:extLst>
                      <a:ext uri="{FF2B5EF4-FFF2-40B4-BE49-F238E27FC236}">
                        <a16:creationId xmlns:a16="http://schemas.microsoft.com/office/drawing/2014/main" id="{C67B3DE5-8E1E-43EF-AD28-0E1EA5D4E478}"/>
                      </a:ext>
                    </a:extLst>
                  </p:cNvPr>
                  <p:cNvSpPr txBox="1"/>
                  <p:nvPr/>
                </p:nvSpPr>
                <p:spPr>
                  <a:xfrm>
                    <a:off x="2550389" y="4498513"/>
                    <a:ext cx="36189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zh-CN" altLang="en-US" b="1" i="1" smtClean="0">
                              <a:latin typeface="Cambria Math" panose="02040503050406030204" pitchFamily="18" charset="0"/>
                            </a:rPr>
                            <m:t>𝜺</m:t>
                          </m:r>
                        </m:oMath>
                      </m:oMathPara>
                    </a14:m>
                    <a:endParaRPr lang="zh-CN" altLang="en-US" b="1" dirty="0"/>
                  </a:p>
                </p:txBody>
              </p:sp>
            </mc:Choice>
            <mc:Fallback xmlns="">
              <p:sp>
                <p:nvSpPr>
                  <p:cNvPr id="58" name="文本框 57">
                    <a:extLst>
                      <a:ext uri="{FF2B5EF4-FFF2-40B4-BE49-F238E27FC236}">
                        <a16:creationId xmlns:a16="http://schemas.microsoft.com/office/drawing/2014/main" id="{2E5C9091-D7C7-43FD-87B7-C831F597511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50389" y="4498513"/>
                    <a:ext cx="361894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4" name="文本框 133">
                    <a:extLst>
                      <a:ext uri="{FF2B5EF4-FFF2-40B4-BE49-F238E27FC236}">
                        <a16:creationId xmlns:a16="http://schemas.microsoft.com/office/drawing/2014/main" id="{51371BD6-BCDB-4042-9793-A896FAD4835D}"/>
                      </a:ext>
                    </a:extLst>
                  </p:cNvPr>
                  <p:cNvSpPr txBox="1"/>
                  <p:nvPr/>
                </p:nvSpPr>
                <p:spPr>
                  <a:xfrm>
                    <a:off x="3293940" y="3657600"/>
                    <a:ext cx="36189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zh-CN" altLang="en-US" b="1" i="1" smtClean="0">
                              <a:latin typeface="Cambria Math" panose="02040503050406030204" pitchFamily="18" charset="0"/>
                            </a:rPr>
                            <m:t>𝜺</m:t>
                          </m:r>
                        </m:oMath>
                      </m:oMathPara>
                    </a14:m>
                    <a:endParaRPr lang="zh-CN" altLang="en-US" b="1" dirty="0"/>
                  </a:p>
                </p:txBody>
              </p:sp>
            </mc:Choice>
            <mc:Fallback xmlns="">
              <p:sp>
                <p:nvSpPr>
                  <p:cNvPr id="59" name="文本框 58">
                    <a:extLst>
                      <a:ext uri="{FF2B5EF4-FFF2-40B4-BE49-F238E27FC236}">
                        <a16:creationId xmlns:a16="http://schemas.microsoft.com/office/drawing/2014/main" id="{355C31FF-28DC-41F3-A9ED-9208DFCB1CB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293940" y="3657600"/>
                    <a:ext cx="361894" cy="36933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5" name="文本框 134">
                    <a:extLst>
                      <a:ext uri="{FF2B5EF4-FFF2-40B4-BE49-F238E27FC236}">
                        <a16:creationId xmlns:a16="http://schemas.microsoft.com/office/drawing/2014/main" id="{FE80BD3F-EBB7-4886-8D49-778584E50DFC}"/>
                      </a:ext>
                    </a:extLst>
                  </p:cNvPr>
                  <p:cNvSpPr txBox="1"/>
                  <p:nvPr/>
                </p:nvSpPr>
                <p:spPr>
                  <a:xfrm>
                    <a:off x="2436792" y="5062007"/>
                    <a:ext cx="36189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zh-CN" altLang="en-US" b="1" i="1" smtClean="0">
                              <a:latin typeface="Cambria Math" panose="02040503050406030204" pitchFamily="18" charset="0"/>
                            </a:rPr>
                            <m:t>𝜺</m:t>
                          </m:r>
                        </m:oMath>
                      </m:oMathPara>
                    </a14:m>
                    <a:endParaRPr lang="zh-CN" altLang="en-US" b="1" dirty="0"/>
                  </a:p>
                </p:txBody>
              </p:sp>
            </mc:Choice>
            <mc:Fallback xmlns="">
              <p:sp>
                <p:nvSpPr>
                  <p:cNvPr id="60" name="文本框 59">
                    <a:extLst>
                      <a:ext uri="{FF2B5EF4-FFF2-40B4-BE49-F238E27FC236}">
                        <a16:creationId xmlns:a16="http://schemas.microsoft.com/office/drawing/2014/main" id="{7BA0543E-5BC2-4FC1-A998-7FAB4D6512D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436792" y="5062007"/>
                    <a:ext cx="361894" cy="36933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6" name="文本框 135">
                    <a:extLst>
                      <a:ext uri="{FF2B5EF4-FFF2-40B4-BE49-F238E27FC236}">
                        <a16:creationId xmlns:a16="http://schemas.microsoft.com/office/drawing/2014/main" id="{EE8BCC9B-49C4-43B0-966F-73C97D581892}"/>
                      </a:ext>
                    </a:extLst>
                  </p:cNvPr>
                  <p:cNvSpPr txBox="1"/>
                  <p:nvPr/>
                </p:nvSpPr>
                <p:spPr>
                  <a:xfrm>
                    <a:off x="3985518" y="4513222"/>
                    <a:ext cx="36189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zh-CN" altLang="en-US" b="1" i="1" smtClean="0">
                              <a:latin typeface="Cambria Math" panose="02040503050406030204" pitchFamily="18" charset="0"/>
                            </a:rPr>
                            <m:t>𝜺</m:t>
                          </m:r>
                        </m:oMath>
                      </m:oMathPara>
                    </a14:m>
                    <a:endParaRPr lang="zh-CN" altLang="en-US" b="1" dirty="0"/>
                  </a:p>
                </p:txBody>
              </p:sp>
            </mc:Choice>
            <mc:Fallback xmlns="">
              <p:sp>
                <p:nvSpPr>
                  <p:cNvPr id="61" name="文本框 60">
                    <a:extLst>
                      <a:ext uri="{FF2B5EF4-FFF2-40B4-BE49-F238E27FC236}">
                        <a16:creationId xmlns:a16="http://schemas.microsoft.com/office/drawing/2014/main" id="{D98D6A89-1359-4558-962F-65DB708EC10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85518" y="4513222"/>
                    <a:ext cx="361894" cy="36933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7" name="文本框 136">
                    <a:extLst>
                      <a:ext uri="{FF2B5EF4-FFF2-40B4-BE49-F238E27FC236}">
                        <a16:creationId xmlns:a16="http://schemas.microsoft.com/office/drawing/2014/main" id="{C7BECFAD-03CD-40B0-A2B7-733F737889DA}"/>
                      </a:ext>
                    </a:extLst>
                  </p:cNvPr>
                  <p:cNvSpPr txBox="1"/>
                  <p:nvPr/>
                </p:nvSpPr>
                <p:spPr>
                  <a:xfrm>
                    <a:off x="3971955" y="5002688"/>
                    <a:ext cx="36189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zh-CN" altLang="en-US" b="1" i="1" smtClean="0">
                              <a:latin typeface="Cambria Math" panose="02040503050406030204" pitchFamily="18" charset="0"/>
                            </a:rPr>
                            <m:t>𝜺</m:t>
                          </m:r>
                        </m:oMath>
                      </m:oMathPara>
                    </a14:m>
                    <a:endParaRPr lang="zh-CN" altLang="en-US" b="1" dirty="0"/>
                  </a:p>
                </p:txBody>
              </p:sp>
            </mc:Choice>
            <mc:Fallback xmlns="">
              <p:sp>
                <p:nvSpPr>
                  <p:cNvPr id="62" name="文本框 61">
                    <a:extLst>
                      <a:ext uri="{FF2B5EF4-FFF2-40B4-BE49-F238E27FC236}">
                        <a16:creationId xmlns:a16="http://schemas.microsoft.com/office/drawing/2014/main" id="{F0C84911-318B-4908-BEFB-8E3558DF07B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71955" y="5002688"/>
                    <a:ext cx="361894" cy="369332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8" name="文本框 137">
                    <a:extLst>
                      <a:ext uri="{FF2B5EF4-FFF2-40B4-BE49-F238E27FC236}">
                        <a16:creationId xmlns:a16="http://schemas.microsoft.com/office/drawing/2014/main" id="{7EC108E8-AF14-4D6F-BFE6-4ED1F2189B67}"/>
                      </a:ext>
                    </a:extLst>
                  </p:cNvPr>
                  <p:cNvSpPr txBox="1"/>
                  <p:nvPr/>
                </p:nvSpPr>
                <p:spPr>
                  <a:xfrm>
                    <a:off x="4773889" y="4655347"/>
                    <a:ext cx="36189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zh-CN" altLang="en-US" b="1" i="1" smtClean="0">
                              <a:latin typeface="Cambria Math" panose="02040503050406030204" pitchFamily="18" charset="0"/>
                            </a:rPr>
                            <m:t>𝜺</m:t>
                          </m:r>
                        </m:oMath>
                      </m:oMathPara>
                    </a14:m>
                    <a:endParaRPr lang="zh-CN" altLang="en-US" b="1" dirty="0"/>
                  </a:p>
                </p:txBody>
              </p:sp>
            </mc:Choice>
            <mc:Fallback xmlns="">
              <p:sp>
                <p:nvSpPr>
                  <p:cNvPr id="63" name="文本框 62">
                    <a:extLst>
                      <a:ext uri="{FF2B5EF4-FFF2-40B4-BE49-F238E27FC236}">
                        <a16:creationId xmlns:a16="http://schemas.microsoft.com/office/drawing/2014/main" id="{C45EA704-012A-4C93-A867-DFF8D526523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73889" y="4655347"/>
                    <a:ext cx="361894" cy="369332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9" name="文本框 138">
                    <a:extLst>
                      <a:ext uri="{FF2B5EF4-FFF2-40B4-BE49-F238E27FC236}">
                        <a16:creationId xmlns:a16="http://schemas.microsoft.com/office/drawing/2014/main" id="{5FBCA9C6-5075-44D2-9F76-6B5E3847E64F}"/>
                      </a:ext>
                    </a:extLst>
                  </p:cNvPr>
                  <p:cNvSpPr txBox="1"/>
                  <p:nvPr/>
                </p:nvSpPr>
                <p:spPr>
                  <a:xfrm>
                    <a:off x="3283552" y="4056159"/>
                    <a:ext cx="391454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oMath>
                      </m:oMathPara>
                    </a14:m>
                    <a:endParaRPr lang="zh-CN" altLang="en-US" b="1" dirty="0"/>
                  </a:p>
                </p:txBody>
              </p:sp>
            </mc:Choice>
            <mc:Fallback xmlns="">
              <p:sp>
                <p:nvSpPr>
                  <p:cNvPr id="139" name="文本框 138">
                    <a:extLst>
                      <a:ext uri="{FF2B5EF4-FFF2-40B4-BE49-F238E27FC236}">
                        <a16:creationId xmlns:a16="http://schemas.microsoft.com/office/drawing/2014/main" id="{5FBCA9C6-5075-44D2-9F76-6B5E3847E64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283552" y="4056159"/>
                    <a:ext cx="391454" cy="369332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0" name="文本框 139">
                    <a:extLst>
                      <a:ext uri="{FF2B5EF4-FFF2-40B4-BE49-F238E27FC236}">
                        <a16:creationId xmlns:a16="http://schemas.microsoft.com/office/drawing/2014/main" id="{F07CB2E6-8A02-4F0F-AC25-653BF5B4ADEC}"/>
                      </a:ext>
                    </a:extLst>
                  </p:cNvPr>
                  <p:cNvSpPr txBox="1"/>
                  <p:nvPr/>
                </p:nvSpPr>
                <p:spPr>
                  <a:xfrm>
                    <a:off x="5504423" y="4629297"/>
                    <a:ext cx="391454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oMath>
                      </m:oMathPara>
                    </a14:m>
                    <a:endParaRPr lang="zh-CN" altLang="en-US" b="1" dirty="0"/>
                  </a:p>
                </p:txBody>
              </p:sp>
            </mc:Choice>
            <mc:Fallback xmlns="">
              <p:sp>
                <p:nvSpPr>
                  <p:cNvPr id="140" name="文本框 139">
                    <a:extLst>
                      <a:ext uri="{FF2B5EF4-FFF2-40B4-BE49-F238E27FC236}">
                        <a16:creationId xmlns:a16="http://schemas.microsoft.com/office/drawing/2014/main" id="{F07CB2E6-8A02-4F0F-AC25-653BF5B4ADE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504423" y="4629297"/>
                    <a:ext cx="391454" cy="369332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1" name="文本框 140">
                    <a:extLst>
                      <a:ext uri="{FF2B5EF4-FFF2-40B4-BE49-F238E27FC236}">
                        <a16:creationId xmlns:a16="http://schemas.microsoft.com/office/drawing/2014/main" id="{A3F34375-0A6A-4880-9CBA-D6DDFCB54CE7}"/>
                      </a:ext>
                    </a:extLst>
                  </p:cNvPr>
                  <p:cNvSpPr txBox="1"/>
                  <p:nvPr/>
                </p:nvSpPr>
                <p:spPr>
                  <a:xfrm>
                    <a:off x="6179111" y="4612896"/>
                    <a:ext cx="388247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oMath>
                      </m:oMathPara>
                    </a14:m>
                    <a:endParaRPr lang="zh-CN" altLang="en-US" b="1" dirty="0"/>
                  </a:p>
                </p:txBody>
              </p:sp>
            </mc:Choice>
            <mc:Fallback xmlns="">
              <p:sp>
                <p:nvSpPr>
                  <p:cNvPr id="141" name="文本框 140">
                    <a:extLst>
                      <a:ext uri="{FF2B5EF4-FFF2-40B4-BE49-F238E27FC236}">
                        <a16:creationId xmlns:a16="http://schemas.microsoft.com/office/drawing/2014/main" id="{A3F34375-0A6A-4880-9CBA-D6DDFCB54CE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79111" y="4612896"/>
                    <a:ext cx="388247" cy="369332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2" name="文本框 141">
                    <a:extLst>
                      <a:ext uri="{FF2B5EF4-FFF2-40B4-BE49-F238E27FC236}">
                        <a16:creationId xmlns:a16="http://schemas.microsoft.com/office/drawing/2014/main" id="{6DCE095D-D3C1-41D4-9728-320B24E2E0F2}"/>
                      </a:ext>
                    </a:extLst>
                  </p:cNvPr>
                  <p:cNvSpPr txBox="1"/>
                  <p:nvPr/>
                </p:nvSpPr>
                <p:spPr>
                  <a:xfrm>
                    <a:off x="6994786" y="4580630"/>
                    <a:ext cx="388247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oMath>
                      </m:oMathPara>
                    </a14:m>
                    <a:endParaRPr lang="zh-CN" altLang="en-US" b="1" dirty="0"/>
                  </a:p>
                </p:txBody>
              </p:sp>
            </mc:Choice>
            <mc:Fallback xmlns="">
              <p:sp>
                <p:nvSpPr>
                  <p:cNvPr id="142" name="文本框 141">
                    <a:extLst>
                      <a:ext uri="{FF2B5EF4-FFF2-40B4-BE49-F238E27FC236}">
                        <a16:creationId xmlns:a16="http://schemas.microsoft.com/office/drawing/2014/main" id="{6DCE095D-D3C1-41D4-9728-320B24E2E0F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994786" y="4580630"/>
                    <a:ext cx="388247" cy="369332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3" name="文本框 142">
                    <a:extLst>
                      <a:ext uri="{FF2B5EF4-FFF2-40B4-BE49-F238E27FC236}">
                        <a16:creationId xmlns:a16="http://schemas.microsoft.com/office/drawing/2014/main" id="{9300359B-04D2-4EFC-A372-80BDCA55EDDB}"/>
                      </a:ext>
                    </a:extLst>
                  </p:cNvPr>
                  <p:cNvSpPr txBox="1"/>
                  <p:nvPr/>
                </p:nvSpPr>
                <p:spPr>
                  <a:xfrm>
                    <a:off x="3275623" y="5244769"/>
                    <a:ext cx="388247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oMath>
                      </m:oMathPara>
                    </a14:m>
                    <a:endParaRPr lang="zh-CN" altLang="en-US" b="1" dirty="0"/>
                  </a:p>
                </p:txBody>
              </p:sp>
            </mc:Choice>
            <mc:Fallback xmlns="">
              <p:sp>
                <p:nvSpPr>
                  <p:cNvPr id="143" name="文本框 142">
                    <a:extLst>
                      <a:ext uri="{FF2B5EF4-FFF2-40B4-BE49-F238E27FC236}">
                        <a16:creationId xmlns:a16="http://schemas.microsoft.com/office/drawing/2014/main" id="{9300359B-04D2-4EFC-A372-80BDCA55EDD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275623" y="5244769"/>
                    <a:ext cx="388247" cy="369332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44" name="文本框 143">
                <a:extLst>
                  <a:ext uri="{FF2B5EF4-FFF2-40B4-BE49-F238E27FC236}">
                    <a16:creationId xmlns:a16="http://schemas.microsoft.com/office/drawing/2014/main" id="{8E7F9D44-04BA-4571-98A6-627827D87A06}"/>
                  </a:ext>
                </a:extLst>
              </p:cNvPr>
              <p:cNvSpPr txBox="1"/>
              <p:nvPr/>
            </p:nvSpPr>
            <p:spPr>
              <a:xfrm>
                <a:off x="1109417" y="4736175"/>
                <a:ext cx="36189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eaLnBrk="1" hangingPunct="1"/>
                <a:r>
                  <a:rPr lang="en-US" altLang="zh-CN" b="1" dirty="0">
                    <a:latin typeface="Times New Roman" pitchFamily="18" charset="0"/>
                    <a:sym typeface="Symbol" pitchFamily="18" charset="2"/>
                  </a:rPr>
                  <a:t></a:t>
                </a:r>
                <a:endParaRPr lang="en-US" altLang="zh-CN" b="1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5" name="文本框 144">
                    <a:extLst>
                      <a:ext uri="{FF2B5EF4-FFF2-40B4-BE49-F238E27FC236}">
                        <a16:creationId xmlns:a16="http://schemas.microsoft.com/office/drawing/2014/main" id="{BC285720-B889-494C-9AE4-925DA4743A99}"/>
                      </a:ext>
                    </a:extLst>
                  </p:cNvPr>
                  <p:cNvSpPr txBox="1"/>
                  <p:nvPr/>
                </p:nvSpPr>
                <p:spPr>
                  <a:xfrm>
                    <a:off x="2150752" y="5582449"/>
                    <a:ext cx="36189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zh-CN" altLang="en-US" b="1" i="1" smtClean="0">
                              <a:latin typeface="Cambria Math" panose="02040503050406030204" pitchFamily="18" charset="0"/>
                            </a:rPr>
                            <m:t>𝜺</m:t>
                          </m:r>
                        </m:oMath>
                      </m:oMathPara>
                    </a14:m>
                    <a:endParaRPr lang="zh-CN" altLang="en-US" b="1" dirty="0"/>
                  </a:p>
                </p:txBody>
              </p:sp>
            </mc:Choice>
            <mc:Fallback xmlns="">
              <p:sp>
                <p:nvSpPr>
                  <p:cNvPr id="78" name="文本框 77">
                    <a:extLst>
                      <a:ext uri="{FF2B5EF4-FFF2-40B4-BE49-F238E27FC236}">
                        <a16:creationId xmlns:a16="http://schemas.microsoft.com/office/drawing/2014/main" id="{1ADDD44A-2A95-441F-B9C7-AB603E7A461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50752" y="5582449"/>
                    <a:ext cx="361894" cy="369332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86" name="Oval 4">
              <a:extLst>
                <a:ext uri="{FF2B5EF4-FFF2-40B4-BE49-F238E27FC236}">
                  <a16:creationId xmlns:a16="http://schemas.microsoft.com/office/drawing/2014/main" id="{9AFAF1F4-09C1-4669-8E19-4F2B06E575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79794" y="4566247"/>
              <a:ext cx="400815" cy="393049"/>
            </a:xfrm>
            <a:prstGeom prst="ellipse">
              <a:avLst/>
            </a:prstGeom>
            <a:noFill/>
            <a:ln w="63500" cmpd="dbl">
              <a:solidFill>
                <a:sysClr val="windowText" lastClr="000000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10</a:t>
              </a:r>
              <a:endParaRPr kumimoji="0" lang="en-GB" altLang="zh-CN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42AC3ECC-4306-485E-85ED-68AB85269A24}"/>
              </a:ext>
            </a:extLst>
          </p:cNvPr>
          <p:cNvGrpSpPr/>
          <p:nvPr/>
        </p:nvGrpSpPr>
        <p:grpSpPr>
          <a:xfrm>
            <a:off x="2819752" y="3758464"/>
            <a:ext cx="4328845" cy="2715089"/>
            <a:chOff x="2819752" y="3758464"/>
            <a:chExt cx="4328845" cy="2715089"/>
          </a:xfrm>
        </p:grpSpPr>
        <p:sp>
          <p:nvSpPr>
            <p:cNvPr id="161" name="文本框 160">
              <a:extLst>
                <a:ext uri="{FF2B5EF4-FFF2-40B4-BE49-F238E27FC236}">
                  <a16:creationId xmlns:a16="http://schemas.microsoft.com/office/drawing/2014/main" id="{961A752D-D844-44EB-9DB5-F9FCBE60BA1D}"/>
                </a:ext>
              </a:extLst>
            </p:cNvPr>
            <p:cNvSpPr txBox="1"/>
            <p:nvPr/>
          </p:nvSpPr>
          <p:spPr>
            <a:xfrm>
              <a:off x="2819752" y="5660187"/>
              <a:ext cx="44673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eaLnBrk="1" hangingPunct="1"/>
              <a:r>
                <a:rPr lang="en-US" altLang="zh-CN" b="1" dirty="0">
                  <a:latin typeface="Times New Roman" pitchFamily="18" charset="0"/>
                  <a:sym typeface="Symbol" pitchFamily="18" charset="2"/>
                </a:rPr>
                <a:t></a:t>
              </a:r>
              <a:endParaRPr lang="en-US" altLang="zh-CN" b="1" dirty="0"/>
            </a:p>
          </p:txBody>
        </p: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4412E993-3C04-4196-ADA0-96104AFB7D03}"/>
                </a:ext>
              </a:extLst>
            </p:cNvPr>
            <p:cNvGrpSpPr/>
            <p:nvPr/>
          </p:nvGrpSpPr>
          <p:grpSpPr>
            <a:xfrm>
              <a:off x="3188927" y="3758464"/>
              <a:ext cx="3959670" cy="2715089"/>
              <a:chOff x="1889903" y="3984095"/>
              <a:chExt cx="3959670" cy="2715089"/>
            </a:xfrm>
          </p:grpSpPr>
          <p:sp>
            <p:nvSpPr>
              <p:cNvPr id="160" name="椭圆 159">
                <a:extLst>
                  <a:ext uri="{FF2B5EF4-FFF2-40B4-BE49-F238E27FC236}">
                    <a16:creationId xmlns:a16="http://schemas.microsoft.com/office/drawing/2014/main" id="{C53FEE83-6F2B-49F8-A97D-47422C43F662}"/>
                  </a:ext>
                </a:extLst>
              </p:cNvPr>
              <p:cNvSpPr/>
              <p:nvPr/>
            </p:nvSpPr>
            <p:spPr bwMode="auto">
              <a:xfrm>
                <a:off x="1889903" y="5823625"/>
                <a:ext cx="445622" cy="445622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b="1" dirty="0">
                    <a:latin typeface="Arial" charset="0"/>
                    <a:ea typeface="微软雅黑" pitchFamily="34" charset="-122"/>
                  </a:rPr>
                  <a:t>0</a:t>
                </a:r>
                <a:endParaRPr lang="zh-CN" altLang="en-US" b="1" dirty="0">
                  <a:latin typeface="Arial" charset="0"/>
                  <a:ea typeface="微软雅黑" pitchFamily="34" charset="-122"/>
                </a:endParaRPr>
              </a:p>
            </p:txBody>
          </p:sp>
          <p:sp>
            <p:nvSpPr>
              <p:cNvPr id="162" name="椭圆 161">
                <a:extLst>
                  <a:ext uri="{FF2B5EF4-FFF2-40B4-BE49-F238E27FC236}">
                    <a16:creationId xmlns:a16="http://schemas.microsoft.com/office/drawing/2014/main" id="{A2B785F9-0474-4B9D-B5D5-83944D71E8A6}"/>
                  </a:ext>
                </a:extLst>
              </p:cNvPr>
              <p:cNvSpPr/>
              <p:nvPr/>
            </p:nvSpPr>
            <p:spPr bwMode="auto">
              <a:xfrm>
                <a:off x="3071644" y="5767919"/>
                <a:ext cx="445622" cy="445622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b="1" dirty="0">
                    <a:latin typeface="Arial" charset="0"/>
                    <a:ea typeface="微软雅黑" pitchFamily="34" charset="-122"/>
                  </a:rPr>
                  <a:t>1</a:t>
                </a:r>
                <a:endParaRPr lang="zh-CN" altLang="en-US" b="1" dirty="0">
                  <a:latin typeface="Arial" charset="0"/>
                  <a:ea typeface="微软雅黑" pitchFamily="34" charset="-122"/>
                </a:endParaRPr>
              </a:p>
            </p:txBody>
          </p:sp>
          <p:sp>
            <p:nvSpPr>
              <p:cNvPr id="163" name="Oval 4">
                <a:extLst>
                  <a:ext uri="{FF2B5EF4-FFF2-40B4-BE49-F238E27FC236}">
                    <a16:creationId xmlns:a16="http://schemas.microsoft.com/office/drawing/2014/main" id="{4622A8F4-FF85-4E59-9F1E-F416F440BF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03951" y="5750777"/>
                <a:ext cx="445622" cy="436988"/>
              </a:xfrm>
              <a:prstGeom prst="ellipse">
                <a:avLst/>
              </a:prstGeom>
              <a:noFill/>
              <a:ln w="63500" cmpd="dbl">
                <a:solidFill>
                  <a:sysClr val="windowText" lastClr="000000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37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4</a:t>
                </a:r>
                <a:endParaRPr kumimoji="0" lang="en-GB" altLang="zh-CN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166" name="连接符: 曲线 165">
                <a:extLst>
                  <a:ext uri="{FF2B5EF4-FFF2-40B4-BE49-F238E27FC236}">
                    <a16:creationId xmlns:a16="http://schemas.microsoft.com/office/drawing/2014/main" id="{99F5FEDC-D384-42DB-918B-4A1CB21F7FF4}"/>
                  </a:ext>
                </a:extLst>
              </p:cNvPr>
              <p:cNvCxnSpPr>
                <a:cxnSpLocks/>
                <a:stCxn id="160" idx="0"/>
                <a:endCxn id="173" idx="2"/>
              </p:cNvCxnSpPr>
              <p:nvPr/>
            </p:nvCxnSpPr>
            <p:spPr>
              <a:xfrm rot="5400000" flipH="1" flipV="1">
                <a:off x="2405877" y="4327860"/>
                <a:ext cx="1202603" cy="1788928"/>
              </a:xfrm>
              <a:prstGeom prst="curvedConnector2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7" name="文本框 166">
                <a:extLst>
                  <a:ext uri="{FF2B5EF4-FFF2-40B4-BE49-F238E27FC236}">
                    <a16:creationId xmlns:a16="http://schemas.microsoft.com/office/drawing/2014/main" id="{3BC05E15-40B6-4185-BC3D-2D630FD2E7AF}"/>
                  </a:ext>
                </a:extLst>
              </p:cNvPr>
              <p:cNvSpPr txBox="1"/>
              <p:nvPr/>
            </p:nvSpPr>
            <p:spPr>
              <a:xfrm>
                <a:off x="2189424" y="4913027"/>
                <a:ext cx="3257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b</a:t>
                </a:r>
                <a:endParaRPr lang="zh-CN" altLang="en-US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68" name="文本框 167">
                <a:extLst>
                  <a:ext uri="{FF2B5EF4-FFF2-40B4-BE49-F238E27FC236}">
                    <a16:creationId xmlns:a16="http://schemas.microsoft.com/office/drawing/2014/main" id="{0CE0211A-CD2F-4401-BC06-F21CF858F61A}"/>
                  </a:ext>
                </a:extLst>
              </p:cNvPr>
              <p:cNvSpPr txBox="1"/>
              <p:nvPr/>
            </p:nvSpPr>
            <p:spPr>
              <a:xfrm>
                <a:off x="2719707" y="5185712"/>
                <a:ext cx="3129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a</a:t>
                </a:r>
                <a:endParaRPr lang="zh-CN" altLang="en-US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69" name="文本框 168">
                <a:extLst>
                  <a:ext uri="{FF2B5EF4-FFF2-40B4-BE49-F238E27FC236}">
                    <a16:creationId xmlns:a16="http://schemas.microsoft.com/office/drawing/2014/main" id="{FAF51603-4AD7-4FBB-B319-0873C5C2D5D1}"/>
                  </a:ext>
                </a:extLst>
              </p:cNvPr>
              <p:cNvSpPr txBox="1"/>
              <p:nvPr/>
            </p:nvSpPr>
            <p:spPr>
              <a:xfrm>
                <a:off x="3768101" y="5606619"/>
                <a:ext cx="3257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b</a:t>
                </a:r>
                <a:endParaRPr lang="zh-CN" altLang="en-US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70" name="椭圆 169">
                <a:extLst>
                  <a:ext uri="{FF2B5EF4-FFF2-40B4-BE49-F238E27FC236}">
                    <a16:creationId xmlns:a16="http://schemas.microsoft.com/office/drawing/2014/main" id="{A530E7EB-619E-449E-ABA1-D3DF3A73D83F}"/>
                  </a:ext>
                </a:extLst>
              </p:cNvPr>
              <p:cNvSpPr/>
              <p:nvPr/>
            </p:nvSpPr>
            <p:spPr bwMode="auto">
              <a:xfrm>
                <a:off x="4359240" y="5757820"/>
                <a:ext cx="445622" cy="445622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b="1" dirty="0">
                    <a:latin typeface="Arial" charset="0"/>
                    <a:ea typeface="微软雅黑" pitchFamily="34" charset="-122"/>
                  </a:rPr>
                  <a:t>3</a:t>
                </a:r>
                <a:endParaRPr lang="zh-CN" altLang="en-US" b="1" dirty="0">
                  <a:latin typeface="Arial" charset="0"/>
                  <a:ea typeface="微软雅黑" pitchFamily="34" charset="-122"/>
                </a:endParaRPr>
              </a:p>
            </p:txBody>
          </p:sp>
          <p:cxnSp>
            <p:nvCxnSpPr>
              <p:cNvPr id="171" name="连接符: 曲线 170">
                <a:extLst>
                  <a:ext uri="{FF2B5EF4-FFF2-40B4-BE49-F238E27FC236}">
                    <a16:creationId xmlns:a16="http://schemas.microsoft.com/office/drawing/2014/main" id="{C8BE358C-3347-4BE8-816C-DAF088D29941}"/>
                  </a:ext>
                </a:extLst>
              </p:cNvPr>
              <p:cNvCxnSpPr>
                <a:cxnSpLocks/>
                <a:stCxn id="173" idx="6"/>
                <a:endCxn id="173" idx="1"/>
              </p:cNvCxnSpPr>
              <p:nvPr/>
            </p:nvCxnSpPr>
            <p:spPr>
              <a:xfrm flipH="1" flipV="1">
                <a:off x="3966902" y="4463471"/>
                <a:ext cx="380362" cy="157551"/>
              </a:xfrm>
              <a:prstGeom prst="curvedConnector4">
                <a:avLst>
                  <a:gd name="adj1" fmla="val -60101"/>
                  <a:gd name="adj2" fmla="val 286517"/>
                </a:avLst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2" name="文本框 171">
                <a:extLst>
                  <a:ext uri="{FF2B5EF4-FFF2-40B4-BE49-F238E27FC236}">
                    <a16:creationId xmlns:a16="http://schemas.microsoft.com/office/drawing/2014/main" id="{8EA6B1D5-8E05-4A5D-B12D-299F95CB9175}"/>
                  </a:ext>
                </a:extLst>
              </p:cNvPr>
              <p:cNvSpPr txBox="1"/>
              <p:nvPr/>
            </p:nvSpPr>
            <p:spPr>
              <a:xfrm>
                <a:off x="4793749" y="5617759"/>
                <a:ext cx="3257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b</a:t>
                </a:r>
                <a:endParaRPr lang="zh-CN" altLang="en-US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73" name="椭圆 172">
                <a:extLst>
                  <a:ext uri="{FF2B5EF4-FFF2-40B4-BE49-F238E27FC236}">
                    <a16:creationId xmlns:a16="http://schemas.microsoft.com/office/drawing/2014/main" id="{C1F7A39D-B1C9-4B91-9B77-40627C464CC9}"/>
                  </a:ext>
                </a:extLst>
              </p:cNvPr>
              <p:cNvSpPr/>
              <p:nvPr/>
            </p:nvSpPr>
            <p:spPr bwMode="auto">
              <a:xfrm>
                <a:off x="3901642" y="4398211"/>
                <a:ext cx="445622" cy="445622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b="1" dirty="0">
                    <a:latin typeface="Arial" charset="0"/>
                    <a:ea typeface="微软雅黑" pitchFamily="34" charset="-122"/>
                  </a:rPr>
                  <a:t>2</a:t>
                </a:r>
                <a:endParaRPr lang="zh-CN" altLang="en-US" b="1" dirty="0">
                  <a:latin typeface="Arial" charset="0"/>
                  <a:ea typeface="微软雅黑" pitchFamily="34" charset="-122"/>
                </a:endParaRPr>
              </a:p>
            </p:txBody>
          </p:sp>
          <p:sp>
            <p:nvSpPr>
              <p:cNvPr id="175" name="文本框 174">
                <a:extLst>
                  <a:ext uri="{FF2B5EF4-FFF2-40B4-BE49-F238E27FC236}">
                    <a16:creationId xmlns:a16="http://schemas.microsoft.com/office/drawing/2014/main" id="{7951635F-3048-440C-A89C-C3CF3F4C35CB}"/>
                  </a:ext>
                </a:extLst>
              </p:cNvPr>
              <p:cNvSpPr txBox="1"/>
              <p:nvPr/>
            </p:nvSpPr>
            <p:spPr>
              <a:xfrm>
                <a:off x="3535383" y="4943507"/>
                <a:ext cx="3129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a</a:t>
                </a:r>
                <a:endParaRPr lang="zh-CN" altLang="en-US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77" name="文本框 176">
                <a:extLst>
                  <a:ext uri="{FF2B5EF4-FFF2-40B4-BE49-F238E27FC236}">
                    <a16:creationId xmlns:a16="http://schemas.microsoft.com/office/drawing/2014/main" id="{79E23F31-6037-4D8C-A3D1-DE84FE383514}"/>
                  </a:ext>
                </a:extLst>
              </p:cNvPr>
              <p:cNvSpPr txBox="1"/>
              <p:nvPr/>
            </p:nvSpPr>
            <p:spPr>
              <a:xfrm>
                <a:off x="4814513" y="4961326"/>
                <a:ext cx="3257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b</a:t>
                </a:r>
                <a:endParaRPr lang="zh-CN" altLang="en-US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178" name="连接符: 曲线 177">
                <a:extLst>
                  <a:ext uri="{FF2B5EF4-FFF2-40B4-BE49-F238E27FC236}">
                    <a16:creationId xmlns:a16="http://schemas.microsoft.com/office/drawing/2014/main" id="{CD15A035-62CA-440A-865E-B1AA48CE936F}"/>
                  </a:ext>
                </a:extLst>
              </p:cNvPr>
              <p:cNvCxnSpPr>
                <a:cxnSpLocks/>
                <a:stCxn id="162" idx="2"/>
                <a:endCxn id="162" idx="0"/>
              </p:cNvCxnSpPr>
              <p:nvPr/>
            </p:nvCxnSpPr>
            <p:spPr>
              <a:xfrm rot="10800000" flipH="1">
                <a:off x="3071643" y="5767920"/>
                <a:ext cx="222811" cy="222811"/>
              </a:xfrm>
              <a:prstGeom prst="curvedConnector4">
                <a:avLst>
                  <a:gd name="adj1" fmla="val -102598"/>
                  <a:gd name="adj2" fmla="val 202598"/>
                </a:avLst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9" name="文本框 178">
                <a:extLst>
                  <a:ext uri="{FF2B5EF4-FFF2-40B4-BE49-F238E27FC236}">
                    <a16:creationId xmlns:a16="http://schemas.microsoft.com/office/drawing/2014/main" id="{67ED77A1-00C3-4F74-8415-C9B786DE15AD}"/>
                  </a:ext>
                </a:extLst>
              </p:cNvPr>
              <p:cNvSpPr txBox="1"/>
              <p:nvPr/>
            </p:nvSpPr>
            <p:spPr>
              <a:xfrm>
                <a:off x="2379472" y="5748996"/>
                <a:ext cx="3129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a</a:t>
                </a:r>
                <a:endParaRPr lang="zh-CN" altLang="en-US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180" name="连接符: 曲线 179">
                <a:extLst>
                  <a:ext uri="{FF2B5EF4-FFF2-40B4-BE49-F238E27FC236}">
                    <a16:creationId xmlns:a16="http://schemas.microsoft.com/office/drawing/2014/main" id="{E323E117-1F99-41EB-AFE4-ADD1A1A5FA45}"/>
                  </a:ext>
                </a:extLst>
              </p:cNvPr>
              <p:cNvCxnSpPr>
                <a:cxnSpLocks/>
                <a:stCxn id="170" idx="3"/>
                <a:endCxn id="162" idx="5"/>
              </p:cNvCxnSpPr>
              <p:nvPr/>
            </p:nvCxnSpPr>
            <p:spPr>
              <a:xfrm rot="5400000">
                <a:off x="3933204" y="5656984"/>
                <a:ext cx="10099" cy="972494"/>
              </a:xfrm>
              <a:prstGeom prst="curvedConnector3">
                <a:avLst>
                  <a:gd name="adj1" fmla="val 309367"/>
                </a:avLst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连接符: 曲线 180">
                <a:extLst>
                  <a:ext uri="{FF2B5EF4-FFF2-40B4-BE49-F238E27FC236}">
                    <a16:creationId xmlns:a16="http://schemas.microsoft.com/office/drawing/2014/main" id="{D2B039B5-015A-43B8-A8D3-926999DD8547}"/>
                  </a:ext>
                </a:extLst>
              </p:cNvPr>
              <p:cNvCxnSpPr>
                <a:cxnSpLocks/>
                <a:stCxn id="163" idx="4"/>
                <a:endCxn id="162" idx="4"/>
              </p:cNvCxnSpPr>
              <p:nvPr/>
            </p:nvCxnSpPr>
            <p:spPr>
              <a:xfrm rot="5400000">
                <a:off x="4447721" y="5034500"/>
                <a:ext cx="25776" cy="2332307"/>
              </a:xfrm>
              <a:prstGeom prst="curvedConnector3">
                <a:avLst>
                  <a:gd name="adj1" fmla="val 986872"/>
                </a:avLst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直接箭头连接符 181">
                <a:extLst>
                  <a:ext uri="{FF2B5EF4-FFF2-40B4-BE49-F238E27FC236}">
                    <a16:creationId xmlns:a16="http://schemas.microsoft.com/office/drawing/2014/main" id="{1D45A75F-E066-4EF5-A892-7948AB767552}"/>
                  </a:ext>
                </a:extLst>
              </p:cNvPr>
              <p:cNvCxnSpPr>
                <a:cxnSpLocks/>
                <a:stCxn id="162" idx="6"/>
                <a:endCxn id="170" idx="2"/>
              </p:cNvCxnSpPr>
              <p:nvPr/>
            </p:nvCxnSpPr>
            <p:spPr>
              <a:xfrm flipV="1">
                <a:off x="3517266" y="5980631"/>
                <a:ext cx="841974" cy="10099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直接箭头连接符 182">
                <a:extLst>
                  <a:ext uri="{FF2B5EF4-FFF2-40B4-BE49-F238E27FC236}">
                    <a16:creationId xmlns:a16="http://schemas.microsoft.com/office/drawing/2014/main" id="{A6104DA8-0DC3-47BB-9082-89C9D8A586B7}"/>
                  </a:ext>
                </a:extLst>
              </p:cNvPr>
              <p:cNvCxnSpPr>
                <a:cxnSpLocks/>
                <a:stCxn id="170" idx="6"/>
                <a:endCxn id="163" idx="2"/>
              </p:cNvCxnSpPr>
              <p:nvPr/>
            </p:nvCxnSpPr>
            <p:spPr>
              <a:xfrm flipV="1">
                <a:off x="4804862" y="5969271"/>
                <a:ext cx="599089" cy="1136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4" name="文本框 183">
                <a:extLst>
                  <a:ext uri="{FF2B5EF4-FFF2-40B4-BE49-F238E27FC236}">
                    <a16:creationId xmlns:a16="http://schemas.microsoft.com/office/drawing/2014/main" id="{DC570629-1A21-43BD-A69C-3120929A0DC4}"/>
                  </a:ext>
                </a:extLst>
              </p:cNvPr>
              <p:cNvSpPr txBox="1"/>
              <p:nvPr/>
            </p:nvSpPr>
            <p:spPr>
              <a:xfrm>
                <a:off x="3697696" y="3984095"/>
                <a:ext cx="3257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b</a:t>
                </a:r>
                <a:endParaRPr lang="zh-CN" altLang="en-US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85" name="文本框 184">
                <a:extLst>
                  <a:ext uri="{FF2B5EF4-FFF2-40B4-BE49-F238E27FC236}">
                    <a16:creationId xmlns:a16="http://schemas.microsoft.com/office/drawing/2014/main" id="{B1384591-6DD7-4893-A79C-4439196C7DEA}"/>
                  </a:ext>
                </a:extLst>
              </p:cNvPr>
              <p:cNvSpPr txBox="1"/>
              <p:nvPr/>
            </p:nvSpPr>
            <p:spPr>
              <a:xfrm>
                <a:off x="4023426" y="6075728"/>
                <a:ext cx="3129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a</a:t>
                </a:r>
                <a:endParaRPr lang="zh-CN" altLang="en-US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86" name="文本框 185">
                <a:extLst>
                  <a:ext uri="{FF2B5EF4-FFF2-40B4-BE49-F238E27FC236}">
                    <a16:creationId xmlns:a16="http://schemas.microsoft.com/office/drawing/2014/main" id="{B13FF681-4CFA-4819-B501-4DC6E4234967}"/>
                  </a:ext>
                </a:extLst>
              </p:cNvPr>
              <p:cNvSpPr txBox="1"/>
              <p:nvPr/>
            </p:nvSpPr>
            <p:spPr>
              <a:xfrm>
                <a:off x="4842492" y="6329852"/>
                <a:ext cx="3129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a</a:t>
                </a:r>
                <a:endParaRPr lang="zh-CN" altLang="en-US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187" name="连接符: 曲线 186">
                <a:extLst>
                  <a:ext uri="{FF2B5EF4-FFF2-40B4-BE49-F238E27FC236}">
                    <a16:creationId xmlns:a16="http://schemas.microsoft.com/office/drawing/2014/main" id="{9E97DC6E-B73A-409A-A30E-BB51551B3F89}"/>
                  </a:ext>
                </a:extLst>
              </p:cNvPr>
              <p:cNvCxnSpPr>
                <a:cxnSpLocks/>
                <a:stCxn id="160" idx="6"/>
                <a:endCxn id="162" idx="3"/>
              </p:cNvCxnSpPr>
              <p:nvPr/>
            </p:nvCxnSpPr>
            <p:spPr>
              <a:xfrm>
                <a:off x="2335525" y="6046436"/>
                <a:ext cx="801379" cy="101845"/>
              </a:xfrm>
              <a:prstGeom prst="curvedConnector4">
                <a:avLst>
                  <a:gd name="adj1" fmla="val 27912"/>
                  <a:gd name="adj2" fmla="val 119689"/>
                </a:avLst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直接箭头连接符 74">
                <a:extLst>
                  <a:ext uri="{FF2B5EF4-FFF2-40B4-BE49-F238E27FC236}">
                    <a16:creationId xmlns:a16="http://schemas.microsoft.com/office/drawing/2014/main" id="{0CAD5B72-EFF7-49B7-AD3F-937DC4F5D502}"/>
                  </a:ext>
                </a:extLst>
              </p:cNvPr>
              <p:cNvCxnSpPr>
                <a:cxnSpLocks/>
                <a:stCxn id="163" idx="1"/>
                <a:endCxn id="173" idx="5"/>
              </p:cNvCxnSpPr>
              <p:nvPr/>
            </p:nvCxnSpPr>
            <p:spPr>
              <a:xfrm flipH="1" flipV="1">
                <a:off x="4282004" y="4778573"/>
                <a:ext cx="1187207" cy="1036199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直接箭头连接符 77">
                <a:extLst>
                  <a:ext uri="{FF2B5EF4-FFF2-40B4-BE49-F238E27FC236}">
                    <a16:creationId xmlns:a16="http://schemas.microsoft.com/office/drawing/2014/main" id="{6D4C6E6F-B2B1-4EFB-A070-6E4F218700C9}"/>
                  </a:ext>
                </a:extLst>
              </p:cNvPr>
              <p:cNvCxnSpPr>
                <a:cxnSpLocks/>
                <a:stCxn id="173" idx="4"/>
                <a:endCxn id="162" idx="7"/>
              </p:cNvCxnSpPr>
              <p:nvPr/>
            </p:nvCxnSpPr>
            <p:spPr>
              <a:xfrm flipH="1">
                <a:off x="3452006" y="4843833"/>
                <a:ext cx="672447" cy="989346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83" name="文本框 82">
            <a:extLst>
              <a:ext uri="{FF2B5EF4-FFF2-40B4-BE49-F238E27FC236}">
                <a16:creationId xmlns:a16="http://schemas.microsoft.com/office/drawing/2014/main" id="{8435E400-A142-43EF-B831-BD482EDD2467}"/>
              </a:ext>
            </a:extLst>
          </p:cNvPr>
          <p:cNvSpPr txBox="1"/>
          <p:nvPr/>
        </p:nvSpPr>
        <p:spPr>
          <a:xfrm>
            <a:off x="8736032" y="1757740"/>
            <a:ext cx="141496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0000FF"/>
                </a:solidFill>
              </a:rPr>
              <a:t>(</a:t>
            </a:r>
            <a:r>
              <a:rPr lang="en-US" altLang="zh-CN" sz="2400" dirty="0" err="1">
                <a:solidFill>
                  <a:srgbClr val="0000FF"/>
                </a:solidFill>
              </a:rPr>
              <a:t>a|b</a:t>
            </a:r>
            <a:r>
              <a:rPr lang="en-US" altLang="zh-CN" sz="2400" dirty="0">
                <a:solidFill>
                  <a:srgbClr val="0000FF"/>
                </a:solidFill>
              </a:rPr>
              <a:t>)</a:t>
            </a:r>
            <a:r>
              <a:rPr lang="en-US" altLang="zh-CN" sz="2400" baseline="30000" dirty="0">
                <a:solidFill>
                  <a:srgbClr val="0000FF"/>
                </a:solidFill>
              </a:rPr>
              <a:t>*</a:t>
            </a:r>
            <a:r>
              <a:rPr lang="en-US" altLang="zh-CN" sz="2400" dirty="0">
                <a:solidFill>
                  <a:srgbClr val="0000FF"/>
                </a:solidFill>
              </a:rPr>
              <a:t>abb</a:t>
            </a:r>
            <a:endParaRPr lang="zh-CN" altLang="en-US" sz="2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723961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3" name="表格 55">
            <a:extLst>
              <a:ext uri="{FF2B5EF4-FFF2-40B4-BE49-F238E27FC236}">
                <a16:creationId xmlns:a16="http://schemas.microsoft.com/office/drawing/2014/main" id="{70EC33A1-4244-4E83-BE7C-996126A4A6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3226361"/>
              </p:ext>
            </p:extLst>
          </p:nvPr>
        </p:nvGraphicFramePr>
        <p:xfrm>
          <a:off x="9647577" y="3480940"/>
          <a:ext cx="2207537" cy="27708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5412">
                  <a:extLst>
                    <a:ext uri="{9D8B030D-6E8A-4147-A177-3AD203B41FA5}">
                      <a16:colId xmlns:a16="http://schemas.microsoft.com/office/drawing/2014/main" val="2385683951"/>
                    </a:ext>
                  </a:extLst>
                </a:gridCol>
                <a:gridCol w="645850">
                  <a:extLst>
                    <a:ext uri="{9D8B030D-6E8A-4147-A177-3AD203B41FA5}">
                      <a16:colId xmlns:a16="http://schemas.microsoft.com/office/drawing/2014/main" val="685649531"/>
                    </a:ext>
                  </a:extLst>
                </a:gridCol>
                <a:gridCol w="926275">
                  <a:extLst>
                    <a:ext uri="{9D8B030D-6E8A-4147-A177-3AD203B41FA5}">
                      <a16:colId xmlns:a16="http://schemas.microsoft.com/office/drawing/2014/main" val="1448793794"/>
                    </a:ext>
                  </a:extLst>
                </a:gridCol>
              </a:tblGrid>
              <a:tr h="461816">
                <a:tc>
                  <a:txBody>
                    <a:bodyPr/>
                    <a:lstStyle/>
                    <a:p>
                      <a:pPr algn="r"/>
                      <a:endParaRPr lang="zh-CN" altLang="en-US" sz="2400" dirty="0"/>
                    </a:p>
                  </a:txBody>
                  <a:tcPr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a</a:t>
                      </a:r>
                      <a:endParaRPr lang="zh-CN" altLang="en-US" sz="2400" dirty="0"/>
                    </a:p>
                  </a:txBody>
                  <a:tcP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b</a:t>
                      </a:r>
                      <a:endParaRPr lang="zh-CN" altLang="en-US" sz="2400" dirty="0"/>
                    </a:p>
                  </a:txBody>
                  <a:tcPr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1078650"/>
                  </a:ext>
                </a:extLst>
              </a:tr>
              <a:tr h="461816">
                <a:tc>
                  <a:txBody>
                    <a:bodyPr/>
                    <a:lstStyle/>
                    <a:p>
                      <a:pPr algn="l"/>
                      <a:r>
                        <a:rPr lang="en-US" altLang="zh-CN" sz="2400" dirty="0">
                          <a:solidFill>
                            <a:schemeClr val="bg1"/>
                          </a:solidFill>
                        </a:rPr>
                        <a:t>→0</a:t>
                      </a:r>
                      <a:endParaRPr lang="zh-CN" alt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1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2</a:t>
                      </a:r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9320422"/>
                  </a:ext>
                </a:extLst>
              </a:tr>
              <a:tr h="461816"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zh-CN" alt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1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3</a:t>
                      </a:r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3463629"/>
                  </a:ext>
                </a:extLst>
              </a:tr>
              <a:tr h="461816"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zh-CN" alt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1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2</a:t>
                      </a:r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8522502"/>
                  </a:ext>
                </a:extLst>
              </a:tr>
              <a:tr h="461816"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zh-CN" alt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1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4</a:t>
                      </a:r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205972"/>
                  </a:ext>
                </a:extLst>
              </a:tr>
              <a:tr h="461816"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>
                          <a:solidFill>
                            <a:schemeClr val="bg1"/>
                          </a:solidFill>
                        </a:rPr>
                        <a:t>*4</a:t>
                      </a:r>
                      <a:endParaRPr lang="zh-CN" alt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1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2</a:t>
                      </a:r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2299875"/>
                  </a:ext>
                </a:extLst>
              </a:tr>
            </a:tbl>
          </a:graphicData>
        </a:graphic>
      </p:graphicFrame>
      <p:sp>
        <p:nvSpPr>
          <p:cNvPr id="47" name="标题 46">
            <a:extLst>
              <a:ext uri="{FF2B5EF4-FFF2-40B4-BE49-F238E27FC236}">
                <a16:creationId xmlns:a16="http://schemas.microsoft.com/office/drawing/2014/main" id="{33F4B03D-9188-4E16-9CC7-9CF110BBA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3.3</a:t>
            </a:r>
            <a:r>
              <a:rPr lang="zh-CN" altLang="en-US" dirty="0"/>
              <a:t>　有穷自动机</a:t>
            </a:r>
          </a:p>
        </p:txBody>
      </p:sp>
      <p:sp>
        <p:nvSpPr>
          <p:cNvPr id="51" name="内容占位符 50">
            <a:extLst>
              <a:ext uri="{FF2B5EF4-FFF2-40B4-BE49-F238E27FC236}">
                <a16:creationId xmlns:a16="http://schemas.microsoft.com/office/drawing/2014/main" id="{227CD472-4528-46B9-BD31-0E0CF3F046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2" y="942764"/>
            <a:ext cx="5440203" cy="818510"/>
          </a:xfrm>
        </p:spPr>
        <p:txBody>
          <a:bodyPr>
            <a:normAutofit/>
          </a:bodyPr>
          <a:lstStyle/>
          <a:p>
            <a:r>
              <a:rPr lang="en-US" altLang="zh-CN" dirty="0"/>
              <a:t>NFA</a:t>
            </a:r>
            <a:r>
              <a:rPr lang="en-US" altLang="zh-CN" sz="2800" dirty="0">
                <a:latin typeface="+mn-ea"/>
              </a:rPr>
              <a:t> → </a:t>
            </a:r>
            <a:r>
              <a:rPr lang="en-US" altLang="zh-CN" dirty="0"/>
              <a:t>DFA </a:t>
            </a:r>
            <a:r>
              <a:rPr lang="zh-CN" altLang="en-US" dirty="0"/>
              <a:t>例</a:t>
            </a:r>
            <a:r>
              <a:rPr lang="en-US" altLang="zh-CN" dirty="0"/>
              <a:t>:</a:t>
            </a:r>
            <a:endParaRPr lang="zh-CN" altLang="en-US" dirty="0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8A10EED-D1D9-43B7-80D3-AFC69B85A4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>
            <a:defPPr>
              <a:defRPr lang="zh-CN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微软雅黑" pitchFamily="34" charset="-122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微软雅黑" pitchFamily="34" charset="-122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微软雅黑" pitchFamily="34" charset="-122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微软雅黑" pitchFamily="34" charset="-122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微软雅黑" pitchFamily="34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微软雅黑" pitchFamily="34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微软雅黑" pitchFamily="34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微软雅黑" pitchFamily="34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微软雅黑" pitchFamily="34" charset="-122"/>
                <a:cs typeface="+mn-cs"/>
              </a:defRPr>
            </a:lvl9pPr>
          </a:lstStyle>
          <a:p>
            <a:fld id="{8D611F3A-53DE-4E73-A372-B7C8602DC65D}" type="slidenum">
              <a:rPr lang="en-US" altLang="zh-CN" smtClean="0"/>
              <a:pPr/>
              <a:t>47</a:t>
            </a:fld>
            <a:endParaRPr lang="en-US" altLang="zh-CN" dirty="0"/>
          </a:p>
        </p:txBody>
      </p:sp>
      <p:sp>
        <p:nvSpPr>
          <p:cNvPr id="76" name="文本框 75">
            <a:extLst>
              <a:ext uri="{FF2B5EF4-FFF2-40B4-BE49-F238E27FC236}">
                <a16:creationId xmlns:a16="http://schemas.microsoft.com/office/drawing/2014/main" id="{E7F882E8-50AC-4E5E-AE3A-10C28F290B6C}"/>
              </a:ext>
            </a:extLst>
          </p:cNvPr>
          <p:cNvSpPr txBox="1"/>
          <p:nvPr/>
        </p:nvSpPr>
        <p:spPr>
          <a:xfrm>
            <a:off x="4600548" y="1777240"/>
            <a:ext cx="3893695" cy="4616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zh-CN" altLang="en-US" sz="2400" dirty="0"/>
              <a:t>图</a:t>
            </a:r>
            <a:r>
              <a:rPr lang="en-US" altLang="zh-CN" sz="2400" dirty="0"/>
              <a:t>3.6 NFA N=(K,</a:t>
            </a:r>
            <a:r>
              <a:rPr lang="en-US" altLang="zh-CN" sz="2400" b="1" dirty="0">
                <a:latin typeface="宋体" pitchFamily="2" charset="-122"/>
                <a:ea typeface="宋体" pitchFamily="2" charset="-122"/>
                <a:sym typeface="Symbol" pitchFamily="18" charset="2"/>
              </a:rPr>
              <a:t> ,</a:t>
            </a:r>
            <a:r>
              <a:rPr lang="en-US" altLang="zh-CN" sz="2400" b="1" dirty="0" err="1">
                <a:latin typeface="宋体" pitchFamily="2" charset="-122"/>
                <a:ea typeface="宋体" pitchFamily="2" charset="-122"/>
                <a:sym typeface="Symbol" pitchFamily="18" charset="2"/>
              </a:rPr>
              <a:t>f,S,Z</a:t>
            </a:r>
            <a:r>
              <a:rPr lang="en-US" altLang="zh-CN" sz="2400" b="1" dirty="0">
                <a:latin typeface="宋体" pitchFamily="2" charset="-122"/>
                <a:ea typeface="宋体" pitchFamily="2" charset="-122"/>
                <a:sym typeface="Symbol" pitchFamily="18" charset="2"/>
              </a:rPr>
              <a:t>)</a:t>
            </a:r>
          </a:p>
        </p:txBody>
      </p:sp>
      <p:sp>
        <p:nvSpPr>
          <p:cNvPr id="80" name="文本框 79">
            <a:extLst>
              <a:ext uri="{FF2B5EF4-FFF2-40B4-BE49-F238E27FC236}">
                <a16:creationId xmlns:a16="http://schemas.microsoft.com/office/drawing/2014/main" id="{CE8152FE-D5AA-4BF3-9330-BD7D98E51C71}"/>
              </a:ext>
            </a:extLst>
          </p:cNvPr>
          <p:cNvSpPr txBox="1"/>
          <p:nvPr/>
        </p:nvSpPr>
        <p:spPr>
          <a:xfrm>
            <a:off x="981409" y="1732283"/>
            <a:ext cx="10607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rgbClr val="0000FF"/>
                </a:solidFill>
              </a:rPr>
              <a:t>NFA N</a:t>
            </a:r>
            <a:endParaRPr lang="zh-CN" altLang="en-US" sz="2400" dirty="0">
              <a:solidFill>
                <a:srgbClr val="0000FF"/>
              </a:solidFill>
            </a:endParaRPr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7C7423C7-5DBF-4111-9BF5-41C6F027161F}"/>
              </a:ext>
            </a:extLst>
          </p:cNvPr>
          <p:cNvSpPr txBox="1"/>
          <p:nvPr/>
        </p:nvSpPr>
        <p:spPr>
          <a:xfrm>
            <a:off x="7247782" y="3416888"/>
            <a:ext cx="10318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rgbClr val="0000FF"/>
                </a:solidFill>
              </a:rPr>
              <a:t>DFA D</a:t>
            </a:r>
            <a:endParaRPr lang="zh-CN" altLang="en-US" sz="2400" dirty="0">
              <a:solidFill>
                <a:srgbClr val="0000FF"/>
              </a:solidFill>
            </a:endParaRPr>
          </a:p>
        </p:txBody>
      </p:sp>
      <p:grpSp>
        <p:nvGrpSpPr>
          <p:cNvPr id="84" name="组合 83">
            <a:extLst>
              <a:ext uri="{FF2B5EF4-FFF2-40B4-BE49-F238E27FC236}">
                <a16:creationId xmlns:a16="http://schemas.microsoft.com/office/drawing/2014/main" id="{0E4A4461-676E-4471-8A4C-111710E4119E}"/>
              </a:ext>
            </a:extLst>
          </p:cNvPr>
          <p:cNvGrpSpPr/>
          <p:nvPr/>
        </p:nvGrpSpPr>
        <p:grpSpPr>
          <a:xfrm>
            <a:off x="774884" y="1556091"/>
            <a:ext cx="6727640" cy="2294181"/>
            <a:chOff x="3552969" y="3480818"/>
            <a:chExt cx="6727640" cy="2294181"/>
          </a:xfrm>
        </p:grpSpPr>
        <p:grpSp>
          <p:nvGrpSpPr>
            <p:cNvPr id="85" name="组合 84">
              <a:extLst>
                <a:ext uri="{FF2B5EF4-FFF2-40B4-BE49-F238E27FC236}">
                  <a16:creationId xmlns:a16="http://schemas.microsoft.com/office/drawing/2014/main" id="{A0E2E64E-FC90-44FE-BA0F-55D8158C454B}"/>
                </a:ext>
              </a:extLst>
            </p:cNvPr>
            <p:cNvGrpSpPr/>
            <p:nvPr/>
          </p:nvGrpSpPr>
          <p:grpSpPr>
            <a:xfrm>
              <a:off x="3552969" y="3480818"/>
              <a:ext cx="6326825" cy="2294181"/>
              <a:chOff x="1109417" y="3657600"/>
              <a:chExt cx="6326825" cy="2294181"/>
            </a:xfrm>
          </p:grpSpPr>
          <p:sp>
            <p:nvSpPr>
              <p:cNvPr id="87" name="椭圆 86">
                <a:extLst>
                  <a:ext uri="{FF2B5EF4-FFF2-40B4-BE49-F238E27FC236}">
                    <a16:creationId xmlns:a16="http://schemas.microsoft.com/office/drawing/2014/main" id="{02AB9727-3341-4184-8184-B2BDAEE2E8F7}"/>
                  </a:ext>
                </a:extLst>
              </p:cNvPr>
              <p:cNvSpPr/>
              <p:nvPr/>
            </p:nvSpPr>
            <p:spPr bwMode="auto">
              <a:xfrm>
                <a:off x="2228725" y="4797562"/>
                <a:ext cx="304800" cy="304800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zh-CN" sz="18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微软雅黑" pitchFamily="34" charset="-122"/>
                  </a:rPr>
                  <a:t>1</a:t>
                </a:r>
                <a:endParaRPr kumimoji="0" lang="zh-CN" altLang="en-US" sz="18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微软雅黑" pitchFamily="34" charset="-122"/>
                </a:endParaRPr>
              </a:p>
            </p:txBody>
          </p:sp>
          <p:sp>
            <p:nvSpPr>
              <p:cNvPr id="88" name="椭圆 87">
                <a:extLst>
                  <a:ext uri="{FF2B5EF4-FFF2-40B4-BE49-F238E27FC236}">
                    <a16:creationId xmlns:a16="http://schemas.microsoft.com/office/drawing/2014/main" id="{ACC60781-C366-49B7-AA3B-38E162958445}"/>
                  </a:ext>
                </a:extLst>
              </p:cNvPr>
              <p:cNvSpPr/>
              <p:nvPr/>
            </p:nvSpPr>
            <p:spPr bwMode="auto">
              <a:xfrm>
                <a:off x="2878769" y="4208422"/>
                <a:ext cx="304800" cy="304800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zh-CN" sz="18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微软雅黑" pitchFamily="34" charset="-122"/>
                  </a:rPr>
                  <a:t>2</a:t>
                </a:r>
                <a:endParaRPr kumimoji="0" lang="zh-CN" altLang="en-US" sz="18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微软雅黑" pitchFamily="34" charset="-122"/>
                </a:endParaRPr>
              </a:p>
            </p:txBody>
          </p:sp>
          <p:sp>
            <p:nvSpPr>
              <p:cNvPr id="89" name="椭圆 88">
                <a:extLst>
                  <a:ext uri="{FF2B5EF4-FFF2-40B4-BE49-F238E27FC236}">
                    <a16:creationId xmlns:a16="http://schemas.microsoft.com/office/drawing/2014/main" id="{D0E24C5D-C974-48BE-8C9D-1CD62B19E495}"/>
                  </a:ext>
                </a:extLst>
              </p:cNvPr>
              <p:cNvSpPr/>
              <p:nvPr/>
            </p:nvSpPr>
            <p:spPr bwMode="auto">
              <a:xfrm>
                <a:off x="3766206" y="4208422"/>
                <a:ext cx="304800" cy="304800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zh-CN" sz="18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微软雅黑" pitchFamily="34" charset="-122"/>
                  </a:rPr>
                  <a:t>3</a:t>
                </a:r>
                <a:endParaRPr kumimoji="0" lang="zh-CN" altLang="en-US" sz="18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微软雅黑" pitchFamily="34" charset="-122"/>
                </a:endParaRPr>
              </a:p>
            </p:txBody>
          </p:sp>
          <p:sp>
            <p:nvSpPr>
              <p:cNvPr id="90" name="椭圆 89">
                <a:extLst>
                  <a:ext uri="{FF2B5EF4-FFF2-40B4-BE49-F238E27FC236}">
                    <a16:creationId xmlns:a16="http://schemas.microsoft.com/office/drawing/2014/main" id="{6DE1AEA2-D0DF-49C6-B7FA-DC73419554FB}"/>
                  </a:ext>
                </a:extLst>
              </p:cNvPr>
              <p:cNvSpPr/>
              <p:nvPr/>
            </p:nvSpPr>
            <p:spPr bwMode="auto">
              <a:xfrm>
                <a:off x="2878769" y="5403989"/>
                <a:ext cx="304800" cy="304800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zh-CN" sz="18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微软雅黑" pitchFamily="34" charset="-122"/>
                  </a:rPr>
                  <a:t>4</a:t>
                </a:r>
                <a:endParaRPr kumimoji="0" lang="zh-CN" altLang="en-US" sz="18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微软雅黑" pitchFamily="34" charset="-122"/>
                </a:endParaRPr>
              </a:p>
            </p:txBody>
          </p:sp>
          <p:sp>
            <p:nvSpPr>
              <p:cNvPr id="91" name="椭圆 90">
                <a:extLst>
                  <a:ext uri="{FF2B5EF4-FFF2-40B4-BE49-F238E27FC236}">
                    <a16:creationId xmlns:a16="http://schemas.microsoft.com/office/drawing/2014/main" id="{7756474E-A160-469D-BC5D-55E4E26995EE}"/>
                  </a:ext>
                </a:extLst>
              </p:cNvPr>
              <p:cNvSpPr/>
              <p:nvPr/>
            </p:nvSpPr>
            <p:spPr bwMode="auto">
              <a:xfrm>
                <a:off x="3766206" y="5403989"/>
                <a:ext cx="304800" cy="304800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zh-CN" sz="18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微软雅黑" pitchFamily="34" charset="-122"/>
                  </a:rPr>
                  <a:t>5</a:t>
                </a:r>
                <a:endParaRPr kumimoji="0" lang="zh-CN" altLang="en-US" sz="18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微软雅黑" pitchFamily="34" charset="-122"/>
                </a:endParaRPr>
              </a:p>
            </p:txBody>
          </p:sp>
          <p:sp>
            <p:nvSpPr>
              <p:cNvPr id="92" name="椭圆 91">
                <a:extLst>
                  <a:ext uri="{FF2B5EF4-FFF2-40B4-BE49-F238E27FC236}">
                    <a16:creationId xmlns:a16="http://schemas.microsoft.com/office/drawing/2014/main" id="{3D921143-DDF6-47DF-98C8-3D352DEB5FED}"/>
                  </a:ext>
                </a:extLst>
              </p:cNvPr>
              <p:cNvSpPr/>
              <p:nvPr/>
            </p:nvSpPr>
            <p:spPr bwMode="auto">
              <a:xfrm>
                <a:off x="4382547" y="4797562"/>
                <a:ext cx="304800" cy="304800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zh-CN" sz="18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微软雅黑" pitchFamily="34" charset="-122"/>
                  </a:rPr>
                  <a:t>6</a:t>
                </a:r>
                <a:endParaRPr kumimoji="0" lang="zh-CN" altLang="en-US" sz="18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微软雅黑" pitchFamily="34" charset="-122"/>
                </a:endParaRPr>
              </a:p>
            </p:txBody>
          </p:sp>
          <p:sp>
            <p:nvSpPr>
              <p:cNvPr id="98" name="椭圆 97">
                <a:extLst>
                  <a:ext uri="{FF2B5EF4-FFF2-40B4-BE49-F238E27FC236}">
                    <a16:creationId xmlns:a16="http://schemas.microsoft.com/office/drawing/2014/main" id="{F6124F52-3A8C-4524-98BF-10E068C2D5B5}"/>
                  </a:ext>
                </a:extLst>
              </p:cNvPr>
              <p:cNvSpPr/>
              <p:nvPr/>
            </p:nvSpPr>
            <p:spPr bwMode="auto">
              <a:xfrm>
                <a:off x="5164769" y="4797562"/>
                <a:ext cx="304800" cy="304800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zh-CN" sz="18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微软雅黑" pitchFamily="34" charset="-122"/>
                  </a:rPr>
                  <a:t>7</a:t>
                </a:r>
                <a:endParaRPr kumimoji="0" lang="zh-CN" altLang="en-US" sz="18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微软雅黑" pitchFamily="34" charset="-122"/>
                </a:endParaRPr>
              </a:p>
            </p:txBody>
          </p:sp>
          <p:sp>
            <p:nvSpPr>
              <p:cNvPr id="99" name="椭圆 98">
                <a:extLst>
                  <a:ext uri="{FF2B5EF4-FFF2-40B4-BE49-F238E27FC236}">
                    <a16:creationId xmlns:a16="http://schemas.microsoft.com/office/drawing/2014/main" id="{C05A3951-C2B8-465B-AB0B-7FE176D3F3D8}"/>
                  </a:ext>
                </a:extLst>
              </p:cNvPr>
              <p:cNvSpPr/>
              <p:nvPr/>
            </p:nvSpPr>
            <p:spPr bwMode="auto">
              <a:xfrm>
                <a:off x="5874311" y="4797562"/>
                <a:ext cx="304800" cy="304800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zh-CN" sz="18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微软雅黑" pitchFamily="34" charset="-122"/>
                  </a:rPr>
                  <a:t>8</a:t>
                </a:r>
                <a:endParaRPr kumimoji="0" lang="zh-CN" altLang="en-US" sz="18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微软雅黑" pitchFamily="34" charset="-122"/>
                </a:endParaRPr>
              </a:p>
            </p:txBody>
          </p:sp>
          <p:sp>
            <p:nvSpPr>
              <p:cNvPr id="101" name="椭圆 100">
                <a:extLst>
                  <a:ext uri="{FF2B5EF4-FFF2-40B4-BE49-F238E27FC236}">
                    <a16:creationId xmlns:a16="http://schemas.microsoft.com/office/drawing/2014/main" id="{9AA6F19C-42FC-41B3-B0B5-A761DC4234B6}"/>
                  </a:ext>
                </a:extLst>
              </p:cNvPr>
              <p:cNvSpPr/>
              <p:nvPr/>
            </p:nvSpPr>
            <p:spPr bwMode="auto">
              <a:xfrm>
                <a:off x="6638402" y="4797562"/>
                <a:ext cx="304800" cy="304800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zh-CN" sz="18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微软雅黑" pitchFamily="34" charset="-122"/>
                  </a:rPr>
                  <a:t>9</a:t>
                </a:r>
                <a:endParaRPr kumimoji="0" lang="zh-CN" altLang="en-US" sz="18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微软雅黑" pitchFamily="34" charset="-122"/>
                </a:endParaRPr>
              </a:p>
            </p:txBody>
          </p:sp>
          <p:sp>
            <p:nvSpPr>
              <p:cNvPr id="102" name="椭圆 101">
                <a:extLst>
                  <a:ext uri="{FF2B5EF4-FFF2-40B4-BE49-F238E27FC236}">
                    <a16:creationId xmlns:a16="http://schemas.microsoft.com/office/drawing/2014/main" id="{73FF9894-A076-4099-B38A-C9C32D24E155}"/>
                  </a:ext>
                </a:extLst>
              </p:cNvPr>
              <p:cNvSpPr/>
              <p:nvPr/>
            </p:nvSpPr>
            <p:spPr bwMode="auto">
              <a:xfrm>
                <a:off x="1449722" y="4797562"/>
                <a:ext cx="304800" cy="304800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zh-CN" sz="18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微软雅黑" pitchFamily="34" charset="-122"/>
                  </a:rPr>
                  <a:t>0</a:t>
                </a:r>
                <a:endParaRPr kumimoji="0" lang="zh-CN" altLang="en-US" sz="18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微软雅黑" pitchFamily="34" charset="-122"/>
                </a:endParaRPr>
              </a:p>
            </p:txBody>
          </p:sp>
          <p:cxnSp>
            <p:nvCxnSpPr>
              <p:cNvPr id="103" name="直接箭头连接符 102">
                <a:extLst>
                  <a:ext uri="{FF2B5EF4-FFF2-40B4-BE49-F238E27FC236}">
                    <a16:creationId xmlns:a16="http://schemas.microsoft.com/office/drawing/2014/main" id="{2C0B5832-DB23-4E87-90DE-7C3E619C15E9}"/>
                  </a:ext>
                </a:extLst>
              </p:cNvPr>
              <p:cNvCxnSpPr>
                <a:stCxn id="102" idx="6"/>
                <a:endCxn id="87" idx="2"/>
              </p:cNvCxnSpPr>
              <p:nvPr/>
            </p:nvCxnSpPr>
            <p:spPr bwMode="auto">
              <a:xfrm>
                <a:off x="1754522" y="4949962"/>
                <a:ext cx="474203" cy="0"/>
              </a:xfrm>
              <a:prstGeom prst="straightConnector1">
                <a:avLst/>
              </a:prstGeom>
              <a:solidFill>
                <a:srgbClr val="993366">
                  <a:alpha val="96001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04" name="直接箭头连接符 103">
                <a:extLst>
                  <a:ext uri="{FF2B5EF4-FFF2-40B4-BE49-F238E27FC236}">
                    <a16:creationId xmlns:a16="http://schemas.microsoft.com/office/drawing/2014/main" id="{3B025D0B-470A-4BFA-A326-E61F00328172}"/>
                  </a:ext>
                </a:extLst>
              </p:cNvPr>
              <p:cNvCxnSpPr>
                <a:stCxn id="87" idx="0"/>
                <a:endCxn id="88" idx="3"/>
              </p:cNvCxnSpPr>
              <p:nvPr/>
            </p:nvCxnSpPr>
            <p:spPr bwMode="auto">
              <a:xfrm flipV="1">
                <a:off x="2381125" y="4468585"/>
                <a:ext cx="542281" cy="328977"/>
              </a:xfrm>
              <a:prstGeom prst="straightConnector1">
                <a:avLst/>
              </a:prstGeom>
              <a:solidFill>
                <a:srgbClr val="993366">
                  <a:alpha val="96001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05" name="直接箭头连接符 104">
                <a:extLst>
                  <a:ext uri="{FF2B5EF4-FFF2-40B4-BE49-F238E27FC236}">
                    <a16:creationId xmlns:a16="http://schemas.microsoft.com/office/drawing/2014/main" id="{307FF0CF-4277-4783-BD6C-230727A64E48}"/>
                  </a:ext>
                </a:extLst>
              </p:cNvPr>
              <p:cNvCxnSpPr>
                <a:stCxn id="88" idx="6"/>
                <a:endCxn id="89" idx="2"/>
              </p:cNvCxnSpPr>
              <p:nvPr/>
            </p:nvCxnSpPr>
            <p:spPr bwMode="auto">
              <a:xfrm>
                <a:off x="3183569" y="4360822"/>
                <a:ext cx="582637" cy="0"/>
              </a:xfrm>
              <a:prstGeom prst="straightConnector1">
                <a:avLst/>
              </a:prstGeom>
              <a:solidFill>
                <a:srgbClr val="993366">
                  <a:alpha val="96001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07" name="直接箭头连接符 106">
                <a:extLst>
                  <a:ext uri="{FF2B5EF4-FFF2-40B4-BE49-F238E27FC236}">
                    <a16:creationId xmlns:a16="http://schemas.microsoft.com/office/drawing/2014/main" id="{D76AC9AA-3DB1-4928-AC78-30AA8BDBFAB8}"/>
                  </a:ext>
                </a:extLst>
              </p:cNvPr>
              <p:cNvCxnSpPr>
                <a:stCxn id="89" idx="5"/>
                <a:endCxn id="92" idx="1"/>
              </p:cNvCxnSpPr>
              <p:nvPr/>
            </p:nvCxnSpPr>
            <p:spPr bwMode="auto">
              <a:xfrm>
                <a:off x="4026369" y="4468585"/>
                <a:ext cx="400815" cy="373614"/>
              </a:xfrm>
              <a:prstGeom prst="straightConnector1">
                <a:avLst/>
              </a:prstGeom>
              <a:solidFill>
                <a:srgbClr val="993366">
                  <a:alpha val="96001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09" name="直接箭头连接符 108">
                <a:extLst>
                  <a:ext uri="{FF2B5EF4-FFF2-40B4-BE49-F238E27FC236}">
                    <a16:creationId xmlns:a16="http://schemas.microsoft.com/office/drawing/2014/main" id="{2965D633-1E1E-4279-B4D3-54B10595D875}"/>
                  </a:ext>
                </a:extLst>
              </p:cNvPr>
              <p:cNvCxnSpPr>
                <a:stCxn id="92" idx="6"/>
                <a:endCxn id="98" idx="2"/>
              </p:cNvCxnSpPr>
              <p:nvPr/>
            </p:nvCxnSpPr>
            <p:spPr bwMode="auto">
              <a:xfrm>
                <a:off x="4687347" y="4949962"/>
                <a:ext cx="477422" cy="0"/>
              </a:xfrm>
              <a:prstGeom prst="straightConnector1">
                <a:avLst/>
              </a:prstGeom>
              <a:solidFill>
                <a:srgbClr val="993366">
                  <a:alpha val="96001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11" name="直接箭头连接符 110">
                <a:extLst>
                  <a:ext uri="{FF2B5EF4-FFF2-40B4-BE49-F238E27FC236}">
                    <a16:creationId xmlns:a16="http://schemas.microsoft.com/office/drawing/2014/main" id="{FA0F05B0-5F1B-4D36-8D97-5E79CF395537}"/>
                  </a:ext>
                </a:extLst>
              </p:cNvPr>
              <p:cNvCxnSpPr>
                <a:stCxn id="98" idx="6"/>
                <a:endCxn id="99" idx="2"/>
              </p:cNvCxnSpPr>
              <p:nvPr/>
            </p:nvCxnSpPr>
            <p:spPr bwMode="auto">
              <a:xfrm>
                <a:off x="5469569" y="4949962"/>
                <a:ext cx="404742" cy="0"/>
              </a:xfrm>
              <a:prstGeom prst="straightConnector1">
                <a:avLst/>
              </a:prstGeom>
              <a:solidFill>
                <a:srgbClr val="993366">
                  <a:alpha val="96001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13" name="直接箭头连接符 112">
                <a:extLst>
                  <a:ext uri="{FF2B5EF4-FFF2-40B4-BE49-F238E27FC236}">
                    <a16:creationId xmlns:a16="http://schemas.microsoft.com/office/drawing/2014/main" id="{5BAC513D-EEE4-46CD-9702-C8727D4CFBDB}"/>
                  </a:ext>
                </a:extLst>
              </p:cNvPr>
              <p:cNvCxnSpPr>
                <a:stCxn id="99" idx="6"/>
                <a:endCxn id="101" idx="2"/>
              </p:cNvCxnSpPr>
              <p:nvPr/>
            </p:nvCxnSpPr>
            <p:spPr bwMode="auto">
              <a:xfrm>
                <a:off x="6179111" y="4949962"/>
                <a:ext cx="459291" cy="0"/>
              </a:xfrm>
              <a:prstGeom prst="straightConnector1">
                <a:avLst/>
              </a:prstGeom>
              <a:solidFill>
                <a:srgbClr val="993366">
                  <a:alpha val="96001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15" name="直接箭头连接符 114">
                <a:extLst>
                  <a:ext uri="{FF2B5EF4-FFF2-40B4-BE49-F238E27FC236}">
                    <a16:creationId xmlns:a16="http://schemas.microsoft.com/office/drawing/2014/main" id="{BFBFFD80-23E0-4CB2-B367-8A86759ECA6E}"/>
                  </a:ext>
                </a:extLst>
              </p:cNvPr>
              <p:cNvCxnSpPr>
                <a:cxnSpLocks/>
                <a:stCxn id="101" idx="6"/>
                <a:endCxn id="86" idx="2"/>
              </p:cNvCxnSpPr>
              <p:nvPr/>
            </p:nvCxnSpPr>
            <p:spPr bwMode="auto">
              <a:xfrm flipV="1">
                <a:off x="6943202" y="4939554"/>
                <a:ext cx="493040" cy="10408"/>
              </a:xfrm>
              <a:prstGeom prst="straightConnector1">
                <a:avLst/>
              </a:prstGeom>
              <a:solidFill>
                <a:srgbClr val="993366">
                  <a:alpha val="96001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17" name="直接箭头连接符 116">
                <a:extLst>
                  <a:ext uri="{FF2B5EF4-FFF2-40B4-BE49-F238E27FC236}">
                    <a16:creationId xmlns:a16="http://schemas.microsoft.com/office/drawing/2014/main" id="{9993C93E-CD9F-4CD9-B598-F959EDE98043}"/>
                  </a:ext>
                </a:extLst>
              </p:cNvPr>
              <p:cNvCxnSpPr>
                <a:stCxn id="87" idx="5"/>
                <a:endCxn id="90" idx="1"/>
              </p:cNvCxnSpPr>
              <p:nvPr/>
            </p:nvCxnSpPr>
            <p:spPr bwMode="auto">
              <a:xfrm>
                <a:off x="2488888" y="5057725"/>
                <a:ext cx="434518" cy="390901"/>
              </a:xfrm>
              <a:prstGeom prst="straightConnector1">
                <a:avLst/>
              </a:prstGeom>
              <a:solidFill>
                <a:srgbClr val="993366">
                  <a:alpha val="96001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25" name="直接箭头连接符 124">
                <a:extLst>
                  <a:ext uri="{FF2B5EF4-FFF2-40B4-BE49-F238E27FC236}">
                    <a16:creationId xmlns:a16="http://schemas.microsoft.com/office/drawing/2014/main" id="{B80D184C-B463-4C9D-8DE2-61E9D7311115}"/>
                  </a:ext>
                </a:extLst>
              </p:cNvPr>
              <p:cNvCxnSpPr>
                <a:stCxn id="90" idx="6"/>
                <a:endCxn id="91" idx="2"/>
              </p:cNvCxnSpPr>
              <p:nvPr/>
            </p:nvCxnSpPr>
            <p:spPr bwMode="auto">
              <a:xfrm>
                <a:off x="3183569" y="5556389"/>
                <a:ext cx="582637" cy="0"/>
              </a:xfrm>
              <a:prstGeom prst="straightConnector1">
                <a:avLst/>
              </a:prstGeom>
              <a:solidFill>
                <a:srgbClr val="993366">
                  <a:alpha val="96001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28" name="直接箭头连接符 127">
                <a:extLst>
                  <a:ext uri="{FF2B5EF4-FFF2-40B4-BE49-F238E27FC236}">
                    <a16:creationId xmlns:a16="http://schemas.microsoft.com/office/drawing/2014/main" id="{1BB8B359-44F2-4656-A9FB-345ABAEE31C1}"/>
                  </a:ext>
                </a:extLst>
              </p:cNvPr>
              <p:cNvCxnSpPr>
                <a:stCxn id="91" idx="7"/>
                <a:endCxn id="92" idx="3"/>
              </p:cNvCxnSpPr>
              <p:nvPr/>
            </p:nvCxnSpPr>
            <p:spPr bwMode="auto">
              <a:xfrm flipV="1">
                <a:off x="4026369" y="5057725"/>
                <a:ext cx="400815" cy="390901"/>
              </a:xfrm>
              <a:prstGeom prst="straightConnector1">
                <a:avLst/>
              </a:prstGeom>
              <a:solidFill>
                <a:srgbClr val="993366">
                  <a:alpha val="96001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29" name="连接符: 曲线 128">
                <a:extLst>
                  <a:ext uri="{FF2B5EF4-FFF2-40B4-BE49-F238E27FC236}">
                    <a16:creationId xmlns:a16="http://schemas.microsoft.com/office/drawing/2014/main" id="{3E7784C9-19A9-4649-917B-A0F6B7F08460}"/>
                  </a:ext>
                </a:extLst>
              </p:cNvPr>
              <p:cNvCxnSpPr>
                <a:stCxn id="102" idx="4"/>
                <a:endCxn id="98" idx="4"/>
              </p:cNvCxnSpPr>
              <p:nvPr/>
            </p:nvCxnSpPr>
            <p:spPr bwMode="auto">
              <a:xfrm rot="16200000" flipH="1">
                <a:off x="3459645" y="3244838"/>
                <a:ext cx="12700" cy="3715047"/>
              </a:xfrm>
              <a:prstGeom prst="curvedConnector3">
                <a:avLst>
                  <a:gd name="adj1" fmla="val 6120000"/>
                </a:avLst>
              </a:prstGeom>
              <a:solidFill>
                <a:srgbClr val="993366">
                  <a:alpha val="96001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31" name="连接符: 曲线 130">
                <a:extLst>
                  <a:ext uri="{FF2B5EF4-FFF2-40B4-BE49-F238E27FC236}">
                    <a16:creationId xmlns:a16="http://schemas.microsoft.com/office/drawing/2014/main" id="{6731CAC1-47A9-4AE0-B873-25AA45C19D38}"/>
                  </a:ext>
                </a:extLst>
              </p:cNvPr>
              <p:cNvCxnSpPr>
                <a:stCxn id="92" idx="0"/>
                <a:endCxn id="87" idx="0"/>
              </p:cNvCxnSpPr>
              <p:nvPr/>
            </p:nvCxnSpPr>
            <p:spPr bwMode="auto">
              <a:xfrm rot="16200000" flipV="1">
                <a:off x="3458036" y="3720651"/>
                <a:ext cx="12700" cy="2153822"/>
              </a:xfrm>
              <a:prstGeom prst="curvedConnector3">
                <a:avLst>
                  <a:gd name="adj1" fmla="val 6341543"/>
                </a:avLst>
              </a:prstGeom>
              <a:solidFill>
                <a:srgbClr val="993366">
                  <a:alpha val="96001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2" name="文本框 131">
                    <a:extLst>
                      <a:ext uri="{FF2B5EF4-FFF2-40B4-BE49-F238E27FC236}">
                        <a16:creationId xmlns:a16="http://schemas.microsoft.com/office/drawing/2014/main" id="{350570AF-0A71-4ED9-BC3D-F015E49641E5}"/>
                      </a:ext>
                    </a:extLst>
                  </p:cNvPr>
                  <p:cNvSpPr txBox="1"/>
                  <p:nvPr/>
                </p:nvSpPr>
                <p:spPr>
                  <a:xfrm>
                    <a:off x="1821420" y="4612896"/>
                    <a:ext cx="36189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zh-CN" altLang="en-US" b="1" i="1" smtClean="0">
                              <a:latin typeface="Cambria Math" panose="02040503050406030204" pitchFamily="18" charset="0"/>
                            </a:rPr>
                            <m:t>𝜺</m:t>
                          </m:r>
                        </m:oMath>
                      </m:oMathPara>
                    </a14:m>
                    <a:endParaRPr lang="zh-CN" altLang="en-US" b="1" dirty="0"/>
                  </a:p>
                </p:txBody>
              </p:sp>
            </mc:Choice>
            <mc:Fallback xmlns="">
              <p:sp>
                <p:nvSpPr>
                  <p:cNvPr id="52" name="文本框 51">
                    <a:extLst>
                      <a:ext uri="{FF2B5EF4-FFF2-40B4-BE49-F238E27FC236}">
                        <a16:creationId xmlns:a16="http://schemas.microsoft.com/office/drawing/2014/main" id="{F3CC5B0A-FD4C-4416-9886-384BFBC0EC3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21420" y="4612896"/>
                    <a:ext cx="361894" cy="36933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3" name="文本框 132">
                    <a:extLst>
                      <a:ext uri="{FF2B5EF4-FFF2-40B4-BE49-F238E27FC236}">
                        <a16:creationId xmlns:a16="http://schemas.microsoft.com/office/drawing/2014/main" id="{C67B3DE5-8E1E-43EF-AD28-0E1EA5D4E478}"/>
                      </a:ext>
                    </a:extLst>
                  </p:cNvPr>
                  <p:cNvSpPr txBox="1"/>
                  <p:nvPr/>
                </p:nvSpPr>
                <p:spPr>
                  <a:xfrm>
                    <a:off x="2550389" y="4498513"/>
                    <a:ext cx="36189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zh-CN" altLang="en-US" b="1" i="1" smtClean="0">
                              <a:latin typeface="Cambria Math" panose="02040503050406030204" pitchFamily="18" charset="0"/>
                            </a:rPr>
                            <m:t>𝜺</m:t>
                          </m:r>
                        </m:oMath>
                      </m:oMathPara>
                    </a14:m>
                    <a:endParaRPr lang="zh-CN" altLang="en-US" b="1" dirty="0"/>
                  </a:p>
                </p:txBody>
              </p:sp>
            </mc:Choice>
            <mc:Fallback xmlns="">
              <p:sp>
                <p:nvSpPr>
                  <p:cNvPr id="58" name="文本框 57">
                    <a:extLst>
                      <a:ext uri="{FF2B5EF4-FFF2-40B4-BE49-F238E27FC236}">
                        <a16:creationId xmlns:a16="http://schemas.microsoft.com/office/drawing/2014/main" id="{2E5C9091-D7C7-43FD-87B7-C831F597511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50389" y="4498513"/>
                    <a:ext cx="361894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4" name="文本框 133">
                    <a:extLst>
                      <a:ext uri="{FF2B5EF4-FFF2-40B4-BE49-F238E27FC236}">
                        <a16:creationId xmlns:a16="http://schemas.microsoft.com/office/drawing/2014/main" id="{51371BD6-BCDB-4042-9793-A896FAD4835D}"/>
                      </a:ext>
                    </a:extLst>
                  </p:cNvPr>
                  <p:cNvSpPr txBox="1"/>
                  <p:nvPr/>
                </p:nvSpPr>
                <p:spPr>
                  <a:xfrm>
                    <a:off x="3293940" y="3657600"/>
                    <a:ext cx="36189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zh-CN" altLang="en-US" b="1" i="1" smtClean="0">
                              <a:latin typeface="Cambria Math" panose="02040503050406030204" pitchFamily="18" charset="0"/>
                            </a:rPr>
                            <m:t>𝜺</m:t>
                          </m:r>
                        </m:oMath>
                      </m:oMathPara>
                    </a14:m>
                    <a:endParaRPr lang="zh-CN" altLang="en-US" b="1" dirty="0"/>
                  </a:p>
                </p:txBody>
              </p:sp>
            </mc:Choice>
            <mc:Fallback xmlns="">
              <p:sp>
                <p:nvSpPr>
                  <p:cNvPr id="59" name="文本框 58">
                    <a:extLst>
                      <a:ext uri="{FF2B5EF4-FFF2-40B4-BE49-F238E27FC236}">
                        <a16:creationId xmlns:a16="http://schemas.microsoft.com/office/drawing/2014/main" id="{355C31FF-28DC-41F3-A9ED-9208DFCB1CB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293940" y="3657600"/>
                    <a:ext cx="361894" cy="36933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5" name="文本框 134">
                    <a:extLst>
                      <a:ext uri="{FF2B5EF4-FFF2-40B4-BE49-F238E27FC236}">
                        <a16:creationId xmlns:a16="http://schemas.microsoft.com/office/drawing/2014/main" id="{FE80BD3F-EBB7-4886-8D49-778584E50DFC}"/>
                      </a:ext>
                    </a:extLst>
                  </p:cNvPr>
                  <p:cNvSpPr txBox="1"/>
                  <p:nvPr/>
                </p:nvSpPr>
                <p:spPr>
                  <a:xfrm>
                    <a:off x="2436792" y="5062007"/>
                    <a:ext cx="36189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zh-CN" altLang="en-US" b="1" i="1" smtClean="0">
                              <a:latin typeface="Cambria Math" panose="02040503050406030204" pitchFamily="18" charset="0"/>
                            </a:rPr>
                            <m:t>𝜺</m:t>
                          </m:r>
                        </m:oMath>
                      </m:oMathPara>
                    </a14:m>
                    <a:endParaRPr lang="zh-CN" altLang="en-US" b="1" dirty="0"/>
                  </a:p>
                </p:txBody>
              </p:sp>
            </mc:Choice>
            <mc:Fallback xmlns="">
              <p:sp>
                <p:nvSpPr>
                  <p:cNvPr id="60" name="文本框 59">
                    <a:extLst>
                      <a:ext uri="{FF2B5EF4-FFF2-40B4-BE49-F238E27FC236}">
                        <a16:creationId xmlns:a16="http://schemas.microsoft.com/office/drawing/2014/main" id="{7BA0543E-5BC2-4FC1-A998-7FAB4D6512D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436792" y="5062007"/>
                    <a:ext cx="361894" cy="36933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6" name="文本框 135">
                    <a:extLst>
                      <a:ext uri="{FF2B5EF4-FFF2-40B4-BE49-F238E27FC236}">
                        <a16:creationId xmlns:a16="http://schemas.microsoft.com/office/drawing/2014/main" id="{EE8BCC9B-49C4-43B0-966F-73C97D581892}"/>
                      </a:ext>
                    </a:extLst>
                  </p:cNvPr>
                  <p:cNvSpPr txBox="1"/>
                  <p:nvPr/>
                </p:nvSpPr>
                <p:spPr>
                  <a:xfrm>
                    <a:off x="3985518" y="4513222"/>
                    <a:ext cx="36189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zh-CN" altLang="en-US" b="1" i="1" smtClean="0">
                              <a:latin typeface="Cambria Math" panose="02040503050406030204" pitchFamily="18" charset="0"/>
                            </a:rPr>
                            <m:t>𝜺</m:t>
                          </m:r>
                        </m:oMath>
                      </m:oMathPara>
                    </a14:m>
                    <a:endParaRPr lang="zh-CN" altLang="en-US" b="1" dirty="0"/>
                  </a:p>
                </p:txBody>
              </p:sp>
            </mc:Choice>
            <mc:Fallback xmlns="">
              <p:sp>
                <p:nvSpPr>
                  <p:cNvPr id="61" name="文本框 60">
                    <a:extLst>
                      <a:ext uri="{FF2B5EF4-FFF2-40B4-BE49-F238E27FC236}">
                        <a16:creationId xmlns:a16="http://schemas.microsoft.com/office/drawing/2014/main" id="{D98D6A89-1359-4558-962F-65DB708EC10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85518" y="4513222"/>
                    <a:ext cx="361894" cy="36933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7" name="文本框 136">
                    <a:extLst>
                      <a:ext uri="{FF2B5EF4-FFF2-40B4-BE49-F238E27FC236}">
                        <a16:creationId xmlns:a16="http://schemas.microsoft.com/office/drawing/2014/main" id="{C7BECFAD-03CD-40B0-A2B7-733F737889DA}"/>
                      </a:ext>
                    </a:extLst>
                  </p:cNvPr>
                  <p:cNvSpPr txBox="1"/>
                  <p:nvPr/>
                </p:nvSpPr>
                <p:spPr>
                  <a:xfrm>
                    <a:off x="3971955" y="5002688"/>
                    <a:ext cx="36189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zh-CN" altLang="en-US" b="1" i="1" smtClean="0">
                              <a:latin typeface="Cambria Math" panose="02040503050406030204" pitchFamily="18" charset="0"/>
                            </a:rPr>
                            <m:t>𝜺</m:t>
                          </m:r>
                        </m:oMath>
                      </m:oMathPara>
                    </a14:m>
                    <a:endParaRPr lang="zh-CN" altLang="en-US" b="1" dirty="0"/>
                  </a:p>
                </p:txBody>
              </p:sp>
            </mc:Choice>
            <mc:Fallback xmlns="">
              <p:sp>
                <p:nvSpPr>
                  <p:cNvPr id="62" name="文本框 61">
                    <a:extLst>
                      <a:ext uri="{FF2B5EF4-FFF2-40B4-BE49-F238E27FC236}">
                        <a16:creationId xmlns:a16="http://schemas.microsoft.com/office/drawing/2014/main" id="{F0C84911-318B-4908-BEFB-8E3558DF07B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71955" y="5002688"/>
                    <a:ext cx="361894" cy="369332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8" name="文本框 137">
                    <a:extLst>
                      <a:ext uri="{FF2B5EF4-FFF2-40B4-BE49-F238E27FC236}">
                        <a16:creationId xmlns:a16="http://schemas.microsoft.com/office/drawing/2014/main" id="{7EC108E8-AF14-4D6F-BFE6-4ED1F2189B67}"/>
                      </a:ext>
                    </a:extLst>
                  </p:cNvPr>
                  <p:cNvSpPr txBox="1"/>
                  <p:nvPr/>
                </p:nvSpPr>
                <p:spPr>
                  <a:xfrm>
                    <a:off x="4773889" y="4655347"/>
                    <a:ext cx="36189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zh-CN" altLang="en-US" b="1" i="1" smtClean="0">
                              <a:latin typeface="Cambria Math" panose="02040503050406030204" pitchFamily="18" charset="0"/>
                            </a:rPr>
                            <m:t>𝜺</m:t>
                          </m:r>
                        </m:oMath>
                      </m:oMathPara>
                    </a14:m>
                    <a:endParaRPr lang="zh-CN" altLang="en-US" b="1" dirty="0"/>
                  </a:p>
                </p:txBody>
              </p:sp>
            </mc:Choice>
            <mc:Fallback xmlns="">
              <p:sp>
                <p:nvSpPr>
                  <p:cNvPr id="63" name="文本框 62">
                    <a:extLst>
                      <a:ext uri="{FF2B5EF4-FFF2-40B4-BE49-F238E27FC236}">
                        <a16:creationId xmlns:a16="http://schemas.microsoft.com/office/drawing/2014/main" id="{C45EA704-012A-4C93-A867-DFF8D526523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73889" y="4655347"/>
                    <a:ext cx="361894" cy="369332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9" name="文本框 138">
                    <a:extLst>
                      <a:ext uri="{FF2B5EF4-FFF2-40B4-BE49-F238E27FC236}">
                        <a16:creationId xmlns:a16="http://schemas.microsoft.com/office/drawing/2014/main" id="{5FBCA9C6-5075-44D2-9F76-6B5E3847E64F}"/>
                      </a:ext>
                    </a:extLst>
                  </p:cNvPr>
                  <p:cNvSpPr txBox="1"/>
                  <p:nvPr/>
                </p:nvSpPr>
                <p:spPr>
                  <a:xfrm>
                    <a:off x="3283552" y="4056159"/>
                    <a:ext cx="391454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oMath>
                      </m:oMathPara>
                    </a14:m>
                    <a:endParaRPr lang="zh-CN" altLang="en-US" b="1" dirty="0"/>
                  </a:p>
                </p:txBody>
              </p:sp>
            </mc:Choice>
            <mc:Fallback xmlns="">
              <p:sp>
                <p:nvSpPr>
                  <p:cNvPr id="139" name="文本框 138">
                    <a:extLst>
                      <a:ext uri="{FF2B5EF4-FFF2-40B4-BE49-F238E27FC236}">
                        <a16:creationId xmlns:a16="http://schemas.microsoft.com/office/drawing/2014/main" id="{5FBCA9C6-5075-44D2-9F76-6B5E3847E64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283552" y="4056159"/>
                    <a:ext cx="391454" cy="369332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0" name="文本框 139">
                    <a:extLst>
                      <a:ext uri="{FF2B5EF4-FFF2-40B4-BE49-F238E27FC236}">
                        <a16:creationId xmlns:a16="http://schemas.microsoft.com/office/drawing/2014/main" id="{F07CB2E6-8A02-4F0F-AC25-653BF5B4ADEC}"/>
                      </a:ext>
                    </a:extLst>
                  </p:cNvPr>
                  <p:cNvSpPr txBox="1"/>
                  <p:nvPr/>
                </p:nvSpPr>
                <p:spPr>
                  <a:xfrm>
                    <a:off x="5504423" y="4629297"/>
                    <a:ext cx="391454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oMath>
                      </m:oMathPara>
                    </a14:m>
                    <a:endParaRPr lang="zh-CN" altLang="en-US" b="1" dirty="0"/>
                  </a:p>
                </p:txBody>
              </p:sp>
            </mc:Choice>
            <mc:Fallback xmlns="">
              <p:sp>
                <p:nvSpPr>
                  <p:cNvPr id="140" name="文本框 139">
                    <a:extLst>
                      <a:ext uri="{FF2B5EF4-FFF2-40B4-BE49-F238E27FC236}">
                        <a16:creationId xmlns:a16="http://schemas.microsoft.com/office/drawing/2014/main" id="{F07CB2E6-8A02-4F0F-AC25-653BF5B4ADE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504423" y="4629297"/>
                    <a:ext cx="391454" cy="369332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1" name="文本框 140">
                    <a:extLst>
                      <a:ext uri="{FF2B5EF4-FFF2-40B4-BE49-F238E27FC236}">
                        <a16:creationId xmlns:a16="http://schemas.microsoft.com/office/drawing/2014/main" id="{A3F34375-0A6A-4880-9CBA-D6DDFCB54CE7}"/>
                      </a:ext>
                    </a:extLst>
                  </p:cNvPr>
                  <p:cNvSpPr txBox="1"/>
                  <p:nvPr/>
                </p:nvSpPr>
                <p:spPr>
                  <a:xfrm>
                    <a:off x="6179111" y="4612896"/>
                    <a:ext cx="388247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oMath>
                      </m:oMathPara>
                    </a14:m>
                    <a:endParaRPr lang="zh-CN" altLang="en-US" b="1" dirty="0"/>
                  </a:p>
                </p:txBody>
              </p:sp>
            </mc:Choice>
            <mc:Fallback xmlns="">
              <p:sp>
                <p:nvSpPr>
                  <p:cNvPr id="141" name="文本框 140">
                    <a:extLst>
                      <a:ext uri="{FF2B5EF4-FFF2-40B4-BE49-F238E27FC236}">
                        <a16:creationId xmlns:a16="http://schemas.microsoft.com/office/drawing/2014/main" id="{A3F34375-0A6A-4880-9CBA-D6DDFCB54CE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79111" y="4612896"/>
                    <a:ext cx="388247" cy="369332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2" name="文本框 141">
                    <a:extLst>
                      <a:ext uri="{FF2B5EF4-FFF2-40B4-BE49-F238E27FC236}">
                        <a16:creationId xmlns:a16="http://schemas.microsoft.com/office/drawing/2014/main" id="{6DCE095D-D3C1-41D4-9728-320B24E2E0F2}"/>
                      </a:ext>
                    </a:extLst>
                  </p:cNvPr>
                  <p:cNvSpPr txBox="1"/>
                  <p:nvPr/>
                </p:nvSpPr>
                <p:spPr>
                  <a:xfrm>
                    <a:off x="6994786" y="4580630"/>
                    <a:ext cx="388247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oMath>
                      </m:oMathPara>
                    </a14:m>
                    <a:endParaRPr lang="zh-CN" altLang="en-US" b="1" dirty="0"/>
                  </a:p>
                </p:txBody>
              </p:sp>
            </mc:Choice>
            <mc:Fallback xmlns="">
              <p:sp>
                <p:nvSpPr>
                  <p:cNvPr id="142" name="文本框 141">
                    <a:extLst>
                      <a:ext uri="{FF2B5EF4-FFF2-40B4-BE49-F238E27FC236}">
                        <a16:creationId xmlns:a16="http://schemas.microsoft.com/office/drawing/2014/main" id="{6DCE095D-D3C1-41D4-9728-320B24E2E0F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994786" y="4580630"/>
                    <a:ext cx="388247" cy="369332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3" name="文本框 142">
                    <a:extLst>
                      <a:ext uri="{FF2B5EF4-FFF2-40B4-BE49-F238E27FC236}">
                        <a16:creationId xmlns:a16="http://schemas.microsoft.com/office/drawing/2014/main" id="{9300359B-04D2-4EFC-A372-80BDCA55EDDB}"/>
                      </a:ext>
                    </a:extLst>
                  </p:cNvPr>
                  <p:cNvSpPr txBox="1"/>
                  <p:nvPr/>
                </p:nvSpPr>
                <p:spPr>
                  <a:xfrm>
                    <a:off x="3275623" y="5244769"/>
                    <a:ext cx="388247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oMath>
                      </m:oMathPara>
                    </a14:m>
                    <a:endParaRPr lang="zh-CN" altLang="en-US" b="1" dirty="0"/>
                  </a:p>
                </p:txBody>
              </p:sp>
            </mc:Choice>
            <mc:Fallback xmlns="">
              <p:sp>
                <p:nvSpPr>
                  <p:cNvPr id="143" name="文本框 142">
                    <a:extLst>
                      <a:ext uri="{FF2B5EF4-FFF2-40B4-BE49-F238E27FC236}">
                        <a16:creationId xmlns:a16="http://schemas.microsoft.com/office/drawing/2014/main" id="{9300359B-04D2-4EFC-A372-80BDCA55EDD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275623" y="5244769"/>
                    <a:ext cx="388247" cy="369332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44" name="文本框 143">
                <a:extLst>
                  <a:ext uri="{FF2B5EF4-FFF2-40B4-BE49-F238E27FC236}">
                    <a16:creationId xmlns:a16="http://schemas.microsoft.com/office/drawing/2014/main" id="{8E7F9D44-04BA-4571-98A6-627827D87A06}"/>
                  </a:ext>
                </a:extLst>
              </p:cNvPr>
              <p:cNvSpPr txBox="1"/>
              <p:nvPr/>
            </p:nvSpPr>
            <p:spPr>
              <a:xfrm>
                <a:off x="1109417" y="4736175"/>
                <a:ext cx="36189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eaLnBrk="1" hangingPunct="1"/>
                <a:r>
                  <a:rPr lang="en-US" altLang="zh-CN" b="1" dirty="0">
                    <a:latin typeface="Times New Roman" pitchFamily="18" charset="0"/>
                    <a:sym typeface="Symbol" pitchFamily="18" charset="2"/>
                  </a:rPr>
                  <a:t></a:t>
                </a:r>
                <a:endParaRPr lang="en-US" altLang="zh-CN" b="1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5" name="文本框 144">
                    <a:extLst>
                      <a:ext uri="{FF2B5EF4-FFF2-40B4-BE49-F238E27FC236}">
                        <a16:creationId xmlns:a16="http://schemas.microsoft.com/office/drawing/2014/main" id="{BC285720-B889-494C-9AE4-925DA4743A99}"/>
                      </a:ext>
                    </a:extLst>
                  </p:cNvPr>
                  <p:cNvSpPr txBox="1"/>
                  <p:nvPr/>
                </p:nvSpPr>
                <p:spPr>
                  <a:xfrm>
                    <a:off x="2150752" y="5582449"/>
                    <a:ext cx="36189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zh-CN" altLang="en-US" b="1" i="1" smtClean="0">
                              <a:latin typeface="Cambria Math" panose="02040503050406030204" pitchFamily="18" charset="0"/>
                            </a:rPr>
                            <m:t>𝜺</m:t>
                          </m:r>
                        </m:oMath>
                      </m:oMathPara>
                    </a14:m>
                    <a:endParaRPr lang="zh-CN" altLang="en-US" b="1" dirty="0"/>
                  </a:p>
                </p:txBody>
              </p:sp>
            </mc:Choice>
            <mc:Fallback xmlns="">
              <p:sp>
                <p:nvSpPr>
                  <p:cNvPr id="78" name="文本框 77">
                    <a:extLst>
                      <a:ext uri="{FF2B5EF4-FFF2-40B4-BE49-F238E27FC236}">
                        <a16:creationId xmlns:a16="http://schemas.microsoft.com/office/drawing/2014/main" id="{1ADDD44A-2A95-441F-B9C7-AB603E7A461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50752" y="5582449"/>
                    <a:ext cx="361894" cy="369332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86" name="Oval 4">
              <a:extLst>
                <a:ext uri="{FF2B5EF4-FFF2-40B4-BE49-F238E27FC236}">
                  <a16:creationId xmlns:a16="http://schemas.microsoft.com/office/drawing/2014/main" id="{9AFAF1F4-09C1-4669-8E19-4F2B06E575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79794" y="4566247"/>
              <a:ext cx="400815" cy="393049"/>
            </a:xfrm>
            <a:prstGeom prst="ellipse">
              <a:avLst/>
            </a:prstGeom>
            <a:noFill/>
            <a:ln w="63500" cmpd="dbl">
              <a:solidFill>
                <a:sysClr val="windowText" lastClr="000000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10</a:t>
              </a:r>
              <a:endParaRPr kumimoji="0" lang="en-GB" altLang="zh-CN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aphicFrame>
        <p:nvGraphicFramePr>
          <p:cNvPr id="195" name="表格 194">
            <a:extLst>
              <a:ext uri="{FF2B5EF4-FFF2-40B4-BE49-F238E27FC236}">
                <a16:creationId xmlns:a16="http://schemas.microsoft.com/office/drawing/2014/main" id="{DB594B80-4A29-43C8-882C-E52259D1645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31215894"/>
              </p:ext>
            </p:extLst>
          </p:nvPr>
        </p:nvGraphicFramePr>
        <p:xfrm>
          <a:off x="774884" y="3960269"/>
          <a:ext cx="8657873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39686">
                  <a:extLst>
                    <a:ext uri="{9D8B030D-6E8A-4147-A177-3AD203B41FA5}">
                      <a16:colId xmlns:a16="http://schemas.microsoft.com/office/drawing/2014/main" val="2038112556"/>
                    </a:ext>
                  </a:extLst>
                </a:gridCol>
                <a:gridCol w="2645785">
                  <a:extLst>
                    <a:ext uri="{9D8B030D-6E8A-4147-A177-3AD203B41FA5}">
                      <a16:colId xmlns:a16="http://schemas.microsoft.com/office/drawing/2014/main" val="83981429"/>
                    </a:ext>
                  </a:extLst>
                </a:gridCol>
                <a:gridCol w="3072402">
                  <a:extLst>
                    <a:ext uri="{9D8B030D-6E8A-4147-A177-3AD203B41FA5}">
                      <a16:colId xmlns:a16="http://schemas.microsoft.com/office/drawing/2014/main" val="18894162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CN" altLang="en-US" sz="2400" dirty="0"/>
                    </a:p>
                  </a:txBody>
                  <a:tcPr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a</a:t>
                      </a:r>
                      <a:endParaRPr lang="zh-CN" altLang="en-US" sz="2400" dirty="0"/>
                    </a:p>
                  </a:txBody>
                  <a:tcP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b</a:t>
                      </a:r>
                      <a:endParaRPr lang="zh-CN" altLang="en-US" sz="2400" dirty="0"/>
                    </a:p>
                  </a:txBody>
                  <a:tcPr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02587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solidFill>
                            <a:srgbClr val="FF0000"/>
                          </a:solidFill>
                        </a:rPr>
                        <a:t>→</a:t>
                      </a:r>
                      <a:r>
                        <a:rPr lang="en-US" altLang="zh-CN" sz="2400" dirty="0"/>
                        <a:t>{0,1,2,4,7}</a:t>
                      </a:r>
                      <a:r>
                        <a:rPr lang="en-US" altLang="zh-CN" sz="2400" b="0" dirty="0">
                          <a:solidFill>
                            <a:srgbClr val="FF0000"/>
                          </a:solidFill>
                        </a:rPr>
                        <a:t>=0</a:t>
                      </a:r>
                      <a:endParaRPr lang="zh-CN" altLang="en-US" sz="2400" b="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{1,2,3,4,6,7,8}</a:t>
                      </a:r>
                      <a:r>
                        <a:rPr lang="en-US" altLang="zh-CN" sz="2400" dirty="0">
                          <a:solidFill>
                            <a:srgbClr val="FF0000"/>
                          </a:solidFill>
                        </a:rPr>
                        <a:t>=1</a:t>
                      </a:r>
                      <a:endParaRPr lang="zh-CN" alt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{1,2,4,5,6,7}</a:t>
                      </a:r>
                      <a:r>
                        <a:rPr lang="en-US" altLang="zh-CN" sz="2400" dirty="0">
                          <a:solidFill>
                            <a:srgbClr val="FF0000"/>
                          </a:solidFill>
                        </a:rPr>
                        <a:t>=2</a:t>
                      </a:r>
                      <a:endParaRPr lang="zh-CN" alt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50421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{1,2,3,4,6,7,8}</a:t>
                      </a:r>
                      <a:r>
                        <a:rPr lang="en-US" altLang="zh-CN" sz="2400" b="0" dirty="0">
                          <a:solidFill>
                            <a:srgbClr val="FF0000"/>
                          </a:solidFill>
                        </a:rPr>
                        <a:t>=1</a:t>
                      </a:r>
                      <a:endParaRPr lang="zh-CN" altLang="en-US" sz="2400" b="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{1,2,3,4,6,7,8}</a:t>
                      </a:r>
                      <a:r>
                        <a:rPr lang="en-US" altLang="zh-CN" sz="2400" dirty="0">
                          <a:solidFill>
                            <a:srgbClr val="FF0000"/>
                          </a:solidFill>
                        </a:rPr>
                        <a:t>=1</a:t>
                      </a:r>
                      <a:endParaRPr lang="zh-CN" alt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{1,2,4,5,6,7,9}</a:t>
                      </a:r>
                      <a:r>
                        <a:rPr lang="en-US" altLang="zh-CN" sz="2400" dirty="0">
                          <a:solidFill>
                            <a:srgbClr val="FF0000"/>
                          </a:solidFill>
                        </a:rPr>
                        <a:t>=3</a:t>
                      </a:r>
                      <a:endParaRPr lang="zh-CN" alt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76838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{1,2,4,5,6,7}</a:t>
                      </a:r>
                      <a:r>
                        <a:rPr lang="en-US" altLang="zh-CN" sz="2400" b="0" dirty="0">
                          <a:solidFill>
                            <a:srgbClr val="FF0000"/>
                          </a:solidFill>
                        </a:rPr>
                        <a:t>=2</a:t>
                      </a:r>
                      <a:endParaRPr lang="zh-CN" altLang="en-US" sz="2400" b="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{1,2,3,4,6,7,8}</a:t>
                      </a:r>
                      <a:r>
                        <a:rPr lang="en-US" altLang="zh-CN" sz="2400" dirty="0">
                          <a:solidFill>
                            <a:srgbClr val="FF0000"/>
                          </a:solidFill>
                        </a:rPr>
                        <a:t>=1</a:t>
                      </a:r>
                      <a:endParaRPr lang="zh-CN" alt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{1,2,4,5,6,7}</a:t>
                      </a:r>
                      <a:r>
                        <a:rPr lang="en-US" altLang="zh-CN" sz="2400" dirty="0">
                          <a:solidFill>
                            <a:srgbClr val="FF0000"/>
                          </a:solidFill>
                        </a:rPr>
                        <a:t>=2</a:t>
                      </a:r>
                      <a:endParaRPr lang="zh-CN" alt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71654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{1,2,4,5,6,7,9}</a:t>
                      </a:r>
                      <a:r>
                        <a:rPr lang="en-US" altLang="zh-CN" sz="2400" dirty="0">
                          <a:solidFill>
                            <a:srgbClr val="FF0000"/>
                          </a:solidFill>
                        </a:rPr>
                        <a:t>=3</a:t>
                      </a:r>
                      <a:endParaRPr lang="zh-CN" alt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/>
                        <a:t>{1,2,3,4,6,7,8}</a:t>
                      </a:r>
                      <a:r>
                        <a:rPr lang="en-US" altLang="zh-CN" sz="2400" dirty="0">
                          <a:solidFill>
                            <a:srgbClr val="FF0000"/>
                          </a:solidFill>
                        </a:rPr>
                        <a:t>=1</a:t>
                      </a:r>
                      <a:endParaRPr lang="zh-CN" alt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{1,2,3,4,5,6,10}</a:t>
                      </a:r>
                      <a:r>
                        <a:rPr lang="en-US" altLang="zh-CN" sz="2400" dirty="0">
                          <a:solidFill>
                            <a:srgbClr val="FF0000"/>
                          </a:solidFill>
                        </a:rPr>
                        <a:t>=4</a:t>
                      </a:r>
                      <a:endParaRPr lang="zh-CN" alt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37973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solidFill>
                            <a:srgbClr val="FF0000"/>
                          </a:solidFill>
                        </a:rPr>
                        <a:t>*</a:t>
                      </a:r>
                      <a:r>
                        <a:rPr lang="en-US" altLang="zh-CN" sz="2400" dirty="0"/>
                        <a:t>{1,2,3,4,5,6,10}</a:t>
                      </a:r>
                      <a:r>
                        <a:rPr lang="en-US" altLang="zh-CN" sz="2400" dirty="0">
                          <a:solidFill>
                            <a:srgbClr val="FF0000"/>
                          </a:solidFill>
                        </a:rPr>
                        <a:t>=4</a:t>
                      </a:r>
                      <a:endParaRPr lang="zh-CN" alt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/>
                        <a:t>{1,2,3,4,6,7,8}</a:t>
                      </a:r>
                      <a:r>
                        <a:rPr lang="en-US" altLang="zh-CN" sz="2400" dirty="0">
                          <a:solidFill>
                            <a:srgbClr val="FF0000"/>
                          </a:solidFill>
                        </a:rPr>
                        <a:t>=1</a:t>
                      </a:r>
                      <a:endParaRPr lang="zh-CN" alt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/>
                        <a:t>{1,2,4,5,6,7}</a:t>
                      </a:r>
                      <a:r>
                        <a:rPr lang="en-US" altLang="zh-CN" sz="2400" dirty="0">
                          <a:solidFill>
                            <a:srgbClr val="FF0000"/>
                          </a:solidFill>
                        </a:rPr>
                        <a:t>=2</a:t>
                      </a:r>
                      <a:endParaRPr lang="zh-CN" alt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0377018"/>
                  </a:ext>
                </a:extLst>
              </a:tr>
            </a:tbl>
          </a:graphicData>
        </a:graphic>
      </p:graphicFrame>
      <p:sp>
        <p:nvSpPr>
          <p:cNvPr id="196" name="矩形: 圆角 195">
            <a:extLst>
              <a:ext uri="{FF2B5EF4-FFF2-40B4-BE49-F238E27FC236}">
                <a16:creationId xmlns:a16="http://schemas.microsoft.com/office/drawing/2014/main" id="{C028C897-416C-4E0A-B42A-933E465C15C6}"/>
              </a:ext>
            </a:extLst>
          </p:cNvPr>
          <p:cNvSpPr/>
          <p:nvPr/>
        </p:nvSpPr>
        <p:spPr>
          <a:xfrm>
            <a:off x="3768557" y="4459705"/>
            <a:ext cx="2191552" cy="370541"/>
          </a:xfrm>
          <a:prstGeom prst="roundRect">
            <a:avLst/>
          </a:prstGeom>
          <a:solidFill>
            <a:srgbClr val="D2D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7" name="矩形: 圆角 196">
            <a:extLst>
              <a:ext uri="{FF2B5EF4-FFF2-40B4-BE49-F238E27FC236}">
                <a16:creationId xmlns:a16="http://schemas.microsoft.com/office/drawing/2014/main" id="{D54BDCC5-FD3E-40D0-9ACC-FB1D0781BB03}"/>
              </a:ext>
            </a:extLst>
          </p:cNvPr>
          <p:cNvSpPr/>
          <p:nvPr/>
        </p:nvSpPr>
        <p:spPr>
          <a:xfrm>
            <a:off x="6471653" y="4435643"/>
            <a:ext cx="2191552" cy="370541"/>
          </a:xfrm>
          <a:prstGeom prst="roundRect">
            <a:avLst/>
          </a:prstGeom>
          <a:solidFill>
            <a:srgbClr val="D2D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8" name="矩形: 圆角 197">
            <a:extLst>
              <a:ext uri="{FF2B5EF4-FFF2-40B4-BE49-F238E27FC236}">
                <a16:creationId xmlns:a16="http://schemas.microsoft.com/office/drawing/2014/main" id="{AE028EBA-CD9E-48C2-9E3A-0F9AEAC497D7}"/>
              </a:ext>
            </a:extLst>
          </p:cNvPr>
          <p:cNvSpPr/>
          <p:nvPr/>
        </p:nvSpPr>
        <p:spPr>
          <a:xfrm>
            <a:off x="889000" y="5366084"/>
            <a:ext cx="2191552" cy="370541"/>
          </a:xfrm>
          <a:prstGeom prst="roundRect">
            <a:avLst/>
          </a:prstGeom>
          <a:solidFill>
            <a:srgbClr val="D2D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9" name="矩形: 圆角 198">
            <a:extLst>
              <a:ext uri="{FF2B5EF4-FFF2-40B4-BE49-F238E27FC236}">
                <a16:creationId xmlns:a16="http://schemas.microsoft.com/office/drawing/2014/main" id="{14DACF7E-6A2C-48C3-930F-30DC7C1516B6}"/>
              </a:ext>
            </a:extLst>
          </p:cNvPr>
          <p:cNvSpPr/>
          <p:nvPr/>
        </p:nvSpPr>
        <p:spPr>
          <a:xfrm>
            <a:off x="3824705" y="5366084"/>
            <a:ext cx="2191552" cy="370541"/>
          </a:xfrm>
          <a:prstGeom prst="roundRect">
            <a:avLst/>
          </a:prstGeom>
          <a:solidFill>
            <a:srgbClr val="D2D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0" name="矩形: 圆角 199">
            <a:extLst>
              <a:ext uri="{FF2B5EF4-FFF2-40B4-BE49-F238E27FC236}">
                <a16:creationId xmlns:a16="http://schemas.microsoft.com/office/drawing/2014/main" id="{7A2D97A7-9575-44EC-A5E9-00FFDBE35020}"/>
              </a:ext>
            </a:extLst>
          </p:cNvPr>
          <p:cNvSpPr/>
          <p:nvPr/>
        </p:nvSpPr>
        <p:spPr>
          <a:xfrm>
            <a:off x="6487698" y="5366082"/>
            <a:ext cx="2191552" cy="370541"/>
          </a:xfrm>
          <a:prstGeom prst="roundRect">
            <a:avLst/>
          </a:prstGeom>
          <a:solidFill>
            <a:srgbClr val="D2D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1" name="矩形: 圆角 200">
            <a:extLst>
              <a:ext uri="{FF2B5EF4-FFF2-40B4-BE49-F238E27FC236}">
                <a16:creationId xmlns:a16="http://schemas.microsoft.com/office/drawing/2014/main" id="{39CF9234-D26E-497B-9F42-DC76C5198F9E}"/>
              </a:ext>
            </a:extLst>
          </p:cNvPr>
          <p:cNvSpPr/>
          <p:nvPr/>
        </p:nvSpPr>
        <p:spPr>
          <a:xfrm>
            <a:off x="875674" y="6312568"/>
            <a:ext cx="2410707" cy="370541"/>
          </a:xfrm>
          <a:prstGeom prst="roundRect">
            <a:avLst/>
          </a:prstGeom>
          <a:solidFill>
            <a:srgbClr val="D2D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2" name="矩形: 圆角 201">
            <a:extLst>
              <a:ext uri="{FF2B5EF4-FFF2-40B4-BE49-F238E27FC236}">
                <a16:creationId xmlns:a16="http://schemas.microsoft.com/office/drawing/2014/main" id="{F6C44D50-3D21-49CB-BE41-C18C001ADC59}"/>
              </a:ext>
            </a:extLst>
          </p:cNvPr>
          <p:cNvSpPr/>
          <p:nvPr/>
        </p:nvSpPr>
        <p:spPr>
          <a:xfrm>
            <a:off x="3824705" y="6296523"/>
            <a:ext cx="2191552" cy="370541"/>
          </a:xfrm>
          <a:prstGeom prst="roundRect">
            <a:avLst/>
          </a:prstGeom>
          <a:solidFill>
            <a:srgbClr val="D2D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3" name="矩形: 圆角 202">
            <a:extLst>
              <a:ext uri="{FF2B5EF4-FFF2-40B4-BE49-F238E27FC236}">
                <a16:creationId xmlns:a16="http://schemas.microsoft.com/office/drawing/2014/main" id="{58CEA808-AE41-47B8-80E5-5EE814CD4C37}"/>
              </a:ext>
            </a:extLst>
          </p:cNvPr>
          <p:cNvSpPr/>
          <p:nvPr/>
        </p:nvSpPr>
        <p:spPr>
          <a:xfrm>
            <a:off x="6439565" y="6296526"/>
            <a:ext cx="2191552" cy="370541"/>
          </a:xfrm>
          <a:prstGeom prst="roundRect">
            <a:avLst/>
          </a:prstGeom>
          <a:solidFill>
            <a:srgbClr val="D2D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4" name="矩形: 圆角 203">
            <a:extLst>
              <a:ext uri="{FF2B5EF4-FFF2-40B4-BE49-F238E27FC236}">
                <a16:creationId xmlns:a16="http://schemas.microsoft.com/office/drawing/2014/main" id="{1A87A35F-3F95-4031-963A-474552F41CB1}"/>
              </a:ext>
            </a:extLst>
          </p:cNvPr>
          <p:cNvSpPr/>
          <p:nvPr/>
        </p:nvSpPr>
        <p:spPr>
          <a:xfrm>
            <a:off x="859632" y="4916906"/>
            <a:ext cx="2410707" cy="370541"/>
          </a:xfrm>
          <a:prstGeom prst="roundRect">
            <a:avLst/>
          </a:prstGeom>
          <a:solidFill>
            <a:srgbClr val="EAEF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5" name="矩形: 圆角 204">
            <a:extLst>
              <a:ext uri="{FF2B5EF4-FFF2-40B4-BE49-F238E27FC236}">
                <a16:creationId xmlns:a16="http://schemas.microsoft.com/office/drawing/2014/main" id="{FCA1035E-9367-43CA-9D94-2536B64F365F}"/>
              </a:ext>
            </a:extLst>
          </p:cNvPr>
          <p:cNvSpPr/>
          <p:nvPr/>
        </p:nvSpPr>
        <p:spPr>
          <a:xfrm>
            <a:off x="3819401" y="4924928"/>
            <a:ext cx="2410707" cy="370541"/>
          </a:xfrm>
          <a:prstGeom prst="roundRect">
            <a:avLst/>
          </a:prstGeom>
          <a:solidFill>
            <a:srgbClr val="EAEF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6" name="矩形: 圆角 205">
            <a:extLst>
              <a:ext uri="{FF2B5EF4-FFF2-40B4-BE49-F238E27FC236}">
                <a16:creationId xmlns:a16="http://schemas.microsoft.com/office/drawing/2014/main" id="{C4D9B077-5C48-4D2B-BD95-7B9B8E30A56C}"/>
              </a:ext>
            </a:extLst>
          </p:cNvPr>
          <p:cNvSpPr/>
          <p:nvPr/>
        </p:nvSpPr>
        <p:spPr>
          <a:xfrm>
            <a:off x="6426243" y="4916908"/>
            <a:ext cx="2410707" cy="370541"/>
          </a:xfrm>
          <a:prstGeom prst="roundRect">
            <a:avLst/>
          </a:prstGeom>
          <a:solidFill>
            <a:srgbClr val="EAEF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7" name="矩形: 圆角 206">
            <a:extLst>
              <a:ext uri="{FF2B5EF4-FFF2-40B4-BE49-F238E27FC236}">
                <a16:creationId xmlns:a16="http://schemas.microsoft.com/office/drawing/2014/main" id="{11510E96-02E5-40CA-A17E-DDED841274C0}"/>
              </a:ext>
            </a:extLst>
          </p:cNvPr>
          <p:cNvSpPr/>
          <p:nvPr/>
        </p:nvSpPr>
        <p:spPr>
          <a:xfrm>
            <a:off x="883696" y="5839330"/>
            <a:ext cx="2410707" cy="370541"/>
          </a:xfrm>
          <a:prstGeom prst="roundRect">
            <a:avLst/>
          </a:prstGeom>
          <a:solidFill>
            <a:srgbClr val="EAEF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8" name="矩形: 圆角 207">
            <a:extLst>
              <a:ext uri="{FF2B5EF4-FFF2-40B4-BE49-F238E27FC236}">
                <a16:creationId xmlns:a16="http://schemas.microsoft.com/office/drawing/2014/main" id="{D0AFC06E-D1E7-48C6-A69D-65D61F96D1D4}"/>
              </a:ext>
            </a:extLst>
          </p:cNvPr>
          <p:cNvSpPr/>
          <p:nvPr/>
        </p:nvSpPr>
        <p:spPr>
          <a:xfrm>
            <a:off x="3811379" y="5815268"/>
            <a:ext cx="2410707" cy="370541"/>
          </a:xfrm>
          <a:prstGeom prst="roundRect">
            <a:avLst/>
          </a:prstGeom>
          <a:solidFill>
            <a:srgbClr val="EAEF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9" name="矩形: 圆角 208">
            <a:extLst>
              <a:ext uri="{FF2B5EF4-FFF2-40B4-BE49-F238E27FC236}">
                <a16:creationId xmlns:a16="http://schemas.microsoft.com/office/drawing/2014/main" id="{B65335AB-6271-40AD-8C72-0D97BBC2FFD0}"/>
              </a:ext>
            </a:extLst>
          </p:cNvPr>
          <p:cNvSpPr/>
          <p:nvPr/>
        </p:nvSpPr>
        <p:spPr>
          <a:xfrm>
            <a:off x="6466348" y="5839332"/>
            <a:ext cx="2410707" cy="370541"/>
          </a:xfrm>
          <a:prstGeom prst="roundRect">
            <a:avLst/>
          </a:prstGeom>
          <a:solidFill>
            <a:srgbClr val="EAEF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0" name="文本框 209">
            <a:extLst>
              <a:ext uri="{FF2B5EF4-FFF2-40B4-BE49-F238E27FC236}">
                <a16:creationId xmlns:a16="http://schemas.microsoft.com/office/drawing/2014/main" id="{1D6862BC-B546-41EF-BB35-ED2DA057B9C3}"/>
              </a:ext>
            </a:extLst>
          </p:cNvPr>
          <p:cNvSpPr txBox="1"/>
          <p:nvPr/>
        </p:nvSpPr>
        <p:spPr>
          <a:xfrm>
            <a:off x="8809615" y="1777239"/>
            <a:ext cx="141496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0000FF"/>
                </a:solidFill>
              </a:rPr>
              <a:t>(</a:t>
            </a:r>
            <a:r>
              <a:rPr lang="en-US" altLang="zh-CN" sz="2400" dirty="0" err="1">
                <a:solidFill>
                  <a:srgbClr val="0000FF"/>
                </a:solidFill>
              </a:rPr>
              <a:t>a|b</a:t>
            </a:r>
            <a:r>
              <a:rPr lang="en-US" altLang="zh-CN" sz="2400" dirty="0">
                <a:solidFill>
                  <a:srgbClr val="0000FF"/>
                </a:solidFill>
              </a:rPr>
              <a:t>)</a:t>
            </a:r>
            <a:r>
              <a:rPr lang="en-US" altLang="zh-CN" sz="2400" baseline="30000" dirty="0">
                <a:solidFill>
                  <a:srgbClr val="0000FF"/>
                </a:solidFill>
              </a:rPr>
              <a:t>*</a:t>
            </a:r>
            <a:r>
              <a:rPr lang="en-US" altLang="zh-CN" sz="2400" dirty="0">
                <a:solidFill>
                  <a:srgbClr val="0000FF"/>
                </a:solidFill>
              </a:rPr>
              <a:t>abb</a:t>
            </a:r>
            <a:endParaRPr lang="zh-CN" altLang="en-US" sz="2400" dirty="0">
              <a:solidFill>
                <a:srgbClr val="0000FF"/>
              </a:solidFill>
            </a:endParaRPr>
          </a:p>
        </p:txBody>
      </p:sp>
      <p:sp>
        <p:nvSpPr>
          <p:cNvPr id="212" name="文本框 211">
            <a:extLst>
              <a:ext uri="{FF2B5EF4-FFF2-40B4-BE49-F238E27FC236}">
                <a16:creationId xmlns:a16="http://schemas.microsoft.com/office/drawing/2014/main" id="{1F50023A-BC2D-4F90-8620-4B0B85126478}"/>
              </a:ext>
            </a:extLst>
          </p:cNvPr>
          <p:cNvSpPr txBox="1"/>
          <p:nvPr/>
        </p:nvSpPr>
        <p:spPr>
          <a:xfrm>
            <a:off x="2767858" y="3898337"/>
            <a:ext cx="13907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符号</a:t>
            </a:r>
            <a:r>
              <a:rPr lang="en-US" altLang="zh-CN" sz="2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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213" name="文本框 212">
            <a:extLst>
              <a:ext uri="{FF2B5EF4-FFF2-40B4-BE49-F238E27FC236}">
                <a16:creationId xmlns:a16="http://schemas.microsoft.com/office/drawing/2014/main" id="{317B1AB3-900F-47BB-825A-CFCCBD16BA76}"/>
              </a:ext>
            </a:extLst>
          </p:cNvPr>
          <p:cNvSpPr txBox="1"/>
          <p:nvPr/>
        </p:nvSpPr>
        <p:spPr>
          <a:xfrm>
            <a:off x="745424" y="4018516"/>
            <a:ext cx="13907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sym typeface="Symbol" pitchFamily="18" charset="2"/>
              </a:rPr>
              <a:t>状态</a:t>
            </a:r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sym typeface="Symbol" pitchFamily="18" charset="2"/>
              </a:rPr>
              <a:t>D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6232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6" grpId="0" animBg="1"/>
      <p:bldP spid="197" grpId="0" animBg="1"/>
      <p:bldP spid="198" grpId="0" animBg="1"/>
      <p:bldP spid="199" grpId="0" animBg="1"/>
      <p:bldP spid="200" grpId="0" animBg="1"/>
      <p:bldP spid="201" grpId="0" animBg="1"/>
      <p:bldP spid="202" grpId="0" animBg="1"/>
      <p:bldP spid="203" grpId="0" animBg="1"/>
      <p:bldP spid="204" grpId="0" animBg="1"/>
      <p:bldP spid="205" grpId="0" animBg="1"/>
      <p:bldP spid="206" grpId="0" animBg="1"/>
      <p:bldP spid="207" grpId="0" animBg="1"/>
      <p:bldP spid="208" grpId="0" animBg="1"/>
      <p:bldP spid="209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B57495-EA0F-437C-8FFC-296AD88523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3.3</a:t>
            </a:r>
            <a:r>
              <a:rPr lang="zh-CN" altLang="en-US" dirty="0"/>
              <a:t>　有穷自动机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18AA333-CB8C-40A5-9D78-98F3E5ADA2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2" y="942764"/>
            <a:ext cx="10515599" cy="1448449"/>
          </a:xfrm>
        </p:spPr>
        <p:txBody>
          <a:bodyPr/>
          <a:lstStyle/>
          <a:p>
            <a:r>
              <a:rPr lang="en-US" altLang="zh-CN" dirty="0"/>
              <a:t>NFA</a:t>
            </a:r>
            <a:r>
              <a:rPr lang="en-US" altLang="zh-CN" sz="2800" dirty="0">
                <a:latin typeface="+mn-ea"/>
              </a:rPr>
              <a:t> → </a:t>
            </a:r>
            <a:r>
              <a:rPr lang="en-US" altLang="zh-CN" dirty="0"/>
              <a:t>DFA </a:t>
            </a:r>
            <a:r>
              <a:rPr lang="zh-CN" altLang="en-US" dirty="0"/>
              <a:t>例</a:t>
            </a:r>
            <a:r>
              <a:rPr lang="en-US" altLang="zh-CN" dirty="0"/>
              <a:t>:</a:t>
            </a:r>
          </a:p>
          <a:p>
            <a:r>
              <a:rPr lang="en-US" altLang="zh-CN" sz="2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L(M)={</a:t>
            </a:r>
            <a:r>
              <a:rPr kumimoji="1" lang="zh-CN" altLang="en-US" sz="2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</a:t>
            </a:r>
            <a:r>
              <a:rPr kumimoji="1" lang="en-US" altLang="zh-CN" sz="2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00</a:t>
            </a:r>
            <a:r>
              <a:rPr kumimoji="1" lang="zh-CN" altLang="en-US" sz="2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结尾的串</a:t>
            </a:r>
            <a:r>
              <a:rPr lang="en-US" altLang="zh-CN" sz="2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}    </a:t>
            </a:r>
            <a:r>
              <a:rPr lang="en-US" altLang="zh-CN" sz="28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∑ </a:t>
            </a:r>
            <a:r>
              <a:rPr lang="en-US" altLang="zh-CN" sz="2800" dirty="0">
                <a:solidFill>
                  <a:srgbClr val="C00000"/>
                </a:solidFill>
                <a:latin typeface="+mn-ea"/>
                <a:ea typeface="+mn-ea"/>
                <a:cs typeface="Times New Roman" panose="02020603050405020304" pitchFamily="18" charset="0"/>
              </a:rPr>
              <a:t>= {0,1}</a:t>
            </a:r>
            <a:r>
              <a:rPr lang="en-US" altLang="zh-CN" sz="2800" dirty="0">
                <a:solidFill>
                  <a:srgbClr val="C00000"/>
                </a:solidFill>
                <a:latin typeface="+mn-ea"/>
                <a:ea typeface="+mn-ea"/>
              </a:rPr>
              <a:t>   </a:t>
            </a:r>
            <a:r>
              <a:rPr lang="zh-CN" altLang="en-US" sz="2800" dirty="0">
                <a:solidFill>
                  <a:srgbClr val="C00000"/>
                </a:solidFill>
                <a:latin typeface="+mn-ea"/>
                <a:ea typeface="+mn-ea"/>
              </a:rPr>
              <a:t>（</a:t>
            </a:r>
            <a:r>
              <a:rPr lang="en-US" altLang="zh-CN" sz="2800" dirty="0">
                <a:solidFill>
                  <a:srgbClr val="C00000"/>
                </a:solidFill>
                <a:latin typeface="+mn-ea"/>
                <a:ea typeface="+mn-ea"/>
              </a:rPr>
              <a:t>0|1)*00</a:t>
            </a:r>
            <a:endParaRPr lang="en-GB" altLang="zh-CN" sz="2800" dirty="0">
              <a:solidFill>
                <a:srgbClr val="C00000"/>
              </a:solidFill>
              <a:latin typeface="+mn-ea"/>
              <a:ea typeface="+mn-ea"/>
            </a:endParaRPr>
          </a:p>
          <a:p>
            <a:pPr marL="0" indent="0">
              <a:buNone/>
            </a:pP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C014C1A-637F-4064-A8C7-C77B6A6FDD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3A857A3-1012-4184-86F6-41658C62E65F}" type="slidenum">
              <a:rPr lang="en-US" smtClean="0"/>
              <a:pPr/>
              <a:t>48</a:t>
            </a:fld>
            <a:endParaRPr lang="en-US" dirty="0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D9E195F2-73FF-48DD-94FB-C82D2F6C02EF}"/>
              </a:ext>
            </a:extLst>
          </p:cNvPr>
          <p:cNvGrpSpPr/>
          <p:nvPr/>
        </p:nvGrpSpPr>
        <p:grpSpPr>
          <a:xfrm>
            <a:off x="924902" y="2399106"/>
            <a:ext cx="3093937" cy="1049819"/>
            <a:chOff x="1269539" y="3098855"/>
            <a:chExt cx="3093937" cy="1049819"/>
          </a:xfrm>
        </p:grpSpPr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3B0784D8-AF7C-4955-AE71-3D101E8A4790}"/>
                </a:ext>
              </a:extLst>
            </p:cNvPr>
            <p:cNvSpPr/>
            <p:nvPr/>
          </p:nvSpPr>
          <p:spPr bwMode="auto">
            <a:xfrm>
              <a:off x="1675068" y="3689227"/>
              <a:ext cx="445622" cy="445622"/>
            </a:xfrm>
            <a:prstGeom prst="ellips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b="1" dirty="0">
                  <a:latin typeface="Arial" charset="0"/>
                  <a:ea typeface="微软雅黑" pitchFamily="34" charset="-122"/>
                </a:rPr>
                <a:t>A</a:t>
              </a:r>
              <a:endParaRPr lang="zh-CN" altLang="en-US" b="1" dirty="0">
                <a:latin typeface="Arial" charset="0"/>
                <a:ea typeface="微软雅黑" pitchFamily="34" charset="-122"/>
              </a:endParaRP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701DB7FF-AA1D-4613-BC26-8D3F4976842F}"/>
                </a:ext>
              </a:extLst>
            </p:cNvPr>
            <p:cNvSpPr txBox="1"/>
            <p:nvPr/>
          </p:nvSpPr>
          <p:spPr>
            <a:xfrm>
              <a:off x="1269539" y="3779342"/>
              <a:ext cx="44673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eaLnBrk="1" hangingPunct="1"/>
              <a:r>
                <a:rPr lang="en-US" altLang="zh-CN" b="1" dirty="0">
                  <a:latin typeface="Times New Roman" pitchFamily="18" charset="0"/>
                  <a:sym typeface="Symbol" pitchFamily="18" charset="2"/>
                </a:rPr>
                <a:t></a:t>
              </a:r>
              <a:endParaRPr lang="en-US" altLang="zh-CN" b="1" dirty="0"/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29B3D202-646E-4D9E-856C-866A563EAA3B}"/>
                </a:ext>
              </a:extLst>
            </p:cNvPr>
            <p:cNvSpPr/>
            <p:nvPr/>
          </p:nvSpPr>
          <p:spPr bwMode="auto">
            <a:xfrm>
              <a:off x="2774190" y="3695634"/>
              <a:ext cx="445622" cy="445622"/>
            </a:xfrm>
            <a:prstGeom prst="ellips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b="1" dirty="0">
                  <a:latin typeface="Arial" charset="0"/>
                  <a:ea typeface="微软雅黑" pitchFamily="34" charset="-122"/>
                </a:rPr>
                <a:t>B</a:t>
              </a:r>
              <a:endParaRPr lang="zh-CN" altLang="en-US" b="1" dirty="0">
                <a:latin typeface="Arial" charset="0"/>
                <a:ea typeface="微软雅黑" pitchFamily="34" charset="-122"/>
              </a:endParaRPr>
            </a:p>
          </p:txBody>
        </p:sp>
        <p:sp>
          <p:nvSpPr>
            <p:cNvPr id="9" name="Oval 4">
              <a:extLst>
                <a:ext uri="{FF2B5EF4-FFF2-40B4-BE49-F238E27FC236}">
                  <a16:creationId xmlns:a16="http://schemas.microsoft.com/office/drawing/2014/main" id="{3F356FAE-CFEB-48BF-8409-0B179AE9FC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17854" y="3694087"/>
              <a:ext cx="445622" cy="436988"/>
            </a:xfrm>
            <a:prstGeom prst="ellipse">
              <a:avLst/>
            </a:prstGeom>
            <a:noFill/>
            <a:ln w="63500" cmpd="dbl">
              <a:solidFill>
                <a:sysClr val="windowText" lastClr="000000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C</a:t>
              </a:r>
              <a:endParaRPr kumimoji="0" lang="en-GB" altLang="zh-CN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0" name="连接符: 曲线 9">
              <a:extLst>
                <a:ext uri="{FF2B5EF4-FFF2-40B4-BE49-F238E27FC236}">
                  <a16:creationId xmlns:a16="http://schemas.microsoft.com/office/drawing/2014/main" id="{AA4217C5-E632-40E1-BAE2-08466038075C}"/>
                </a:ext>
              </a:extLst>
            </p:cNvPr>
            <p:cNvCxnSpPr>
              <a:cxnSpLocks/>
              <a:stCxn id="6" idx="6"/>
              <a:endCxn id="8" idx="2"/>
            </p:cNvCxnSpPr>
            <p:nvPr/>
          </p:nvCxnSpPr>
          <p:spPr>
            <a:xfrm>
              <a:off x="2120690" y="3912038"/>
              <a:ext cx="653500" cy="6407"/>
            </a:xfrm>
            <a:prstGeom prst="curvedConnector3">
              <a:avLst>
                <a:gd name="adj1" fmla="val 50000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连接符: 曲线 10">
              <a:extLst>
                <a:ext uri="{FF2B5EF4-FFF2-40B4-BE49-F238E27FC236}">
                  <a16:creationId xmlns:a16="http://schemas.microsoft.com/office/drawing/2014/main" id="{E60C9F55-D044-439B-B550-9371F56ACF07}"/>
                </a:ext>
              </a:extLst>
            </p:cNvPr>
            <p:cNvCxnSpPr>
              <a:cxnSpLocks/>
              <a:stCxn id="8" idx="6"/>
              <a:endCxn id="9" idx="2"/>
            </p:cNvCxnSpPr>
            <p:nvPr/>
          </p:nvCxnSpPr>
          <p:spPr>
            <a:xfrm flipV="1">
              <a:off x="3219812" y="3912581"/>
              <a:ext cx="698042" cy="5864"/>
            </a:xfrm>
            <a:prstGeom prst="curvedConnector3">
              <a:avLst>
                <a:gd name="adj1" fmla="val 50000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连接符: 曲线 11">
              <a:extLst>
                <a:ext uri="{FF2B5EF4-FFF2-40B4-BE49-F238E27FC236}">
                  <a16:creationId xmlns:a16="http://schemas.microsoft.com/office/drawing/2014/main" id="{66AA5164-A33C-4B55-91D9-A3DE8D71489C}"/>
                </a:ext>
              </a:extLst>
            </p:cNvPr>
            <p:cNvCxnSpPr>
              <a:cxnSpLocks/>
              <a:stCxn id="6" idx="2"/>
              <a:endCxn id="6" idx="7"/>
            </p:cNvCxnSpPr>
            <p:nvPr/>
          </p:nvCxnSpPr>
          <p:spPr>
            <a:xfrm rot="10800000" flipH="1">
              <a:off x="1675068" y="3754488"/>
              <a:ext cx="380362" cy="157551"/>
            </a:xfrm>
            <a:prstGeom prst="curvedConnector4">
              <a:avLst>
                <a:gd name="adj1" fmla="val -60101"/>
                <a:gd name="adj2" fmla="val 286517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0DDBEB4C-C543-4805-AFFC-5599F822C1FC}"/>
                </a:ext>
              </a:extLst>
            </p:cNvPr>
            <p:cNvSpPr txBox="1"/>
            <p:nvPr/>
          </p:nvSpPr>
          <p:spPr>
            <a:xfrm>
              <a:off x="1478472" y="3098855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latin typeface="Arial" panose="020B0604020202020204" pitchFamily="34" charset="0"/>
                  <a:cs typeface="Arial" panose="020B0604020202020204" pitchFamily="34" charset="0"/>
                </a:rPr>
                <a:t>0,1</a:t>
              </a:r>
              <a:endParaRPr lang="zh-CN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DEB4D4B3-3A8E-4DEC-8C42-B3D096ACBF95}"/>
                </a:ext>
              </a:extLst>
            </p:cNvPr>
            <p:cNvSpPr txBox="1"/>
            <p:nvPr/>
          </p:nvSpPr>
          <p:spPr>
            <a:xfrm>
              <a:off x="2261330" y="3517813"/>
              <a:ext cx="3129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  <a:endParaRPr lang="zh-CN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1D70FBF7-E124-4C4A-82AB-6874BF9FED18}"/>
                </a:ext>
              </a:extLst>
            </p:cNvPr>
            <p:cNvSpPr txBox="1"/>
            <p:nvPr/>
          </p:nvSpPr>
          <p:spPr>
            <a:xfrm>
              <a:off x="3374113" y="3517813"/>
              <a:ext cx="3129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  <a:endParaRPr lang="zh-CN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aphicFrame>
        <p:nvGraphicFramePr>
          <p:cNvPr id="16" name="Group 18">
            <a:extLst>
              <a:ext uri="{FF2B5EF4-FFF2-40B4-BE49-F238E27FC236}">
                <a16:creationId xmlns:a16="http://schemas.microsoft.com/office/drawing/2014/main" id="{65F1F195-ED07-470E-8CD0-4F60F42EFB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3085799"/>
              </p:ext>
            </p:extLst>
          </p:nvPr>
        </p:nvGraphicFramePr>
        <p:xfrm>
          <a:off x="826315" y="4252401"/>
          <a:ext cx="5269686" cy="2019204"/>
        </p:xfrm>
        <a:graphic>
          <a:graphicData uri="http://schemas.openxmlformats.org/drawingml/2006/table">
            <a:tbl>
              <a:tblPr/>
              <a:tblGrid>
                <a:gridCol w="18227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049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420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04834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100574" marR="100574" marT="34227" marB="34227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>
                      <a:noFill/>
                    </a:lnBlToTr>
                    <a:solidFill>
                      <a:srgbClr val="B5CEE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0</a:t>
                      </a:r>
                      <a:endParaRPr kumimoji="0" lang="zh-CN" alt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100574" marR="100574" marT="34227" marB="34227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5CEE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</a:t>
                      </a:r>
                      <a:endParaRPr kumimoji="0" lang="zh-CN" alt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100574" marR="100574" marT="34227" marB="34227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5CE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479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zh-CN" sz="2400" dirty="0">
                          <a:solidFill>
                            <a:srgbClr val="FF0000"/>
                          </a:solidFill>
                        </a:rPr>
                        <a:t>→</a:t>
                      </a:r>
                      <a:r>
                        <a:rPr kumimoji="0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{A} </a:t>
                      </a:r>
                      <a:r>
                        <a:rPr kumimoji="0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=A</a:t>
                      </a:r>
                      <a:endParaRPr kumimoji="0" lang="zh-CN" alt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100574" marR="100574" marT="34208" marB="3420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{A,B} </a:t>
                      </a:r>
                      <a:r>
                        <a:rPr kumimoji="0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=B</a:t>
                      </a:r>
                      <a:endParaRPr kumimoji="0" lang="zh-CN" alt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100574" marR="100574" marT="34208" marB="3420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{A} </a:t>
                      </a:r>
                      <a:r>
                        <a:rPr kumimoji="0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=A</a:t>
                      </a:r>
                      <a:endParaRPr kumimoji="0" lang="zh-CN" alt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100574" marR="100574" marT="34208" marB="3420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479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{A,B} </a:t>
                      </a:r>
                      <a:r>
                        <a:rPr kumimoji="0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=B</a:t>
                      </a:r>
                      <a:endParaRPr kumimoji="0" lang="zh-CN" alt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100574" marR="100574" marT="34208" marB="3420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{A,B,C}</a:t>
                      </a:r>
                      <a:r>
                        <a:rPr kumimoji="0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=C</a:t>
                      </a:r>
                      <a:endParaRPr kumimoji="0" lang="zh-CN" alt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100574" marR="100574" marT="34208" marB="3420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{A}</a:t>
                      </a:r>
                      <a:r>
                        <a:rPr kumimoji="0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=A</a:t>
                      </a:r>
                      <a:endParaRPr kumimoji="0" lang="zh-CN" alt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100574" marR="100574" marT="34208" marB="3420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479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*</a:t>
                      </a:r>
                      <a:r>
                        <a:rPr kumimoji="0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{A,B,C} </a:t>
                      </a:r>
                      <a:r>
                        <a:rPr kumimoji="0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=C</a:t>
                      </a:r>
                      <a:endParaRPr kumimoji="0" lang="zh-CN" alt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100574" marR="100574" marT="34208" marB="3420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{A,B,C} </a:t>
                      </a:r>
                      <a:r>
                        <a:rPr kumimoji="0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=C</a:t>
                      </a:r>
                      <a:endParaRPr kumimoji="0" lang="zh-CN" alt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100574" marR="100574" marT="34208" marB="3420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{A}</a:t>
                      </a:r>
                      <a:r>
                        <a:rPr kumimoji="0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=A</a:t>
                      </a:r>
                      <a:endParaRPr kumimoji="0" lang="zh-CN" alt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100574" marR="100574" marT="34208" marB="3420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17" name="组合 16">
            <a:extLst>
              <a:ext uri="{FF2B5EF4-FFF2-40B4-BE49-F238E27FC236}">
                <a16:creationId xmlns:a16="http://schemas.microsoft.com/office/drawing/2014/main" id="{FF5424AB-E2A2-4AC6-93D6-E417165955D5}"/>
              </a:ext>
            </a:extLst>
          </p:cNvPr>
          <p:cNvGrpSpPr/>
          <p:nvPr/>
        </p:nvGrpSpPr>
        <p:grpSpPr>
          <a:xfrm>
            <a:off x="4615734" y="2354661"/>
            <a:ext cx="2459426" cy="1827159"/>
            <a:chOff x="728075" y="4613266"/>
            <a:chExt cx="2459426" cy="1827159"/>
          </a:xfrm>
        </p:grpSpPr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D480B822-D6D9-4ABE-8184-B9C8D5866F94}"/>
                </a:ext>
              </a:extLst>
            </p:cNvPr>
            <p:cNvSpPr/>
            <p:nvPr/>
          </p:nvSpPr>
          <p:spPr bwMode="auto">
            <a:xfrm>
              <a:off x="1108220" y="5194832"/>
              <a:ext cx="445622" cy="445622"/>
            </a:xfrm>
            <a:prstGeom prst="ellips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b="1" dirty="0">
                  <a:latin typeface="Arial" charset="0"/>
                  <a:ea typeface="微软雅黑" pitchFamily="34" charset="-122"/>
                </a:rPr>
                <a:t>A</a:t>
              </a:r>
              <a:endParaRPr lang="zh-CN" altLang="en-US" b="1" dirty="0">
                <a:latin typeface="Arial" charset="0"/>
                <a:ea typeface="微软雅黑" pitchFamily="34" charset="-122"/>
              </a:endParaRP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ECCC6CF0-488E-47DF-9974-16FCAD29ADF2}"/>
                </a:ext>
              </a:extLst>
            </p:cNvPr>
            <p:cNvSpPr txBox="1"/>
            <p:nvPr/>
          </p:nvSpPr>
          <p:spPr>
            <a:xfrm>
              <a:off x="771623" y="5289225"/>
              <a:ext cx="44673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eaLnBrk="1" hangingPunct="1"/>
              <a:r>
                <a:rPr lang="en-US" altLang="zh-CN" b="1" dirty="0">
                  <a:latin typeface="Times New Roman" pitchFamily="18" charset="0"/>
                  <a:sym typeface="Symbol" pitchFamily="18" charset="2"/>
                </a:rPr>
                <a:t></a:t>
              </a:r>
              <a:endParaRPr lang="en-US" altLang="zh-CN" b="1" dirty="0"/>
            </a:p>
          </p:txBody>
        </p:sp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B4F5A910-9184-4A24-85AF-8A17BA23911C}"/>
                </a:ext>
              </a:extLst>
            </p:cNvPr>
            <p:cNvSpPr/>
            <p:nvPr/>
          </p:nvSpPr>
          <p:spPr bwMode="auto">
            <a:xfrm>
              <a:off x="2226548" y="4616554"/>
              <a:ext cx="445622" cy="445622"/>
            </a:xfrm>
            <a:prstGeom prst="ellips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b="1" dirty="0">
                  <a:latin typeface="Arial" charset="0"/>
                  <a:ea typeface="微软雅黑" pitchFamily="34" charset="-122"/>
                </a:rPr>
                <a:t>B</a:t>
              </a:r>
              <a:endParaRPr lang="zh-CN" altLang="en-US" b="1" dirty="0">
                <a:latin typeface="Arial" charset="0"/>
                <a:ea typeface="微软雅黑" pitchFamily="34" charset="-122"/>
              </a:endParaRPr>
            </a:p>
          </p:txBody>
        </p:sp>
        <p:sp>
          <p:nvSpPr>
            <p:cNvPr id="21" name="Oval 4">
              <a:extLst>
                <a:ext uri="{FF2B5EF4-FFF2-40B4-BE49-F238E27FC236}">
                  <a16:creationId xmlns:a16="http://schemas.microsoft.com/office/drawing/2014/main" id="{15E8C731-009F-4337-8CE8-D8B6C2B109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28347" y="5663085"/>
              <a:ext cx="445622" cy="436988"/>
            </a:xfrm>
            <a:prstGeom prst="ellipse">
              <a:avLst/>
            </a:prstGeom>
            <a:noFill/>
            <a:ln w="63500" cmpd="dbl">
              <a:solidFill>
                <a:sysClr val="windowText" lastClr="000000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C</a:t>
              </a:r>
              <a:endParaRPr kumimoji="0" lang="en-GB" altLang="zh-CN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22" name="连接符: 曲线 21">
              <a:extLst>
                <a:ext uri="{FF2B5EF4-FFF2-40B4-BE49-F238E27FC236}">
                  <a16:creationId xmlns:a16="http://schemas.microsoft.com/office/drawing/2014/main" id="{E7590976-A80F-489C-8DFF-37C92137DA6E}"/>
                </a:ext>
              </a:extLst>
            </p:cNvPr>
            <p:cNvCxnSpPr>
              <a:cxnSpLocks/>
              <a:stCxn id="18" idx="7"/>
              <a:endCxn id="20" idx="2"/>
            </p:cNvCxnSpPr>
            <p:nvPr/>
          </p:nvCxnSpPr>
          <p:spPr>
            <a:xfrm rot="5400000" flipH="1" flipV="1">
              <a:off x="1647202" y="4680746"/>
              <a:ext cx="420727" cy="737966"/>
            </a:xfrm>
            <a:prstGeom prst="curvedConnector2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连接符: 曲线 22">
              <a:extLst>
                <a:ext uri="{FF2B5EF4-FFF2-40B4-BE49-F238E27FC236}">
                  <a16:creationId xmlns:a16="http://schemas.microsoft.com/office/drawing/2014/main" id="{905074C9-C35D-4EC3-96E8-5643C362AB5B}"/>
                </a:ext>
              </a:extLst>
            </p:cNvPr>
            <p:cNvCxnSpPr>
              <a:cxnSpLocks/>
              <a:stCxn id="20" idx="3"/>
              <a:endCxn id="18" idx="6"/>
            </p:cNvCxnSpPr>
            <p:nvPr/>
          </p:nvCxnSpPr>
          <p:spPr>
            <a:xfrm rot="5400000">
              <a:off x="1712462" y="4838296"/>
              <a:ext cx="420727" cy="737966"/>
            </a:xfrm>
            <a:prstGeom prst="curvedConnector2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连接符: 曲线 23">
              <a:extLst>
                <a:ext uri="{FF2B5EF4-FFF2-40B4-BE49-F238E27FC236}">
                  <a16:creationId xmlns:a16="http://schemas.microsoft.com/office/drawing/2014/main" id="{14A66B6B-D3B1-45A9-8564-47FE3B4BF280}"/>
                </a:ext>
              </a:extLst>
            </p:cNvPr>
            <p:cNvCxnSpPr>
              <a:cxnSpLocks/>
              <a:stCxn id="20" idx="6"/>
              <a:endCxn id="21" idx="6"/>
            </p:cNvCxnSpPr>
            <p:nvPr/>
          </p:nvCxnSpPr>
          <p:spPr>
            <a:xfrm flipH="1">
              <a:off x="2473969" y="4839365"/>
              <a:ext cx="198201" cy="1042214"/>
            </a:xfrm>
            <a:prstGeom prst="curvedConnector3">
              <a:avLst>
                <a:gd name="adj1" fmla="val -115337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连接符: 曲线 24">
              <a:extLst>
                <a:ext uri="{FF2B5EF4-FFF2-40B4-BE49-F238E27FC236}">
                  <a16:creationId xmlns:a16="http://schemas.microsoft.com/office/drawing/2014/main" id="{0FBFB707-0D4C-41A5-96DA-64FCB668C0B1}"/>
                </a:ext>
              </a:extLst>
            </p:cNvPr>
            <p:cNvCxnSpPr>
              <a:cxnSpLocks/>
              <a:stCxn id="18" idx="2"/>
              <a:endCxn id="18" idx="0"/>
            </p:cNvCxnSpPr>
            <p:nvPr/>
          </p:nvCxnSpPr>
          <p:spPr>
            <a:xfrm rot="10800000" flipH="1">
              <a:off x="1108219" y="5194833"/>
              <a:ext cx="222811" cy="222811"/>
            </a:xfrm>
            <a:prstGeom prst="curvedConnector4">
              <a:avLst>
                <a:gd name="adj1" fmla="val -102598"/>
                <a:gd name="adj2" fmla="val 202598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连接符: 曲线 25">
              <a:extLst>
                <a:ext uri="{FF2B5EF4-FFF2-40B4-BE49-F238E27FC236}">
                  <a16:creationId xmlns:a16="http://schemas.microsoft.com/office/drawing/2014/main" id="{8A9DB04E-74BA-4B81-BA50-FE652D5DC026}"/>
                </a:ext>
              </a:extLst>
            </p:cNvPr>
            <p:cNvCxnSpPr>
              <a:cxnSpLocks/>
              <a:stCxn id="21" idx="1"/>
              <a:endCxn id="18" idx="5"/>
            </p:cNvCxnSpPr>
            <p:nvPr/>
          </p:nvCxnSpPr>
          <p:spPr>
            <a:xfrm rot="16200000" flipV="1">
              <a:off x="1715152" y="5348624"/>
              <a:ext cx="151886" cy="605025"/>
            </a:xfrm>
            <a:prstGeom prst="curvedConnector3">
              <a:avLst>
                <a:gd name="adj1" fmla="val 50000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连接符: 曲线 26">
              <a:extLst>
                <a:ext uri="{FF2B5EF4-FFF2-40B4-BE49-F238E27FC236}">
                  <a16:creationId xmlns:a16="http://schemas.microsoft.com/office/drawing/2014/main" id="{37A2E1E8-2337-416A-91A7-21F06F98BF83}"/>
                </a:ext>
              </a:extLst>
            </p:cNvPr>
            <p:cNvCxnSpPr>
              <a:cxnSpLocks/>
              <a:stCxn id="21" idx="5"/>
              <a:endCxn id="21" idx="2"/>
            </p:cNvCxnSpPr>
            <p:nvPr/>
          </p:nvCxnSpPr>
          <p:spPr>
            <a:xfrm rot="5400000" flipH="1">
              <a:off x="2141278" y="5768648"/>
              <a:ext cx="154499" cy="380362"/>
            </a:xfrm>
            <a:prstGeom prst="curvedConnector4">
              <a:avLst>
                <a:gd name="adj1" fmla="val -189383"/>
                <a:gd name="adj2" fmla="val 160101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44C041B1-A502-4851-999A-D6A51369EE83}"/>
                </a:ext>
              </a:extLst>
            </p:cNvPr>
            <p:cNvSpPr txBox="1"/>
            <p:nvPr/>
          </p:nvSpPr>
          <p:spPr>
            <a:xfrm>
              <a:off x="728075" y="4694551"/>
              <a:ext cx="3129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endParaRPr lang="zh-CN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A9B4908F-DAA0-4D08-98A8-839D690185B3}"/>
                </a:ext>
              </a:extLst>
            </p:cNvPr>
            <p:cNvSpPr txBox="1"/>
            <p:nvPr/>
          </p:nvSpPr>
          <p:spPr>
            <a:xfrm>
              <a:off x="2006743" y="5150725"/>
              <a:ext cx="3129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endParaRPr lang="zh-CN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506624B5-481A-4388-9ECC-A2879ABB4FF2}"/>
                </a:ext>
              </a:extLst>
            </p:cNvPr>
            <p:cNvSpPr txBox="1"/>
            <p:nvPr/>
          </p:nvSpPr>
          <p:spPr>
            <a:xfrm>
              <a:off x="1493883" y="4613266"/>
              <a:ext cx="3129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  <a:endParaRPr lang="zh-CN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B25698F3-822D-4BC5-B349-152CEB51FF4F}"/>
                </a:ext>
              </a:extLst>
            </p:cNvPr>
            <p:cNvSpPr txBox="1"/>
            <p:nvPr/>
          </p:nvSpPr>
          <p:spPr>
            <a:xfrm>
              <a:off x="2874594" y="5281804"/>
              <a:ext cx="3129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  <a:endParaRPr lang="zh-CN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2FCF2624-381A-4627-96BE-EF718FC3F77C}"/>
                </a:ext>
              </a:extLst>
            </p:cNvPr>
            <p:cNvSpPr txBox="1"/>
            <p:nvPr/>
          </p:nvSpPr>
          <p:spPr>
            <a:xfrm>
              <a:off x="1417370" y="5613338"/>
              <a:ext cx="3129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endParaRPr lang="zh-CN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528A742D-0E84-41A4-BFE3-68FBCB39497B}"/>
                </a:ext>
              </a:extLst>
            </p:cNvPr>
            <p:cNvSpPr txBox="1"/>
            <p:nvPr/>
          </p:nvSpPr>
          <p:spPr>
            <a:xfrm>
              <a:off x="1554054" y="6071093"/>
              <a:ext cx="3129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  <a:endParaRPr lang="zh-CN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4" name="矩形: 圆角 33">
            <a:extLst>
              <a:ext uri="{FF2B5EF4-FFF2-40B4-BE49-F238E27FC236}">
                <a16:creationId xmlns:a16="http://schemas.microsoft.com/office/drawing/2014/main" id="{77CB4629-5382-4733-BB8D-3562F00B893F}"/>
              </a:ext>
            </a:extLst>
          </p:cNvPr>
          <p:cNvSpPr/>
          <p:nvPr/>
        </p:nvSpPr>
        <p:spPr>
          <a:xfrm>
            <a:off x="2734102" y="4825911"/>
            <a:ext cx="1583757" cy="375938"/>
          </a:xfrm>
          <a:prstGeom prst="round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: 圆角 34">
            <a:extLst>
              <a:ext uri="{FF2B5EF4-FFF2-40B4-BE49-F238E27FC236}">
                <a16:creationId xmlns:a16="http://schemas.microsoft.com/office/drawing/2014/main" id="{80B95B37-E46F-4443-AB58-9EDFC49DFF12}"/>
              </a:ext>
            </a:extLst>
          </p:cNvPr>
          <p:cNvSpPr/>
          <p:nvPr/>
        </p:nvSpPr>
        <p:spPr>
          <a:xfrm>
            <a:off x="929362" y="5315194"/>
            <a:ext cx="1583757" cy="375938"/>
          </a:xfrm>
          <a:prstGeom prst="round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: 圆角 35">
            <a:extLst>
              <a:ext uri="{FF2B5EF4-FFF2-40B4-BE49-F238E27FC236}">
                <a16:creationId xmlns:a16="http://schemas.microsoft.com/office/drawing/2014/main" id="{2566DDE6-4C46-417B-AC6D-C9AB145B023C}"/>
              </a:ext>
            </a:extLst>
          </p:cNvPr>
          <p:cNvSpPr/>
          <p:nvPr/>
        </p:nvSpPr>
        <p:spPr>
          <a:xfrm>
            <a:off x="2710034" y="5331236"/>
            <a:ext cx="1583757" cy="375938"/>
          </a:xfrm>
          <a:prstGeom prst="round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矩形: 圆角 36">
            <a:extLst>
              <a:ext uri="{FF2B5EF4-FFF2-40B4-BE49-F238E27FC236}">
                <a16:creationId xmlns:a16="http://schemas.microsoft.com/office/drawing/2014/main" id="{2978BCEF-8B77-4056-8A9A-F30854E8673B}"/>
              </a:ext>
            </a:extLst>
          </p:cNvPr>
          <p:cNvSpPr/>
          <p:nvPr/>
        </p:nvSpPr>
        <p:spPr>
          <a:xfrm>
            <a:off x="953424" y="5820519"/>
            <a:ext cx="1583757" cy="375938"/>
          </a:xfrm>
          <a:prstGeom prst="round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矩形: 圆角 37">
            <a:extLst>
              <a:ext uri="{FF2B5EF4-FFF2-40B4-BE49-F238E27FC236}">
                <a16:creationId xmlns:a16="http://schemas.microsoft.com/office/drawing/2014/main" id="{236414C0-09B4-4AFB-BA41-6F7681BD0D5D}"/>
              </a:ext>
            </a:extLst>
          </p:cNvPr>
          <p:cNvSpPr/>
          <p:nvPr/>
        </p:nvSpPr>
        <p:spPr>
          <a:xfrm>
            <a:off x="2742116" y="5828541"/>
            <a:ext cx="1583757" cy="375938"/>
          </a:xfrm>
          <a:prstGeom prst="round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: 圆角 38">
            <a:extLst>
              <a:ext uri="{FF2B5EF4-FFF2-40B4-BE49-F238E27FC236}">
                <a16:creationId xmlns:a16="http://schemas.microsoft.com/office/drawing/2014/main" id="{01F4F359-A648-4BFF-B841-E8CF27B80DB5}"/>
              </a:ext>
            </a:extLst>
          </p:cNvPr>
          <p:cNvSpPr/>
          <p:nvPr/>
        </p:nvSpPr>
        <p:spPr>
          <a:xfrm>
            <a:off x="4663567" y="4809867"/>
            <a:ext cx="1189900" cy="375938"/>
          </a:xfrm>
          <a:prstGeom prst="round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: 圆角 39">
            <a:extLst>
              <a:ext uri="{FF2B5EF4-FFF2-40B4-BE49-F238E27FC236}">
                <a16:creationId xmlns:a16="http://schemas.microsoft.com/office/drawing/2014/main" id="{57EDBD08-F1DD-4B2B-B03A-3194D8EA97F9}"/>
              </a:ext>
            </a:extLst>
          </p:cNvPr>
          <p:cNvSpPr/>
          <p:nvPr/>
        </p:nvSpPr>
        <p:spPr>
          <a:xfrm>
            <a:off x="4655547" y="5331233"/>
            <a:ext cx="1189900" cy="375938"/>
          </a:xfrm>
          <a:prstGeom prst="round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: 圆角 40">
            <a:extLst>
              <a:ext uri="{FF2B5EF4-FFF2-40B4-BE49-F238E27FC236}">
                <a16:creationId xmlns:a16="http://schemas.microsoft.com/office/drawing/2014/main" id="{6C39B84B-1DC3-4DF8-85E3-378C82F2DE0E}"/>
              </a:ext>
            </a:extLst>
          </p:cNvPr>
          <p:cNvSpPr/>
          <p:nvPr/>
        </p:nvSpPr>
        <p:spPr>
          <a:xfrm>
            <a:off x="4679611" y="5820515"/>
            <a:ext cx="1189900" cy="375938"/>
          </a:xfrm>
          <a:prstGeom prst="round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F70BC561-4380-49E7-8B51-83923D754A9C}"/>
              </a:ext>
            </a:extLst>
          </p:cNvPr>
          <p:cNvGrpSpPr/>
          <p:nvPr/>
        </p:nvGrpSpPr>
        <p:grpSpPr>
          <a:xfrm>
            <a:off x="7475359" y="2074769"/>
            <a:ext cx="4097661" cy="2107051"/>
            <a:chOff x="7370432" y="3073255"/>
            <a:chExt cx="4097661" cy="2107051"/>
          </a:xfrm>
        </p:grpSpPr>
        <p:sp>
          <p:nvSpPr>
            <p:cNvPr id="43" name="Rectangle 33">
              <a:extLst>
                <a:ext uri="{FF2B5EF4-FFF2-40B4-BE49-F238E27FC236}">
                  <a16:creationId xmlns:a16="http://schemas.microsoft.com/office/drawing/2014/main" id="{256E9A4A-3042-4731-AC3B-AC03C7B755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08413" y="3444730"/>
              <a:ext cx="358775" cy="338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4000"/>
                </a:lnSpc>
              </a:pPr>
              <a:r>
                <a:rPr lang="en-GB" altLang="zh-CN" sz="2000"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</a:p>
          </p:txBody>
        </p:sp>
        <p:sp>
          <p:nvSpPr>
            <p:cNvPr id="44" name="Rectangle 34">
              <a:extLst>
                <a:ext uri="{FF2B5EF4-FFF2-40B4-BE49-F238E27FC236}">
                  <a16:creationId xmlns:a16="http://schemas.microsoft.com/office/drawing/2014/main" id="{497E6268-24CC-4890-8CEA-CD40D5689C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71853" y="4130710"/>
              <a:ext cx="360363" cy="338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4000"/>
                </a:lnSpc>
              </a:pPr>
              <a:r>
                <a:rPr lang="en-GB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</a:p>
          </p:txBody>
        </p:sp>
        <p:sp>
          <p:nvSpPr>
            <p:cNvPr id="45" name="Rectangle 35">
              <a:extLst>
                <a:ext uri="{FF2B5EF4-FFF2-40B4-BE49-F238E27FC236}">
                  <a16:creationId xmlns:a16="http://schemas.microsoft.com/office/drawing/2014/main" id="{ACA4C536-B7D4-468B-807D-2A536F6363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36118" y="3251913"/>
              <a:ext cx="358775" cy="338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4000"/>
                </a:lnSpc>
              </a:pPr>
              <a:r>
                <a:rPr lang="en-GB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</a:p>
          </p:txBody>
        </p:sp>
        <p:sp>
          <p:nvSpPr>
            <p:cNvPr id="46" name="Oval 36">
              <a:extLst>
                <a:ext uri="{FF2B5EF4-FFF2-40B4-BE49-F238E27FC236}">
                  <a16:creationId xmlns:a16="http://schemas.microsoft.com/office/drawing/2014/main" id="{A82DFD57-A5AE-42E4-9BCD-A75DD9C6E7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87463" y="3819380"/>
              <a:ext cx="539750" cy="508000"/>
            </a:xfrm>
            <a:prstGeom prst="ellips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12000"/>
                </a:lnSpc>
              </a:pPr>
              <a:r>
                <a:rPr lang="en-GB" altLang="zh-CN" sz="2000"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</a:p>
          </p:txBody>
        </p:sp>
        <p:sp>
          <p:nvSpPr>
            <p:cNvPr id="47" name="Oval 37">
              <a:extLst>
                <a:ext uri="{FF2B5EF4-FFF2-40B4-BE49-F238E27FC236}">
                  <a16:creationId xmlns:a16="http://schemas.microsoft.com/office/drawing/2014/main" id="{B97E8AEC-675B-4CCC-A44A-D9D841730D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13038" y="3073255"/>
              <a:ext cx="539750" cy="509588"/>
            </a:xfrm>
            <a:prstGeom prst="ellips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12000"/>
                </a:lnSpc>
              </a:pPr>
              <a:r>
                <a:rPr lang="en-GB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</a:p>
          </p:txBody>
        </p:sp>
        <p:sp>
          <p:nvSpPr>
            <p:cNvPr id="48" name="Oval 38">
              <a:extLst>
                <a:ext uri="{FF2B5EF4-FFF2-40B4-BE49-F238E27FC236}">
                  <a16:creationId xmlns:a16="http://schemas.microsoft.com/office/drawing/2014/main" id="{A2EACF2F-7A8B-416D-955C-20E1FA7C08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55901" y="4421043"/>
              <a:ext cx="539750" cy="508000"/>
            </a:xfrm>
            <a:prstGeom prst="ellips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12000"/>
                </a:lnSpc>
              </a:pPr>
              <a:r>
                <a:rPr lang="en-GB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</a:p>
          </p:txBody>
        </p:sp>
        <p:sp>
          <p:nvSpPr>
            <p:cNvPr id="49" name="Oval 39">
              <a:extLst>
                <a:ext uri="{FF2B5EF4-FFF2-40B4-BE49-F238E27FC236}">
                  <a16:creationId xmlns:a16="http://schemas.microsoft.com/office/drawing/2014/main" id="{591A08C4-4B16-47A3-9A6E-24949BC5D8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748163" y="3746355"/>
              <a:ext cx="539750" cy="508000"/>
            </a:xfrm>
            <a:prstGeom prst="ellipse">
              <a:avLst/>
            </a:prstGeom>
            <a:noFill/>
            <a:ln w="63500" cmpd="dbl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12000"/>
                </a:lnSpc>
              </a:pPr>
              <a:r>
                <a:rPr lang="en-GB" altLang="zh-CN" sz="2000"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</a:p>
          </p:txBody>
        </p:sp>
        <p:sp>
          <p:nvSpPr>
            <p:cNvPr id="50" name="Rectangle 46">
              <a:extLst>
                <a:ext uri="{FF2B5EF4-FFF2-40B4-BE49-F238E27FC236}">
                  <a16:creationId xmlns:a16="http://schemas.microsoft.com/office/drawing/2014/main" id="{C1A7FF8C-77F3-4670-83FE-A273C9A5A9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75318" y="3809066"/>
              <a:ext cx="180975" cy="3413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4000"/>
                </a:lnSpc>
              </a:pPr>
              <a:r>
                <a:rPr lang="en-GB" altLang="zh-CN" sz="2000"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</a:p>
          </p:txBody>
        </p:sp>
        <p:sp>
          <p:nvSpPr>
            <p:cNvPr id="51" name="Rectangle 48">
              <a:extLst>
                <a:ext uri="{FF2B5EF4-FFF2-40B4-BE49-F238E27FC236}">
                  <a16:creationId xmlns:a16="http://schemas.microsoft.com/office/drawing/2014/main" id="{5718DACB-AE93-460B-B153-5BFC75BA5B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07730" y="3195601"/>
              <a:ext cx="360363" cy="338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4000"/>
                </a:lnSpc>
              </a:pPr>
              <a:r>
                <a:rPr lang="en-GB" altLang="zh-CN" sz="2000"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</a:p>
          </p:txBody>
        </p:sp>
        <p:sp>
          <p:nvSpPr>
            <p:cNvPr id="52" name="Rectangle 49">
              <a:extLst>
                <a:ext uri="{FF2B5EF4-FFF2-40B4-BE49-F238E27FC236}">
                  <a16:creationId xmlns:a16="http://schemas.microsoft.com/office/drawing/2014/main" id="{62B2778C-3AC5-4430-B6DC-9D30C88735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82520" y="3766338"/>
              <a:ext cx="360363" cy="338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4000"/>
                </a:lnSpc>
              </a:pPr>
              <a:r>
                <a:rPr lang="en-GB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</a:p>
          </p:txBody>
        </p:sp>
        <p:sp>
          <p:nvSpPr>
            <p:cNvPr id="53" name="Rectangle 51">
              <a:extLst>
                <a:ext uri="{FF2B5EF4-FFF2-40B4-BE49-F238E27FC236}">
                  <a16:creationId xmlns:a16="http://schemas.microsoft.com/office/drawing/2014/main" id="{B5240466-2F91-4979-8FEE-AF7BA9A352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67763" y="4842168"/>
              <a:ext cx="360363" cy="338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4000"/>
                </a:lnSpc>
              </a:pPr>
              <a:r>
                <a:rPr lang="en-GB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</a:p>
          </p:txBody>
        </p:sp>
        <p:sp>
          <p:nvSpPr>
            <p:cNvPr id="54" name="Rectangle 52">
              <a:extLst>
                <a:ext uri="{FF2B5EF4-FFF2-40B4-BE49-F238E27FC236}">
                  <a16:creationId xmlns:a16="http://schemas.microsoft.com/office/drawing/2014/main" id="{A136A607-6B21-42BD-86EB-0208436FC9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87801" y="4349605"/>
              <a:ext cx="360363" cy="338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4000"/>
                </a:lnSpc>
              </a:pPr>
              <a:r>
                <a:rPr lang="en-GB" altLang="zh-CN" sz="2000"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</a:p>
          </p:txBody>
        </p:sp>
        <p:cxnSp>
          <p:nvCxnSpPr>
            <p:cNvPr id="55" name="连接符: 曲线 54">
              <a:extLst>
                <a:ext uri="{FF2B5EF4-FFF2-40B4-BE49-F238E27FC236}">
                  <a16:creationId xmlns:a16="http://schemas.microsoft.com/office/drawing/2014/main" id="{28425DD3-5D77-4714-9926-F33E6CA1D1D0}"/>
                </a:ext>
              </a:extLst>
            </p:cNvPr>
            <p:cNvCxnSpPr>
              <a:cxnSpLocks/>
              <a:stCxn id="48" idx="6"/>
              <a:endCxn id="48" idx="3"/>
            </p:cNvCxnSpPr>
            <p:nvPr/>
          </p:nvCxnSpPr>
          <p:spPr>
            <a:xfrm flipH="1">
              <a:off x="9234946" y="4675043"/>
              <a:ext cx="460705" cy="179605"/>
            </a:xfrm>
            <a:prstGeom prst="curvedConnector4">
              <a:avLst>
                <a:gd name="adj1" fmla="val -49620"/>
                <a:gd name="adj2" fmla="val 268701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连接符: 曲线 55">
              <a:extLst>
                <a:ext uri="{FF2B5EF4-FFF2-40B4-BE49-F238E27FC236}">
                  <a16:creationId xmlns:a16="http://schemas.microsoft.com/office/drawing/2014/main" id="{EA0C5F05-F8FF-45F7-899B-5D1D01067E1E}"/>
                </a:ext>
              </a:extLst>
            </p:cNvPr>
            <p:cNvCxnSpPr>
              <a:cxnSpLocks/>
              <a:stCxn id="49" idx="1"/>
              <a:endCxn id="49" idx="6"/>
            </p:cNvCxnSpPr>
            <p:nvPr/>
          </p:nvCxnSpPr>
          <p:spPr>
            <a:xfrm rot="16200000" flipH="1">
              <a:off x="10967757" y="3680200"/>
              <a:ext cx="179605" cy="460705"/>
            </a:xfrm>
            <a:prstGeom prst="curvedConnector4">
              <a:avLst>
                <a:gd name="adj1" fmla="val -168701"/>
                <a:gd name="adj2" fmla="val 149620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6D44DE17-AD79-46AE-B66F-421EDB8CFF2A}"/>
                </a:ext>
              </a:extLst>
            </p:cNvPr>
            <p:cNvSpPr txBox="1"/>
            <p:nvPr/>
          </p:nvSpPr>
          <p:spPr>
            <a:xfrm>
              <a:off x="7370432" y="3878853"/>
              <a:ext cx="44673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eaLnBrk="1" hangingPunct="1"/>
              <a:r>
                <a:rPr lang="en-US" altLang="zh-CN" b="1" dirty="0">
                  <a:latin typeface="Times New Roman" pitchFamily="18" charset="0"/>
                  <a:sym typeface="Symbol" pitchFamily="18" charset="2"/>
                </a:rPr>
                <a:t></a:t>
              </a:r>
              <a:endParaRPr lang="en-US" altLang="zh-CN" b="1" dirty="0"/>
            </a:p>
          </p:txBody>
        </p:sp>
        <p:cxnSp>
          <p:nvCxnSpPr>
            <p:cNvPr id="58" name="直接箭头连接符 57">
              <a:extLst>
                <a:ext uri="{FF2B5EF4-FFF2-40B4-BE49-F238E27FC236}">
                  <a16:creationId xmlns:a16="http://schemas.microsoft.com/office/drawing/2014/main" id="{A83D37B6-364F-42A3-AF0E-C1E9BC687DB2}"/>
                </a:ext>
              </a:extLst>
            </p:cNvPr>
            <p:cNvCxnSpPr>
              <a:stCxn id="46" idx="7"/>
              <a:endCxn id="47" idx="2"/>
            </p:cNvCxnSpPr>
            <p:nvPr/>
          </p:nvCxnSpPr>
          <p:spPr>
            <a:xfrm flipV="1">
              <a:off x="8148168" y="3328049"/>
              <a:ext cx="964870" cy="56572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箭头连接符 58">
              <a:extLst>
                <a:ext uri="{FF2B5EF4-FFF2-40B4-BE49-F238E27FC236}">
                  <a16:creationId xmlns:a16="http://schemas.microsoft.com/office/drawing/2014/main" id="{8F33E1EB-CA3B-49FA-B728-BF459479F389}"/>
                </a:ext>
              </a:extLst>
            </p:cNvPr>
            <p:cNvCxnSpPr>
              <a:cxnSpLocks/>
              <a:stCxn id="46" idx="5"/>
              <a:endCxn id="48" idx="2"/>
            </p:cNvCxnSpPr>
            <p:nvPr/>
          </p:nvCxnSpPr>
          <p:spPr>
            <a:xfrm>
              <a:off x="8148168" y="4252985"/>
              <a:ext cx="1007733" cy="42205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箭头连接符 59">
              <a:extLst>
                <a:ext uri="{FF2B5EF4-FFF2-40B4-BE49-F238E27FC236}">
                  <a16:creationId xmlns:a16="http://schemas.microsoft.com/office/drawing/2014/main" id="{A8D55FBA-293C-4DD3-BEB2-CB2CFCE774FE}"/>
                </a:ext>
              </a:extLst>
            </p:cNvPr>
            <p:cNvCxnSpPr>
              <a:cxnSpLocks/>
              <a:stCxn id="47" idx="3"/>
              <a:endCxn id="48" idx="1"/>
            </p:cNvCxnSpPr>
            <p:nvPr/>
          </p:nvCxnSpPr>
          <p:spPr>
            <a:xfrm>
              <a:off x="9192083" y="3508216"/>
              <a:ext cx="42863" cy="98722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接箭头连接符 60">
              <a:extLst>
                <a:ext uri="{FF2B5EF4-FFF2-40B4-BE49-F238E27FC236}">
                  <a16:creationId xmlns:a16="http://schemas.microsoft.com/office/drawing/2014/main" id="{409D71AA-5344-441D-AC14-2FE10B69778C}"/>
                </a:ext>
              </a:extLst>
            </p:cNvPr>
            <p:cNvCxnSpPr>
              <a:cxnSpLocks/>
              <a:stCxn id="48" idx="0"/>
              <a:endCxn id="47" idx="4"/>
            </p:cNvCxnSpPr>
            <p:nvPr/>
          </p:nvCxnSpPr>
          <p:spPr>
            <a:xfrm flipH="1" flipV="1">
              <a:off x="9382913" y="3582843"/>
              <a:ext cx="42863" cy="8382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箭头连接符 61">
              <a:extLst>
                <a:ext uri="{FF2B5EF4-FFF2-40B4-BE49-F238E27FC236}">
                  <a16:creationId xmlns:a16="http://schemas.microsoft.com/office/drawing/2014/main" id="{37581C44-BEC2-4525-8222-F277C155B532}"/>
                </a:ext>
              </a:extLst>
            </p:cNvPr>
            <p:cNvCxnSpPr>
              <a:cxnSpLocks/>
              <a:stCxn id="47" idx="5"/>
              <a:endCxn id="49" idx="2"/>
            </p:cNvCxnSpPr>
            <p:nvPr/>
          </p:nvCxnSpPr>
          <p:spPr>
            <a:xfrm>
              <a:off x="9573743" y="3508216"/>
              <a:ext cx="1174420" cy="49213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箭头连接符 62">
              <a:extLst>
                <a:ext uri="{FF2B5EF4-FFF2-40B4-BE49-F238E27FC236}">
                  <a16:creationId xmlns:a16="http://schemas.microsoft.com/office/drawing/2014/main" id="{892BC659-50E2-4480-8D54-F72F4DA52830}"/>
                </a:ext>
              </a:extLst>
            </p:cNvPr>
            <p:cNvCxnSpPr>
              <a:cxnSpLocks/>
              <a:stCxn id="49" idx="3"/>
              <a:endCxn id="48" idx="7"/>
            </p:cNvCxnSpPr>
            <p:nvPr/>
          </p:nvCxnSpPr>
          <p:spPr>
            <a:xfrm flipH="1">
              <a:off x="9616606" y="4179960"/>
              <a:ext cx="1210602" cy="31547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7" name="组合 106">
            <a:extLst>
              <a:ext uri="{FF2B5EF4-FFF2-40B4-BE49-F238E27FC236}">
                <a16:creationId xmlns:a16="http://schemas.microsoft.com/office/drawing/2014/main" id="{1D53FD30-4E35-480D-A979-FBCB1E64DE94}"/>
              </a:ext>
            </a:extLst>
          </p:cNvPr>
          <p:cNvGrpSpPr/>
          <p:nvPr/>
        </p:nvGrpSpPr>
        <p:grpSpPr>
          <a:xfrm>
            <a:off x="7271870" y="4258027"/>
            <a:ext cx="2677427" cy="2390877"/>
            <a:chOff x="7568773" y="4289183"/>
            <a:chExt cx="2677427" cy="2390877"/>
          </a:xfrm>
        </p:grpSpPr>
        <p:sp>
          <p:nvSpPr>
            <p:cNvPr id="65" name="椭圆 64">
              <a:extLst>
                <a:ext uri="{FF2B5EF4-FFF2-40B4-BE49-F238E27FC236}">
                  <a16:creationId xmlns:a16="http://schemas.microsoft.com/office/drawing/2014/main" id="{85E3B52D-8723-47DB-AF50-081CE6A20156}"/>
                </a:ext>
              </a:extLst>
            </p:cNvPr>
            <p:cNvSpPr/>
            <p:nvPr/>
          </p:nvSpPr>
          <p:spPr bwMode="auto">
            <a:xfrm>
              <a:off x="7950252" y="5316166"/>
              <a:ext cx="445622" cy="445622"/>
            </a:xfrm>
            <a:prstGeom prst="ellips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b="1" dirty="0">
                  <a:latin typeface="Arial" charset="0"/>
                  <a:ea typeface="微软雅黑" pitchFamily="34" charset="-122"/>
                </a:rPr>
                <a:t>A</a:t>
              </a:r>
              <a:endParaRPr lang="zh-CN" altLang="en-US" b="1" dirty="0">
                <a:latin typeface="Arial" charset="0"/>
                <a:ea typeface="微软雅黑" pitchFamily="34" charset="-122"/>
              </a:endParaRPr>
            </a:p>
          </p:txBody>
        </p:sp>
        <p:sp>
          <p:nvSpPr>
            <p:cNvPr id="66" name="文本框 65">
              <a:extLst>
                <a:ext uri="{FF2B5EF4-FFF2-40B4-BE49-F238E27FC236}">
                  <a16:creationId xmlns:a16="http://schemas.microsoft.com/office/drawing/2014/main" id="{38691F93-5A18-4644-99F7-49F05E7F8723}"/>
                </a:ext>
              </a:extLst>
            </p:cNvPr>
            <p:cNvSpPr txBox="1"/>
            <p:nvPr/>
          </p:nvSpPr>
          <p:spPr>
            <a:xfrm>
              <a:off x="7568773" y="5344466"/>
              <a:ext cx="44673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eaLnBrk="1" hangingPunct="1"/>
              <a:r>
                <a:rPr lang="en-US" altLang="zh-CN" b="1" dirty="0">
                  <a:latin typeface="Times New Roman" pitchFamily="18" charset="0"/>
                  <a:sym typeface="Symbol" pitchFamily="18" charset="2"/>
                </a:rPr>
                <a:t></a:t>
              </a:r>
              <a:endParaRPr lang="en-US" altLang="zh-CN" b="1" dirty="0"/>
            </a:p>
          </p:txBody>
        </p:sp>
        <p:sp>
          <p:nvSpPr>
            <p:cNvPr id="67" name="椭圆 66">
              <a:extLst>
                <a:ext uri="{FF2B5EF4-FFF2-40B4-BE49-F238E27FC236}">
                  <a16:creationId xmlns:a16="http://schemas.microsoft.com/office/drawing/2014/main" id="{D635C15A-3689-48B2-9E33-0C990B7FA87C}"/>
                </a:ext>
              </a:extLst>
            </p:cNvPr>
            <p:cNvSpPr/>
            <p:nvPr/>
          </p:nvSpPr>
          <p:spPr bwMode="auto">
            <a:xfrm>
              <a:off x="7941310" y="4289183"/>
              <a:ext cx="445622" cy="445622"/>
            </a:xfrm>
            <a:prstGeom prst="ellips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b="1" dirty="0">
                  <a:latin typeface="Arial" charset="0"/>
                  <a:ea typeface="微软雅黑" pitchFamily="34" charset="-122"/>
                </a:rPr>
                <a:t>B</a:t>
              </a:r>
              <a:endParaRPr lang="zh-CN" altLang="en-US" b="1" dirty="0">
                <a:latin typeface="Arial" charset="0"/>
                <a:ea typeface="微软雅黑" pitchFamily="34" charset="-122"/>
              </a:endParaRPr>
            </a:p>
          </p:txBody>
        </p:sp>
        <p:sp>
          <p:nvSpPr>
            <p:cNvPr id="68" name="Oval 4">
              <a:extLst>
                <a:ext uri="{FF2B5EF4-FFF2-40B4-BE49-F238E27FC236}">
                  <a16:creationId xmlns:a16="http://schemas.microsoft.com/office/drawing/2014/main" id="{98C9F531-592D-46BD-A1D1-FDEBF5C880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00578" y="5337108"/>
              <a:ext cx="445622" cy="436988"/>
            </a:xfrm>
            <a:prstGeom prst="ellipse">
              <a:avLst/>
            </a:prstGeom>
            <a:noFill/>
            <a:ln w="63500" cmpd="dbl">
              <a:solidFill>
                <a:sysClr val="windowText" lastClr="000000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E</a:t>
              </a:r>
              <a:endParaRPr kumimoji="0" lang="en-GB" altLang="zh-CN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69" name="连接符: 曲线 68">
              <a:extLst>
                <a:ext uri="{FF2B5EF4-FFF2-40B4-BE49-F238E27FC236}">
                  <a16:creationId xmlns:a16="http://schemas.microsoft.com/office/drawing/2014/main" id="{472EB614-978F-4FD4-A3F6-BD3D05E9C27E}"/>
                </a:ext>
              </a:extLst>
            </p:cNvPr>
            <p:cNvCxnSpPr>
              <a:cxnSpLocks/>
              <a:stCxn id="65" idx="1"/>
              <a:endCxn id="67" idx="3"/>
            </p:cNvCxnSpPr>
            <p:nvPr/>
          </p:nvCxnSpPr>
          <p:spPr>
            <a:xfrm rot="16200000" flipV="1">
              <a:off x="7655101" y="5021015"/>
              <a:ext cx="711881" cy="8942"/>
            </a:xfrm>
            <a:prstGeom prst="curvedConnector3">
              <a:avLst>
                <a:gd name="adj1" fmla="val 50000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连接符: 曲线 69">
              <a:extLst>
                <a:ext uri="{FF2B5EF4-FFF2-40B4-BE49-F238E27FC236}">
                  <a16:creationId xmlns:a16="http://schemas.microsoft.com/office/drawing/2014/main" id="{ACA50A37-D522-4B84-B4CD-12B6BCC8A6F9}"/>
                </a:ext>
              </a:extLst>
            </p:cNvPr>
            <p:cNvCxnSpPr>
              <a:cxnSpLocks/>
              <a:stCxn id="67" idx="5"/>
              <a:endCxn id="65" idx="7"/>
            </p:cNvCxnSpPr>
            <p:nvPr/>
          </p:nvCxnSpPr>
          <p:spPr>
            <a:xfrm rot="16200000" flipH="1">
              <a:off x="7970203" y="5021014"/>
              <a:ext cx="711881" cy="8942"/>
            </a:xfrm>
            <a:prstGeom prst="curvedConnector3">
              <a:avLst>
                <a:gd name="adj1" fmla="val 50000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文本框 75">
              <a:extLst>
                <a:ext uri="{FF2B5EF4-FFF2-40B4-BE49-F238E27FC236}">
                  <a16:creationId xmlns:a16="http://schemas.microsoft.com/office/drawing/2014/main" id="{C69B5FD0-A28D-449D-954B-D09E173FFAC8}"/>
                </a:ext>
              </a:extLst>
            </p:cNvPr>
            <p:cNvSpPr txBox="1"/>
            <p:nvPr/>
          </p:nvSpPr>
          <p:spPr>
            <a:xfrm>
              <a:off x="7628635" y="5831650"/>
              <a:ext cx="3129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endParaRPr lang="zh-CN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7" name="文本框 76">
              <a:extLst>
                <a:ext uri="{FF2B5EF4-FFF2-40B4-BE49-F238E27FC236}">
                  <a16:creationId xmlns:a16="http://schemas.microsoft.com/office/drawing/2014/main" id="{DE8AD588-DCFE-4D24-8DC5-E52EFC1980FF}"/>
                </a:ext>
              </a:extLst>
            </p:cNvPr>
            <p:cNvSpPr txBox="1"/>
            <p:nvPr/>
          </p:nvSpPr>
          <p:spPr>
            <a:xfrm>
              <a:off x="7662131" y="4838296"/>
              <a:ext cx="3129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  <a:endParaRPr lang="zh-CN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8" name="文本框 77">
              <a:extLst>
                <a:ext uri="{FF2B5EF4-FFF2-40B4-BE49-F238E27FC236}">
                  <a16:creationId xmlns:a16="http://schemas.microsoft.com/office/drawing/2014/main" id="{A758E965-62F1-49E1-BDBB-275F334170C5}"/>
                </a:ext>
              </a:extLst>
            </p:cNvPr>
            <p:cNvSpPr txBox="1"/>
            <p:nvPr/>
          </p:nvSpPr>
          <p:spPr>
            <a:xfrm>
              <a:off x="8469691" y="5210173"/>
              <a:ext cx="3129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  <a:endParaRPr lang="zh-CN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文本框 78">
                  <a:extLst>
                    <a:ext uri="{FF2B5EF4-FFF2-40B4-BE49-F238E27FC236}">
                      <a16:creationId xmlns:a16="http://schemas.microsoft.com/office/drawing/2014/main" id="{48BF7FD4-7A9F-41DF-8BEB-EDAFB0701ABE}"/>
                    </a:ext>
                  </a:extLst>
                </p:cNvPr>
                <p:cNvSpPr txBox="1"/>
                <p:nvPr/>
              </p:nvSpPr>
              <p:spPr>
                <a:xfrm>
                  <a:off x="8268310" y="4684882"/>
                  <a:ext cx="36740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b="1" i="1" smtClean="0">
                            <a:latin typeface="Cambria Math" panose="02040503050406030204" pitchFamily="18" charset="0"/>
                          </a:rPr>
                          <m:t>𝜺</m:t>
                        </m:r>
                      </m:oMath>
                    </m:oMathPara>
                  </a14:m>
                  <a:endParaRPr lang="zh-CN" altLang="en-US" b="1" dirty="0"/>
                </a:p>
              </p:txBody>
            </p:sp>
          </mc:Choice>
          <mc:Fallback xmlns="">
            <p:sp>
              <p:nvSpPr>
                <p:cNvPr id="79" name="文本框 78">
                  <a:extLst>
                    <a:ext uri="{FF2B5EF4-FFF2-40B4-BE49-F238E27FC236}">
                      <a16:creationId xmlns:a16="http://schemas.microsoft.com/office/drawing/2014/main" id="{48BF7FD4-7A9F-41DF-8BEB-EDAFB0701AB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68310" y="4684882"/>
                  <a:ext cx="367408" cy="369332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0" name="文本框 79">
              <a:extLst>
                <a:ext uri="{FF2B5EF4-FFF2-40B4-BE49-F238E27FC236}">
                  <a16:creationId xmlns:a16="http://schemas.microsoft.com/office/drawing/2014/main" id="{668FBEFB-8456-417D-906F-731B25B42D04}"/>
                </a:ext>
              </a:extLst>
            </p:cNvPr>
            <p:cNvSpPr txBox="1"/>
            <p:nvPr/>
          </p:nvSpPr>
          <p:spPr>
            <a:xfrm>
              <a:off x="9345487" y="5159800"/>
              <a:ext cx="3129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  <a:endParaRPr lang="zh-CN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7" name="椭圆 86">
              <a:extLst>
                <a:ext uri="{FF2B5EF4-FFF2-40B4-BE49-F238E27FC236}">
                  <a16:creationId xmlns:a16="http://schemas.microsoft.com/office/drawing/2014/main" id="{4A4B4D62-C88F-44F2-9F85-E457A4016900}"/>
                </a:ext>
              </a:extLst>
            </p:cNvPr>
            <p:cNvSpPr/>
            <p:nvPr/>
          </p:nvSpPr>
          <p:spPr bwMode="auto">
            <a:xfrm>
              <a:off x="7960225" y="6234438"/>
              <a:ext cx="445622" cy="445622"/>
            </a:xfrm>
            <a:prstGeom prst="ellips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b="1" dirty="0">
                  <a:latin typeface="Arial" charset="0"/>
                  <a:ea typeface="微软雅黑" pitchFamily="34" charset="-122"/>
                </a:rPr>
                <a:t>C</a:t>
              </a:r>
              <a:endParaRPr lang="zh-CN" altLang="en-US" b="1" dirty="0">
                <a:latin typeface="Arial" charset="0"/>
                <a:ea typeface="微软雅黑" pitchFamily="34" charset="-122"/>
              </a:endParaRPr>
            </a:p>
          </p:txBody>
        </p:sp>
        <p:cxnSp>
          <p:nvCxnSpPr>
            <p:cNvPr id="88" name="连接符: 曲线 87">
              <a:extLst>
                <a:ext uri="{FF2B5EF4-FFF2-40B4-BE49-F238E27FC236}">
                  <a16:creationId xmlns:a16="http://schemas.microsoft.com/office/drawing/2014/main" id="{663C5A0F-A202-4176-AA62-89400047B1C1}"/>
                </a:ext>
              </a:extLst>
            </p:cNvPr>
            <p:cNvCxnSpPr>
              <a:cxnSpLocks/>
              <a:stCxn id="65" idx="3"/>
              <a:endCxn id="87" idx="1"/>
            </p:cNvCxnSpPr>
            <p:nvPr/>
          </p:nvCxnSpPr>
          <p:spPr>
            <a:xfrm rot="16200000" flipH="1">
              <a:off x="7718913" y="5993126"/>
              <a:ext cx="603170" cy="9973"/>
            </a:xfrm>
            <a:prstGeom prst="curvedConnector3">
              <a:avLst>
                <a:gd name="adj1" fmla="val 50000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连接符: 曲线 90">
              <a:extLst>
                <a:ext uri="{FF2B5EF4-FFF2-40B4-BE49-F238E27FC236}">
                  <a16:creationId xmlns:a16="http://schemas.microsoft.com/office/drawing/2014/main" id="{59ED3EE2-BDE1-4F00-B6AA-0AE037319EEF}"/>
                </a:ext>
              </a:extLst>
            </p:cNvPr>
            <p:cNvCxnSpPr>
              <a:cxnSpLocks/>
              <a:stCxn id="87" idx="7"/>
              <a:endCxn id="65" idx="5"/>
            </p:cNvCxnSpPr>
            <p:nvPr/>
          </p:nvCxnSpPr>
          <p:spPr>
            <a:xfrm rot="16200000" flipV="1">
              <a:off x="8034016" y="5993126"/>
              <a:ext cx="603170" cy="9973"/>
            </a:xfrm>
            <a:prstGeom prst="curvedConnector3">
              <a:avLst>
                <a:gd name="adj1" fmla="val 50000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椭圆 98">
              <a:extLst>
                <a:ext uri="{FF2B5EF4-FFF2-40B4-BE49-F238E27FC236}">
                  <a16:creationId xmlns:a16="http://schemas.microsoft.com/office/drawing/2014/main" id="{C48ABB8E-04FF-41C5-975C-172E0BA02494}"/>
                </a:ext>
              </a:extLst>
            </p:cNvPr>
            <p:cNvSpPr/>
            <p:nvPr/>
          </p:nvSpPr>
          <p:spPr bwMode="auto">
            <a:xfrm>
              <a:off x="8833035" y="5324992"/>
              <a:ext cx="445622" cy="445622"/>
            </a:xfrm>
            <a:prstGeom prst="ellips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b="1" dirty="0">
                  <a:latin typeface="Arial" charset="0"/>
                  <a:ea typeface="微软雅黑" pitchFamily="34" charset="-122"/>
                </a:rPr>
                <a:t>D</a:t>
              </a:r>
              <a:endParaRPr lang="zh-CN" altLang="en-US" b="1" dirty="0">
                <a:latin typeface="Arial" charset="0"/>
                <a:ea typeface="微软雅黑" pitchFamily="34" charset="-122"/>
              </a:endParaRPr>
            </a:p>
          </p:txBody>
        </p:sp>
        <p:cxnSp>
          <p:nvCxnSpPr>
            <p:cNvPr id="100" name="直接箭头连接符 99">
              <a:extLst>
                <a:ext uri="{FF2B5EF4-FFF2-40B4-BE49-F238E27FC236}">
                  <a16:creationId xmlns:a16="http://schemas.microsoft.com/office/drawing/2014/main" id="{079EB3D9-5A48-425E-9BBE-563C94E91904}"/>
                </a:ext>
              </a:extLst>
            </p:cNvPr>
            <p:cNvCxnSpPr>
              <a:cxnSpLocks/>
              <a:stCxn id="99" idx="6"/>
              <a:endCxn id="68" idx="2"/>
            </p:cNvCxnSpPr>
            <p:nvPr/>
          </p:nvCxnSpPr>
          <p:spPr>
            <a:xfrm>
              <a:off x="9278657" y="5547803"/>
              <a:ext cx="521921" cy="779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接箭头连接符 102">
              <a:extLst>
                <a:ext uri="{FF2B5EF4-FFF2-40B4-BE49-F238E27FC236}">
                  <a16:creationId xmlns:a16="http://schemas.microsoft.com/office/drawing/2014/main" id="{8573FCEA-D00C-416C-B820-64D8012BA1AB}"/>
                </a:ext>
              </a:extLst>
            </p:cNvPr>
            <p:cNvCxnSpPr>
              <a:cxnSpLocks/>
              <a:stCxn id="65" idx="6"/>
              <a:endCxn id="99" idx="2"/>
            </p:cNvCxnSpPr>
            <p:nvPr/>
          </p:nvCxnSpPr>
          <p:spPr>
            <a:xfrm>
              <a:off x="8395874" y="5538977"/>
              <a:ext cx="437161" cy="882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6" name="文本框 105">
                  <a:extLst>
                    <a:ext uri="{FF2B5EF4-FFF2-40B4-BE49-F238E27FC236}">
                      <a16:creationId xmlns:a16="http://schemas.microsoft.com/office/drawing/2014/main" id="{84CBB3B3-446B-489F-B6FA-B5C1004475F9}"/>
                    </a:ext>
                  </a:extLst>
                </p:cNvPr>
                <p:cNvSpPr txBox="1"/>
                <p:nvPr/>
              </p:nvSpPr>
              <p:spPr>
                <a:xfrm>
                  <a:off x="8320077" y="5801420"/>
                  <a:ext cx="36740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b="1" i="1" smtClean="0">
                            <a:latin typeface="Cambria Math" panose="02040503050406030204" pitchFamily="18" charset="0"/>
                          </a:rPr>
                          <m:t>𝜺</m:t>
                        </m:r>
                      </m:oMath>
                    </m:oMathPara>
                  </a14:m>
                  <a:endParaRPr lang="zh-CN" altLang="en-US" b="1" dirty="0"/>
                </a:p>
              </p:txBody>
            </p:sp>
          </mc:Choice>
          <mc:Fallback xmlns="">
            <p:sp>
              <p:nvSpPr>
                <p:cNvPr id="106" name="文本框 105">
                  <a:extLst>
                    <a:ext uri="{FF2B5EF4-FFF2-40B4-BE49-F238E27FC236}">
                      <a16:creationId xmlns:a16="http://schemas.microsoft.com/office/drawing/2014/main" id="{84CBB3B3-446B-489F-B6FA-B5C1004475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20077" y="5801420"/>
                  <a:ext cx="367408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08" name="文本框 107">
            <a:extLst>
              <a:ext uri="{FF2B5EF4-FFF2-40B4-BE49-F238E27FC236}">
                <a16:creationId xmlns:a16="http://schemas.microsoft.com/office/drawing/2014/main" id="{3D41C998-0B4B-4FFB-A871-0FB89A2EEBCA}"/>
              </a:ext>
            </a:extLst>
          </p:cNvPr>
          <p:cNvSpPr txBox="1"/>
          <p:nvPr/>
        </p:nvSpPr>
        <p:spPr>
          <a:xfrm>
            <a:off x="1643939" y="3698452"/>
            <a:ext cx="7832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NFA</a:t>
            </a:r>
            <a:endParaRPr lang="zh-CN" altLang="en-US" sz="24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9" name="文本框 108">
            <a:extLst>
              <a:ext uri="{FF2B5EF4-FFF2-40B4-BE49-F238E27FC236}">
                <a16:creationId xmlns:a16="http://schemas.microsoft.com/office/drawing/2014/main" id="{802861B5-BAD2-41D1-8EDC-57A854706338}"/>
              </a:ext>
            </a:extLst>
          </p:cNvPr>
          <p:cNvSpPr txBox="1"/>
          <p:nvPr/>
        </p:nvSpPr>
        <p:spPr>
          <a:xfrm>
            <a:off x="4356302" y="3701188"/>
            <a:ext cx="7832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DFA</a:t>
            </a:r>
            <a:endParaRPr lang="zh-CN" altLang="en-US" sz="24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1" name="直接箭头连接符 110">
            <a:extLst>
              <a:ext uri="{FF2B5EF4-FFF2-40B4-BE49-F238E27FC236}">
                <a16:creationId xmlns:a16="http://schemas.microsoft.com/office/drawing/2014/main" id="{F14BB865-2887-4271-8525-591480A370FE}"/>
              </a:ext>
            </a:extLst>
          </p:cNvPr>
          <p:cNvCxnSpPr>
            <a:stCxn id="108" idx="3"/>
            <a:endCxn id="109" idx="1"/>
          </p:cNvCxnSpPr>
          <p:nvPr/>
        </p:nvCxnSpPr>
        <p:spPr>
          <a:xfrm>
            <a:off x="2427167" y="3929285"/>
            <a:ext cx="1929135" cy="2736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文本框 111">
            <a:extLst>
              <a:ext uri="{FF2B5EF4-FFF2-40B4-BE49-F238E27FC236}">
                <a16:creationId xmlns:a16="http://schemas.microsoft.com/office/drawing/2014/main" id="{7BE3EF3B-2A8C-404B-BE2E-E02DBD94D977}"/>
              </a:ext>
            </a:extLst>
          </p:cNvPr>
          <p:cNvSpPr txBox="1"/>
          <p:nvPr/>
        </p:nvSpPr>
        <p:spPr>
          <a:xfrm>
            <a:off x="10609610" y="5326702"/>
            <a:ext cx="7832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NFA</a:t>
            </a:r>
            <a:endParaRPr lang="zh-CN" altLang="en-US" sz="24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3" name="文本框 112">
            <a:extLst>
              <a:ext uri="{FF2B5EF4-FFF2-40B4-BE49-F238E27FC236}">
                <a16:creationId xmlns:a16="http://schemas.microsoft.com/office/drawing/2014/main" id="{DC6BBB14-E934-433C-8738-D038F836AB1A}"/>
              </a:ext>
            </a:extLst>
          </p:cNvPr>
          <p:cNvSpPr txBox="1"/>
          <p:nvPr/>
        </p:nvSpPr>
        <p:spPr>
          <a:xfrm>
            <a:off x="10591101" y="4092961"/>
            <a:ext cx="7832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DFA</a:t>
            </a:r>
            <a:endParaRPr lang="zh-CN" altLang="en-US" sz="24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4" name="直接箭头连接符 113">
            <a:extLst>
              <a:ext uri="{FF2B5EF4-FFF2-40B4-BE49-F238E27FC236}">
                <a16:creationId xmlns:a16="http://schemas.microsoft.com/office/drawing/2014/main" id="{407F94F9-6426-47E2-A8D7-D5E6AA1CE7DF}"/>
              </a:ext>
            </a:extLst>
          </p:cNvPr>
          <p:cNvCxnSpPr>
            <a:cxnSpLocks/>
            <a:stCxn id="112" idx="0"/>
            <a:endCxn id="113" idx="2"/>
          </p:cNvCxnSpPr>
          <p:nvPr/>
        </p:nvCxnSpPr>
        <p:spPr>
          <a:xfrm flipH="1" flipV="1">
            <a:off x="10982715" y="4554626"/>
            <a:ext cx="18509" cy="772076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文本框 133">
            <a:extLst>
              <a:ext uri="{FF2B5EF4-FFF2-40B4-BE49-F238E27FC236}">
                <a16:creationId xmlns:a16="http://schemas.microsoft.com/office/drawing/2014/main" id="{136232F0-1855-4576-AF4A-12E09EDFB7E4}"/>
              </a:ext>
            </a:extLst>
          </p:cNvPr>
          <p:cNvSpPr txBox="1"/>
          <p:nvPr/>
        </p:nvSpPr>
        <p:spPr>
          <a:xfrm>
            <a:off x="1718076" y="4173379"/>
            <a:ext cx="13907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符号</a:t>
            </a:r>
            <a:r>
              <a:rPr lang="en-US" altLang="zh-CN" sz="2400" dirty="0">
                <a:latin typeface="宋体" pitchFamily="2" charset="-122"/>
                <a:ea typeface="宋体" pitchFamily="2" charset="-122"/>
                <a:sym typeface="Symbol" pitchFamily="18" charset="2"/>
              </a:rPr>
              <a:t></a:t>
            </a:r>
            <a:endParaRPr lang="zh-CN" altLang="en-US" sz="2400" dirty="0"/>
          </a:p>
        </p:txBody>
      </p:sp>
      <p:sp>
        <p:nvSpPr>
          <p:cNvPr id="135" name="文本框 134">
            <a:extLst>
              <a:ext uri="{FF2B5EF4-FFF2-40B4-BE49-F238E27FC236}">
                <a16:creationId xmlns:a16="http://schemas.microsoft.com/office/drawing/2014/main" id="{813D6BB8-71A2-4505-A71D-5B24F8F7F5D3}"/>
              </a:ext>
            </a:extLst>
          </p:cNvPr>
          <p:cNvSpPr txBox="1"/>
          <p:nvPr/>
        </p:nvSpPr>
        <p:spPr>
          <a:xfrm>
            <a:off x="720503" y="4357141"/>
            <a:ext cx="13907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sym typeface="Symbol" pitchFamily="18" charset="2"/>
              </a:rPr>
              <a:t>状态</a:t>
            </a: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sym typeface="Symbol" pitchFamily="18" charset="2"/>
              </a:rPr>
              <a:t>D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527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109" grpId="0"/>
      <p:bldP spid="112" grpId="0"/>
      <p:bldP spid="11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F6D426-B77D-4B04-BF19-52A0D13B4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3.1</a:t>
            </a:r>
            <a:r>
              <a:rPr lang="zh-CN" altLang="en-US" dirty="0"/>
              <a:t>　词法分析程序设计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4CDB8E2-6B96-4150-BA66-B7FB8ACA7E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2" y="942764"/>
            <a:ext cx="11213848" cy="5637024"/>
          </a:xfrm>
        </p:spPr>
        <p:txBody>
          <a:bodyPr>
            <a:normAutofit/>
          </a:bodyPr>
          <a:lstStyle/>
          <a:p>
            <a:r>
              <a:rPr lang="zh-CN" altLang="en-US" sz="3200" dirty="0"/>
              <a:t>词法分析任务</a:t>
            </a:r>
          </a:p>
          <a:p>
            <a:pPr marL="457200" lvl="1" indent="0">
              <a:buNone/>
            </a:pPr>
            <a:r>
              <a:rPr lang="zh-CN" altLang="en-US" sz="2800" dirty="0">
                <a:solidFill>
                  <a:schemeClr val="tx1"/>
                </a:solidFill>
              </a:rPr>
              <a:t>从左至右扫描文本格式的源程序，从基于</a:t>
            </a:r>
            <a:r>
              <a:rPr lang="zh-CN" altLang="en-US" sz="2800" dirty="0">
                <a:solidFill>
                  <a:srgbClr val="0000FF"/>
                </a:solidFill>
              </a:rPr>
              <a:t>字符</a:t>
            </a:r>
            <a:r>
              <a:rPr lang="zh-CN" altLang="en-US" sz="2800" dirty="0">
                <a:solidFill>
                  <a:schemeClr val="tx1"/>
                </a:solidFill>
              </a:rPr>
              <a:t>理解的源程序中分离出符合源语言词法的单词。</a:t>
            </a:r>
          </a:p>
          <a:p>
            <a:r>
              <a:rPr lang="zh-CN" altLang="en-US" sz="3400" dirty="0"/>
              <a:t>词法分析器又称扫描器</a:t>
            </a:r>
            <a:r>
              <a:rPr lang="en-US" altLang="zh-CN" sz="3400" dirty="0"/>
              <a:t>(scanner)</a:t>
            </a:r>
          </a:p>
          <a:p>
            <a:r>
              <a:rPr lang="en-US" altLang="zh-CN" sz="3400" dirty="0"/>
              <a:t>Scanner</a:t>
            </a:r>
            <a:r>
              <a:rPr lang="zh-CN" altLang="en-US" sz="3400" dirty="0"/>
              <a:t>的功能</a:t>
            </a:r>
          </a:p>
          <a:p>
            <a:pPr lvl="1"/>
            <a:r>
              <a:rPr lang="zh-CN" altLang="en-US" sz="2800" dirty="0">
                <a:solidFill>
                  <a:schemeClr val="tx1"/>
                </a:solidFill>
              </a:rPr>
              <a:t>输入：源程序    </a:t>
            </a:r>
            <a:endParaRPr lang="en-US" altLang="zh-CN" sz="2800" dirty="0">
              <a:solidFill>
                <a:schemeClr val="tx1"/>
              </a:solidFill>
            </a:endParaRPr>
          </a:p>
          <a:p>
            <a:pPr lvl="1"/>
            <a:r>
              <a:rPr lang="zh-CN" altLang="en-US" sz="2800" dirty="0">
                <a:solidFill>
                  <a:schemeClr val="tx1"/>
                </a:solidFill>
              </a:rPr>
              <a:t>输出：</a:t>
            </a:r>
            <a:r>
              <a:rPr lang="en-US" altLang="zh-CN" sz="2800" dirty="0">
                <a:solidFill>
                  <a:schemeClr val="tx1"/>
                </a:solidFill>
              </a:rPr>
              <a:t>(</a:t>
            </a:r>
            <a:r>
              <a:rPr lang="zh-CN" altLang="en-US" sz="2800" dirty="0">
                <a:solidFill>
                  <a:schemeClr val="tx1"/>
                </a:solidFill>
              </a:rPr>
              <a:t>单词种别，单词自身的值）</a:t>
            </a:r>
          </a:p>
          <a:p>
            <a:pPr lvl="1"/>
            <a:r>
              <a:rPr lang="zh-CN" altLang="en-US" sz="2800" dirty="0">
                <a:solidFill>
                  <a:schemeClr val="tx1"/>
                </a:solidFill>
              </a:rPr>
              <a:t>种别：</a:t>
            </a:r>
            <a:r>
              <a:rPr lang="zh-CN" altLang="en-US" sz="2800" dirty="0"/>
              <a:t>关键字</a:t>
            </a:r>
            <a:r>
              <a:rPr lang="zh-CN" altLang="en-US" sz="2800" dirty="0">
                <a:solidFill>
                  <a:schemeClr val="tx1"/>
                </a:solidFill>
              </a:rPr>
              <a:t>、</a:t>
            </a:r>
            <a:r>
              <a:rPr lang="zh-CN" altLang="en-US" sz="2800" dirty="0"/>
              <a:t>标识符</a:t>
            </a:r>
            <a:r>
              <a:rPr lang="zh-CN" altLang="en-US" sz="2800" dirty="0">
                <a:solidFill>
                  <a:schemeClr val="tx1"/>
                </a:solidFill>
              </a:rPr>
              <a:t>、</a:t>
            </a:r>
            <a:r>
              <a:rPr lang="zh-CN" altLang="en-US" sz="2800" dirty="0"/>
              <a:t>字面量</a:t>
            </a:r>
            <a:r>
              <a:rPr lang="en-US" altLang="zh-CN" sz="2800" dirty="0"/>
              <a:t>(</a:t>
            </a:r>
            <a:r>
              <a:rPr lang="zh-CN" altLang="en-US" sz="2800" dirty="0"/>
              <a:t>常量</a:t>
            </a:r>
            <a:r>
              <a:rPr lang="en-US" altLang="zh-CN" sz="2800" dirty="0"/>
              <a:t>)</a:t>
            </a:r>
            <a:r>
              <a:rPr lang="zh-CN" altLang="en-US" sz="2800" dirty="0">
                <a:solidFill>
                  <a:schemeClr val="tx1"/>
                </a:solidFill>
              </a:rPr>
              <a:t>、</a:t>
            </a:r>
            <a:r>
              <a:rPr lang="zh-CN" altLang="en-US" sz="2800" dirty="0"/>
              <a:t>运算符</a:t>
            </a:r>
            <a:r>
              <a:rPr lang="zh-CN" altLang="en-US" sz="2800" dirty="0">
                <a:solidFill>
                  <a:schemeClr val="tx1"/>
                </a:solidFill>
              </a:rPr>
              <a:t>、</a:t>
            </a:r>
            <a:r>
              <a:rPr lang="zh-CN" altLang="en-US" sz="2800" dirty="0"/>
              <a:t>界符</a:t>
            </a:r>
            <a:endParaRPr lang="en-US" altLang="zh-CN" sz="28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4AC2A9A-8582-49DB-9B84-C6DC860EDE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3A857A3-1012-4184-86F6-41658C62E65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265934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7B846F-10E1-455A-9280-5906C7A44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3.3</a:t>
            </a:r>
            <a:r>
              <a:rPr lang="zh-CN" altLang="en-US" dirty="0"/>
              <a:t>　有穷自动机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902E445-6824-4486-8270-1E642F3C97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2" y="942764"/>
            <a:ext cx="10515599" cy="617641"/>
          </a:xfrm>
        </p:spPr>
        <p:txBody>
          <a:bodyPr/>
          <a:lstStyle/>
          <a:p>
            <a:r>
              <a:rPr lang="en-US" altLang="zh-CN" dirty="0"/>
              <a:t>NFA</a:t>
            </a:r>
            <a:r>
              <a:rPr lang="en-US" altLang="zh-CN" sz="2800" dirty="0">
                <a:latin typeface="+mn-ea"/>
              </a:rPr>
              <a:t> → </a:t>
            </a:r>
            <a:r>
              <a:rPr lang="en-US" altLang="zh-CN" dirty="0"/>
              <a:t>DFA </a:t>
            </a:r>
            <a:r>
              <a:rPr lang="zh-CN" altLang="en-US" dirty="0"/>
              <a:t>例</a:t>
            </a:r>
            <a:r>
              <a:rPr lang="en-US" altLang="zh-CN" dirty="0"/>
              <a:t>:</a:t>
            </a:r>
            <a:r>
              <a:rPr lang="en-US" altLang="zh-CN" dirty="0">
                <a:solidFill>
                  <a:srgbClr val="C00000"/>
                </a:solidFill>
              </a:rPr>
              <a:t>(</a:t>
            </a:r>
            <a:r>
              <a:rPr lang="en-US" altLang="zh-CN" dirty="0" err="1">
                <a:solidFill>
                  <a:srgbClr val="C00000"/>
                </a:solidFill>
              </a:rPr>
              <a:t>a|b</a:t>
            </a:r>
            <a:r>
              <a:rPr lang="en-US" altLang="zh-CN" dirty="0">
                <a:solidFill>
                  <a:srgbClr val="C00000"/>
                </a:solidFill>
              </a:rPr>
              <a:t>)*abb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8301858-AF79-427F-A75D-9A405FE6AD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3A857A3-1012-4184-86F6-41658C62E65F}" type="slidenum">
              <a:rPr lang="en-US" smtClean="0"/>
              <a:pPr/>
              <a:t>49</a:t>
            </a:fld>
            <a:endParaRPr lang="en-US" dirty="0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A5935C78-3D74-4DD8-B0E8-48575F59F4B9}"/>
              </a:ext>
            </a:extLst>
          </p:cNvPr>
          <p:cNvGrpSpPr/>
          <p:nvPr/>
        </p:nvGrpSpPr>
        <p:grpSpPr>
          <a:xfrm>
            <a:off x="2445896" y="1798976"/>
            <a:ext cx="3497704" cy="1542431"/>
            <a:chOff x="1742843" y="1798976"/>
            <a:chExt cx="3497704" cy="1542431"/>
          </a:xfrm>
        </p:grpSpPr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EE9A0333-8451-4540-AB99-5C398A282416}"/>
                </a:ext>
              </a:extLst>
            </p:cNvPr>
            <p:cNvGrpSpPr/>
            <p:nvPr/>
          </p:nvGrpSpPr>
          <p:grpSpPr>
            <a:xfrm>
              <a:off x="2133600" y="1798976"/>
              <a:ext cx="3106947" cy="1542431"/>
              <a:chOff x="1828800" y="1588150"/>
              <a:chExt cx="3106947" cy="1542431"/>
            </a:xfrm>
          </p:grpSpPr>
          <p:sp>
            <p:nvSpPr>
              <p:cNvPr id="8" name="椭圆 7">
                <a:extLst>
                  <a:ext uri="{FF2B5EF4-FFF2-40B4-BE49-F238E27FC236}">
                    <a16:creationId xmlns:a16="http://schemas.microsoft.com/office/drawing/2014/main" id="{2A82F628-6FA5-4500-AE08-0682C8D8719D}"/>
                  </a:ext>
                </a:extLst>
              </p:cNvPr>
              <p:cNvSpPr/>
              <p:nvPr/>
            </p:nvSpPr>
            <p:spPr bwMode="auto">
              <a:xfrm>
                <a:off x="1828800" y="2161291"/>
                <a:ext cx="304800" cy="304800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zh-CN" sz="2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微软雅黑" pitchFamily="34" charset="-122"/>
                    <a:cs typeface="Arial" panose="020B0604020202020204" pitchFamily="34" charset="0"/>
                  </a:rPr>
                  <a:t>0</a:t>
                </a:r>
                <a:endParaRPr kumimoji="0" lang="zh-CN" altLang="en-US" sz="2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微软雅黑" pitchFamily="34" charset="-122"/>
                  <a:cs typeface="Arial" panose="020B0604020202020204" pitchFamily="34" charset="0"/>
                </a:endParaRPr>
              </a:p>
            </p:txBody>
          </p:sp>
          <p:grpSp>
            <p:nvGrpSpPr>
              <p:cNvPr id="9" name="组合 8">
                <a:extLst>
                  <a:ext uri="{FF2B5EF4-FFF2-40B4-BE49-F238E27FC236}">
                    <a16:creationId xmlns:a16="http://schemas.microsoft.com/office/drawing/2014/main" id="{F40FAED4-DAD8-4BE9-8672-9BC654337D64}"/>
                  </a:ext>
                </a:extLst>
              </p:cNvPr>
              <p:cNvGrpSpPr/>
              <p:nvPr/>
            </p:nvGrpSpPr>
            <p:grpSpPr>
              <a:xfrm>
                <a:off x="4572000" y="2133600"/>
                <a:ext cx="363747" cy="360182"/>
                <a:chOff x="4752536" y="4112194"/>
                <a:chExt cx="363747" cy="360182"/>
              </a:xfrm>
            </p:grpSpPr>
            <p:sp>
              <p:nvSpPr>
                <p:cNvPr id="22" name="椭圆 21">
                  <a:extLst>
                    <a:ext uri="{FF2B5EF4-FFF2-40B4-BE49-F238E27FC236}">
                      <a16:creationId xmlns:a16="http://schemas.microsoft.com/office/drawing/2014/main" id="{E26732E4-061B-44C3-965F-1E4550B4229E}"/>
                    </a:ext>
                  </a:extLst>
                </p:cNvPr>
                <p:cNvSpPr/>
                <p:nvPr/>
              </p:nvSpPr>
              <p:spPr bwMode="auto">
                <a:xfrm>
                  <a:off x="4784933" y="4140330"/>
                  <a:ext cx="304799" cy="304800"/>
                </a:xfrm>
                <a:prstGeom prst="ellipse">
                  <a:avLst/>
                </a:prstGeom>
                <a:noFill/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zh-CN" sz="240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  <a:ea typeface="微软雅黑" pitchFamily="34" charset="-122"/>
                      <a:cs typeface="Arial" panose="020B0604020202020204" pitchFamily="34" charset="0"/>
                    </a:rPr>
                    <a:t>3</a:t>
                  </a:r>
                  <a:endParaRPr kumimoji="0" lang="zh-CN" altLang="en-US" sz="2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微软雅黑" pitchFamily="34" charset="-122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3" name="椭圆 22">
                  <a:extLst>
                    <a:ext uri="{FF2B5EF4-FFF2-40B4-BE49-F238E27FC236}">
                      <a16:creationId xmlns:a16="http://schemas.microsoft.com/office/drawing/2014/main" id="{C468F917-E542-43F3-8815-275BB8294CA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52536" y="4112194"/>
                  <a:ext cx="363747" cy="360182"/>
                </a:xfrm>
                <a:prstGeom prst="ellipse">
                  <a:avLst/>
                </a:prstGeom>
                <a:noFill/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zh-CN" altLang="en-US" sz="2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微软雅黑" pitchFamily="34" charset="-122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10" name="椭圆 9">
                <a:extLst>
                  <a:ext uri="{FF2B5EF4-FFF2-40B4-BE49-F238E27FC236}">
                    <a16:creationId xmlns:a16="http://schemas.microsoft.com/office/drawing/2014/main" id="{3EF2F194-BA3D-4BA5-AEA2-600FFA3A03E7}"/>
                  </a:ext>
                </a:extLst>
              </p:cNvPr>
              <p:cNvSpPr/>
              <p:nvPr/>
            </p:nvSpPr>
            <p:spPr bwMode="auto">
              <a:xfrm>
                <a:off x="2667000" y="2161291"/>
                <a:ext cx="304800" cy="304800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zh-CN" sz="2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微软雅黑" pitchFamily="34" charset="-122"/>
                    <a:cs typeface="Arial" panose="020B0604020202020204" pitchFamily="34" charset="0"/>
                  </a:rPr>
                  <a:t>1</a:t>
                </a:r>
                <a:endParaRPr kumimoji="0" lang="zh-CN" altLang="en-US" sz="2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微软雅黑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11" name="椭圆 10">
                <a:extLst>
                  <a:ext uri="{FF2B5EF4-FFF2-40B4-BE49-F238E27FC236}">
                    <a16:creationId xmlns:a16="http://schemas.microsoft.com/office/drawing/2014/main" id="{6A80CDB5-F247-4AB1-8BE8-E6E382438252}"/>
                  </a:ext>
                </a:extLst>
              </p:cNvPr>
              <p:cNvSpPr/>
              <p:nvPr/>
            </p:nvSpPr>
            <p:spPr bwMode="auto">
              <a:xfrm>
                <a:off x="3505200" y="2161291"/>
                <a:ext cx="304800" cy="304800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zh-CN" sz="2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微软雅黑" pitchFamily="34" charset="-122"/>
                    <a:cs typeface="Arial" panose="020B0604020202020204" pitchFamily="34" charset="0"/>
                  </a:rPr>
                  <a:t>2</a:t>
                </a:r>
                <a:endParaRPr kumimoji="0" lang="zh-CN" altLang="en-US" sz="2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微软雅黑" pitchFamily="34" charset="-122"/>
                  <a:cs typeface="Arial" panose="020B0604020202020204" pitchFamily="34" charset="0"/>
                </a:endParaRPr>
              </a:p>
            </p:txBody>
          </p:sp>
          <p:cxnSp>
            <p:nvCxnSpPr>
              <p:cNvPr id="12" name="直接箭头连接符 11">
                <a:extLst>
                  <a:ext uri="{FF2B5EF4-FFF2-40B4-BE49-F238E27FC236}">
                    <a16:creationId xmlns:a16="http://schemas.microsoft.com/office/drawing/2014/main" id="{36F20DC9-715C-4F66-A3B3-007CCF282AF5}"/>
                  </a:ext>
                </a:extLst>
              </p:cNvPr>
              <p:cNvCxnSpPr>
                <a:stCxn id="8" idx="6"/>
                <a:endCxn id="10" idx="2"/>
              </p:cNvCxnSpPr>
              <p:nvPr/>
            </p:nvCxnSpPr>
            <p:spPr bwMode="auto">
              <a:xfrm>
                <a:off x="2133600" y="2313691"/>
                <a:ext cx="533400" cy="0"/>
              </a:xfrm>
              <a:prstGeom prst="straightConnector1">
                <a:avLst/>
              </a:prstGeom>
              <a:solidFill>
                <a:srgbClr val="993366">
                  <a:alpha val="96001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3" name="直接箭头连接符 12">
                <a:extLst>
                  <a:ext uri="{FF2B5EF4-FFF2-40B4-BE49-F238E27FC236}">
                    <a16:creationId xmlns:a16="http://schemas.microsoft.com/office/drawing/2014/main" id="{29DA1127-0BAC-4CCE-AFF8-43CDFAE37888}"/>
                  </a:ext>
                </a:extLst>
              </p:cNvPr>
              <p:cNvCxnSpPr>
                <a:stCxn id="10" idx="6"/>
                <a:endCxn id="11" idx="2"/>
              </p:cNvCxnSpPr>
              <p:nvPr/>
            </p:nvCxnSpPr>
            <p:spPr bwMode="auto">
              <a:xfrm>
                <a:off x="2971800" y="2313691"/>
                <a:ext cx="533400" cy="0"/>
              </a:xfrm>
              <a:prstGeom prst="straightConnector1">
                <a:avLst/>
              </a:prstGeom>
              <a:solidFill>
                <a:srgbClr val="993366">
                  <a:alpha val="96001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4" name="直接箭头连接符 13">
                <a:extLst>
                  <a:ext uri="{FF2B5EF4-FFF2-40B4-BE49-F238E27FC236}">
                    <a16:creationId xmlns:a16="http://schemas.microsoft.com/office/drawing/2014/main" id="{9DBFBE8B-0EE2-4737-B8BD-728E6B112260}"/>
                  </a:ext>
                </a:extLst>
              </p:cNvPr>
              <p:cNvCxnSpPr>
                <a:stCxn id="11" idx="6"/>
                <a:endCxn id="23" idx="2"/>
              </p:cNvCxnSpPr>
              <p:nvPr/>
            </p:nvCxnSpPr>
            <p:spPr bwMode="auto">
              <a:xfrm>
                <a:off x="3810000" y="2313691"/>
                <a:ext cx="762000" cy="0"/>
              </a:xfrm>
              <a:prstGeom prst="straightConnector1">
                <a:avLst/>
              </a:prstGeom>
              <a:solidFill>
                <a:srgbClr val="993366">
                  <a:alpha val="96001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5" name="连接符: 曲线 14">
                <a:extLst>
                  <a:ext uri="{FF2B5EF4-FFF2-40B4-BE49-F238E27FC236}">
                    <a16:creationId xmlns:a16="http://schemas.microsoft.com/office/drawing/2014/main" id="{F12C116B-D97B-4495-B0A7-AB6EC3DA2FD8}"/>
                  </a:ext>
                </a:extLst>
              </p:cNvPr>
              <p:cNvCxnSpPr>
                <a:stCxn id="8" idx="1"/>
                <a:endCxn id="8" idx="7"/>
              </p:cNvCxnSpPr>
              <p:nvPr/>
            </p:nvCxnSpPr>
            <p:spPr bwMode="auto">
              <a:xfrm rot="5400000" flipH="1" flipV="1">
                <a:off x="1981200" y="2098165"/>
                <a:ext cx="12700" cy="215526"/>
              </a:xfrm>
              <a:prstGeom prst="curvedConnector3">
                <a:avLst>
                  <a:gd name="adj1" fmla="val 2151472"/>
                </a:avLst>
              </a:prstGeom>
              <a:solidFill>
                <a:srgbClr val="993366">
                  <a:alpha val="96001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6" name="连接符: 曲线 15">
                <a:extLst>
                  <a:ext uri="{FF2B5EF4-FFF2-40B4-BE49-F238E27FC236}">
                    <a16:creationId xmlns:a16="http://schemas.microsoft.com/office/drawing/2014/main" id="{665C69D9-D2BA-42DC-9599-6F6DE0F2A02C}"/>
                  </a:ext>
                </a:extLst>
              </p:cNvPr>
              <p:cNvCxnSpPr>
                <a:stCxn id="8" idx="3"/>
                <a:endCxn id="8" idx="5"/>
              </p:cNvCxnSpPr>
              <p:nvPr/>
            </p:nvCxnSpPr>
            <p:spPr bwMode="auto">
              <a:xfrm rot="16200000" flipH="1">
                <a:off x="1981200" y="2313691"/>
                <a:ext cx="12700" cy="215526"/>
              </a:xfrm>
              <a:prstGeom prst="curvedConnector3">
                <a:avLst>
                  <a:gd name="adj1" fmla="val 2151472"/>
                </a:avLst>
              </a:prstGeom>
              <a:solidFill>
                <a:srgbClr val="993366">
                  <a:alpha val="96001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B0139575-59DB-48D9-82A0-539FF269BAE2}"/>
                  </a:ext>
                </a:extLst>
              </p:cNvPr>
              <p:cNvSpPr txBox="1"/>
              <p:nvPr/>
            </p:nvSpPr>
            <p:spPr>
              <a:xfrm>
                <a:off x="1831096" y="1588150"/>
                <a:ext cx="35618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a</a:t>
                </a:r>
                <a:endParaRPr lang="zh-CN" alt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B694D31D-35E9-4E39-8095-E7EF7C657BC0}"/>
                  </a:ext>
                </a:extLst>
              </p:cNvPr>
              <p:cNvSpPr txBox="1"/>
              <p:nvPr/>
            </p:nvSpPr>
            <p:spPr>
              <a:xfrm>
                <a:off x="2243659" y="1976625"/>
                <a:ext cx="35618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a</a:t>
                </a:r>
                <a:endParaRPr lang="zh-CN" alt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19BC1B74-3BEE-4C32-840D-75A2EE4F5856}"/>
                  </a:ext>
                </a:extLst>
              </p:cNvPr>
              <p:cNvSpPr txBox="1"/>
              <p:nvPr/>
            </p:nvSpPr>
            <p:spPr>
              <a:xfrm>
                <a:off x="3039892" y="1948934"/>
                <a:ext cx="36580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b</a:t>
                </a:r>
                <a:endParaRPr lang="zh-CN" alt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3F0926CD-4007-4B8C-A142-61B2F0DCB66B}"/>
                  </a:ext>
                </a:extLst>
              </p:cNvPr>
              <p:cNvSpPr txBox="1"/>
              <p:nvPr/>
            </p:nvSpPr>
            <p:spPr>
              <a:xfrm>
                <a:off x="3988526" y="1944359"/>
                <a:ext cx="36580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b</a:t>
                </a:r>
                <a:endParaRPr lang="zh-CN" alt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BD6AC052-BDA3-427F-815A-2D46B745E45D}"/>
                  </a:ext>
                </a:extLst>
              </p:cNvPr>
              <p:cNvSpPr txBox="1"/>
              <p:nvPr/>
            </p:nvSpPr>
            <p:spPr>
              <a:xfrm>
                <a:off x="1831096" y="2668916"/>
                <a:ext cx="36580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b</a:t>
                </a:r>
                <a:endParaRPr lang="zh-CN" alt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32BD3151-E5F4-41D5-8F2B-64D182130E5A}"/>
                </a:ext>
              </a:extLst>
            </p:cNvPr>
            <p:cNvSpPr txBox="1"/>
            <p:nvPr/>
          </p:nvSpPr>
          <p:spPr>
            <a:xfrm>
              <a:off x="1742843" y="2315902"/>
              <a:ext cx="446738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eaLnBrk="1" hangingPunct="1"/>
              <a:r>
                <a:rPr lang="en-US" altLang="zh-CN" sz="2400" b="1" dirty="0">
                  <a:latin typeface="Arial" panose="020B0604020202020204" pitchFamily="34" charset="0"/>
                  <a:cs typeface="Arial" panose="020B0604020202020204" pitchFamily="34" charset="0"/>
                  <a:sym typeface="Symbol" pitchFamily="18" charset="2"/>
                </a:rPr>
                <a:t></a:t>
              </a:r>
              <a:endParaRPr lang="en-US" altLang="zh-CN" sz="24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4" name="文本框 23">
            <a:extLst>
              <a:ext uri="{FF2B5EF4-FFF2-40B4-BE49-F238E27FC236}">
                <a16:creationId xmlns:a16="http://schemas.microsoft.com/office/drawing/2014/main" id="{3106B2FF-E6E1-4FEA-9BC4-E3714F1338EC}"/>
              </a:ext>
            </a:extLst>
          </p:cNvPr>
          <p:cNvSpPr txBox="1"/>
          <p:nvPr/>
        </p:nvSpPr>
        <p:spPr>
          <a:xfrm>
            <a:off x="624970" y="2410404"/>
            <a:ext cx="10607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rgbClr val="0000FF"/>
                </a:solidFill>
              </a:rPr>
              <a:t>NFA N</a:t>
            </a:r>
            <a:endParaRPr lang="zh-CN" altLang="en-US" sz="2400" dirty="0">
              <a:solidFill>
                <a:srgbClr val="0000FF"/>
              </a:solidFill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024B1AA6-F518-4A0A-ABBE-A7E7E3F63FCA}"/>
              </a:ext>
            </a:extLst>
          </p:cNvPr>
          <p:cNvSpPr txBox="1"/>
          <p:nvPr/>
        </p:nvSpPr>
        <p:spPr>
          <a:xfrm>
            <a:off x="661896" y="4477638"/>
            <a:ext cx="10318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rgbClr val="0000FF"/>
                </a:solidFill>
              </a:rPr>
              <a:t>DFA D</a:t>
            </a:r>
            <a:endParaRPr lang="zh-CN" altLang="en-US" sz="2400" dirty="0">
              <a:solidFill>
                <a:srgbClr val="0000FF"/>
              </a:solidFill>
            </a:endParaRPr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8C70BCD1-6D7C-4145-8223-D65A41B866C6}"/>
              </a:ext>
            </a:extLst>
          </p:cNvPr>
          <p:cNvGrpSpPr/>
          <p:nvPr/>
        </p:nvGrpSpPr>
        <p:grpSpPr>
          <a:xfrm>
            <a:off x="2133600" y="3489319"/>
            <a:ext cx="4450359" cy="2131462"/>
            <a:chOff x="869573" y="3200352"/>
            <a:chExt cx="4450359" cy="2131462"/>
          </a:xfrm>
        </p:grpSpPr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900CD0A3-4AED-4036-A485-0915C04B0208}"/>
                </a:ext>
              </a:extLst>
            </p:cNvPr>
            <p:cNvSpPr txBox="1"/>
            <p:nvPr/>
          </p:nvSpPr>
          <p:spPr>
            <a:xfrm>
              <a:off x="869573" y="4284466"/>
              <a:ext cx="446738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eaLnBrk="1" hangingPunct="1"/>
              <a:r>
                <a:rPr lang="en-US" altLang="zh-CN" sz="2400" b="1" dirty="0">
                  <a:latin typeface="Arial" panose="020B0604020202020204" pitchFamily="34" charset="0"/>
                  <a:cs typeface="Arial" panose="020B0604020202020204" pitchFamily="34" charset="0"/>
                  <a:sym typeface="Symbol" pitchFamily="18" charset="2"/>
                </a:rPr>
                <a:t></a:t>
              </a:r>
              <a:endParaRPr lang="en-US" altLang="zh-CN" sz="24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矩形: 圆角 27">
              <a:extLst>
                <a:ext uri="{FF2B5EF4-FFF2-40B4-BE49-F238E27FC236}">
                  <a16:creationId xmlns:a16="http://schemas.microsoft.com/office/drawing/2014/main" id="{C47BA4B7-7CDD-4C58-8396-10C25B7A10DF}"/>
                </a:ext>
              </a:extLst>
            </p:cNvPr>
            <p:cNvSpPr/>
            <p:nvPr/>
          </p:nvSpPr>
          <p:spPr bwMode="auto">
            <a:xfrm>
              <a:off x="1279732" y="4284472"/>
              <a:ext cx="533400" cy="369320"/>
            </a:xfrm>
            <a:prstGeom prst="round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微软雅黑" pitchFamily="34" charset="-122"/>
                  <a:cs typeface="Arial" panose="020B0604020202020204" pitchFamily="34" charset="0"/>
                </a:rPr>
                <a:t>0</a:t>
              </a:r>
              <a:endParaRPr kumimoji="0" lang="zh-CN" altLang="en-US" sz="24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29" name="矩形: 圆角 28">
              <a:extLst>
                <a:ext uri="{FF2B5EF4-FFF2-40B4-BE49-F238E27FC236}">
                  <a16:creationId xmlns:a16="http://schemas.microsoft.com/office/drawing/2014/main" id="{A214D5BD-6B25-422E-A226-49D406C8E7AD}"/>
                </a:ext>
              </a:extLst>
            </p:cNvPr>
            <p:cNvSpPr/>
            <p:nvPr/>
          </p:nvSpPr>
          <p:spPr bwMode="auto">
            <a:xfrm>
              <a:off x="2400113" y="4284472"/>
              <a:ext cx="533400" cy="369320"/>
            </a:xfrm>
            <a:prstGeom prst="round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2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微软雅黑" pitchFamily="34" charset="-122"/>
                  <a:cs typeface="Arial" panose="020B0604020202020204" pitchFamily="34" charset="0"/>
                </a:rPr>
                <a:t>0,1</a:t>
              </a:r>
              <a:endParaRPr kumimoji="0" lang="zh-CN" altLang="en-US" sz="24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30" name="矩形: 圆角 29">
              <a:extLst>
                <a:ext uri="{FF2B5EF4-FFF2-40B4-BE49-F238E27FC236}">
                  <a16:creationId xmlns:a16="http://schemas.microsoft.com/office/drawing/2014/main" id="{294E8E42-0E44-48C9-B817-1E47488CB86F}"/>
                </a:ext>
              </a:extLst>
            </p:cNvPr>
            <p:cNvSpPr/>
            <p:nvPr/>
          </p:nvSpPr>
          <p:spPr bwMode="auto">
            <a:xfrm>
              <a:off x="3501500" y="4284472"/>
              <a:ext cx="533400" cy="369320"/>
            </a:xfrm>
            <a:prstGeom prst="round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2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微软雅黑" pitchFamily="34" charset="-122"/>
                  <a:cs typeface="Arial" panose="020B0604020202020204" pitchFamily="34" charset="0"/>
                </a:rPr>
                <a:t>0,2</a:t>
              </a:r>
              <a:endParaRPr kumimoji="0" lang="zh-CN" altLang="en-US" sz="24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31" name="矩形: 圆角 30">
              <a:extLst>
                <a:ext uri="{FF2B5EF4-FFF2-40B4-BE49-F238E27FC236}">
                  <a16:creationId xmlns:a16="http://schemas.microsoft.com/office/drawing/2014/main" id="{76BC70B6-5268-45FC-B9B9-BA3A9C723693}"/>
                </a:ext>
              </a:extLst>
            </p:cNvPr>
            <p:cNvSpPr/>
            <p:nvPr/>
          </p:nvSpPr>
          <p:spPr bwMode="auto">
            <a:xfrm>
              <a:off x="4754975" y="4284472"/>
              <a:ext cx="533400" cy="369320"/>
            </a:xfrm>
            <a:prstGeom prst="round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zh-CN" sz="2400" dirty="0">
                  <a:latin typeface="Arial" panose="020B0604020202020204" pitchFamily="34" charset="0"/>
                  <a:cs typeface="Arial" panose="020B0604020202020204" pitchFamily="34" charset="0"/>
                </a:rPr>
                <a:t>0,3</a:t>
              </a:r>
              <a:endParaRPr kumimoji="0" lang="zh-CN" altLang="en-US" sz="24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32" name="矩形: 圆角 31">
              <a:extLst>
                <a:ext uri="{FF2B5EF4-FFF2-40B4-BE49-F238E27FC236}">
                  <a16:creationId xmlns:a16="http://schemas.microsoft.com/office/drawing/2014/main" id="{62467857-BF3A-4A5B-8D79-0D55F7477BE2}"/>
                </a:ext>
              </a:extLst>
            </p:cNvPr>
            <p:cNvSpPr/>
            <p:nvPr/>
          </p:nvSpPr>
          <p:spPr bwMode="auto">
            <a:xfrm>
              <a:off x="4707932" y="4253132"/>
              <a:ext cx="612000" cy="432000"/>
            </a:xfrm>
            <a:prstGeom prst="round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4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endParaRPr>
            </a:p>
          </p:txBody>
        </p:sp>
        <p:cxnSp>
          <p:nvCxnSpPr>
            <p:cNvPr id="33" name="直接箭头连接符 32">
              <a:extLst>
                <a:ext uri="{FF2B5EF4-FFF2-40B4-BE49-F238E27FC236}">
                  <a16:creationId xmlns:a16="http://schemas.microsoft.com/office/drawing/2014/main" id="{45B66ED4-C885-4378-9F31-AE3434C59F61}"/>
                </a:ext>
              </a:extLst>
            </p:cNvPr>
            <p:cNvCxnSpPr>
              <a:stCxn id="28" idx="3"/>
              <a:endCxn id="29" idx="1"/>
            </p:cNvCxnSpPr>
            <p:nvPr/>
          </p:nvCxnSpPr>
          <p:spPr bwMode="auto">
            <a:xfrm>
              <a:off x="1813132" y="4469132"/>
              <a:ext cx="586981" cy="0"/>
            </a:xfrm>
            <a:prstGeom prst="straightConnector1">
              <a:avLst/>
            </a:prstGeom>
            <a:solidFill>
              <a:srgbClr val="993366">
                <a:alpha val="96001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4" name="直接箭头连接符 33">
              <a:extLst>
                <a:ext uri="{FF2B5EF4-FFF2-40B4-BE49-F238E27FC236}">
                  <a16:creationId xmlns:a16="http://schemas.microsoft.com/office/drawing/2014/main" id="{2F166B3D-6DE9-437D-A505-D1F72273CA77}"/>
                </a:ext>
              </a:extLst>
            </p:cNvPr>
            <p:cNvCxnSpPr>
              <a:stCxn id="29" idx="3"/>
              <a:endCxn id="30" idx="1"/>
            </p:cNvCxnSpPr>
            <p:nvPr/>
          </p:nvCxnSpPr>
          <p:spPr bwMode="auto">
            <a:xfrm>
              <a:off x="2933513" y="4469132"/>
              <a:ext cx="567987" cy="0"/>
            </a:xfrm>
            <a:prstGeom prst="straightConnector1">
              <a:avLst/>
            </a:prstGeom>
            <a:solidFill>
              <a:srgbClr val="993366">
                <a:alpha val="96001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5" name="直接箭头连接符 34">
              <a:extLst>
                <a:ext uri="{FF2B5EF4-FFF2-40B4-BE49-F238E27FC236}">
                  <a16:creationId xmlns:a16="http://schemas.microsoft.com/office/drawing/2014/main" id="{81D8AF07-C707-4434-B1AF-76A82240BF0B}"/>
                </a:ext>
              </a:extLst>
            </p:cNvPr>
            <p:cNvCxnSpPr>
              <a:stCxn id="30" idx="3"/>
              <a:endCxn id="32" idx="1"/>
            </p:cNvCxnSpPr>
            <p:nvPr/>
          </p:nvCxnSpPr>
          <p:spPr bwMode="auto">
            <a:xfrm>
              <a:off x="4034900" y="4469132"/>
              <a:ext cx="673032" cy="0"/>
            </a:xfrm>
            <a:prstGeom prst="straightConnector1">
              <a:avLst/>
            </a:prstGeom>
            <a:solidFill>
              <a:srgbClr val="993366">
                <a:alpha val="96001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6" name="连接符: 曲线 35">
              <a:extLst>
                <a:ext uri="{FF2B5EF4-FFF2-40B4-BE49-F238E27FC236}">
                  <a16:creationId xmlns:a16="http://schemas.microsoft.com/office/drawing/2014/main" id="{EDAE86A5-6BEC-4920-8DBE-3B929F5FD66A}"/>
                </a:ext>
              </a:extLst>
            </p:cNvPr>
            <p:cNvCxnSpPr/>
            <p:nvPr/>
          </p:nvCxnSpPr>
          <p:spPr bwMode="auto">
            <a:xfrm rot="16200000" flipH="1">
              <a:off x="1535239" y="4499636"/>
              <a:ext cx="12700" cy="308317"/>
            </a:xfrm>
            <a:prstGeom prst="curvedConnector3">
              <a:avLst>
                <a:gd name="adj1" fmla="val 1800000"/>
              </a:avLst>
            </a:prstGeom>
            <a:solidFill>
              <a:srgbClr val="993366">
                <a:alpha val="96001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12911C27-E1E0-4302-9F96-E0BF68726B7A}"/>
                </a:ext>
              </a:extLst>
            </p:cNvPr>
            <p:cNvSpPr txBox="1"/>
            <p:nvPr/>
          </p:nvSpPr>
          <p:spPr>
            <a:xfrm>
              <a:off x="1358686" y="4792284"/>
              <a:ext cx="36580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  <a:endParaRPr lang="zh-CN" altLang="en-US" sz="2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AF2CE5C0-C06F-41CA-AA26-FFCA13873AC8}"/>
                </a:ext>
              </a:extLst>
            </p:cNvPr>
            <p:cNvSpPr txBox="1"/>
            <p:nvPr/>
          </p:nvSpPr>
          <p:spPr>
            <a:xfrm>
              <a:off x="3032376" y="4064822"/>
              <a:ext cx="36580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  <a:endParaRPr lang="zh-CN" altLang="en-US" sz="2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916A3B29-1955-4D6B-8E5C-3BB49B2BCAFB}"/>
                </a:ext>
              </a:extLst>
            </p:cNvPr>
            <p:cNvSpPr txBox="1"/>
            <p:nvPr/>
          </p:nvSpPr>
          <p:spPr>
            <a:xfrm>
              <a:off x="4200633" y="4064822"/>
              <a:ext cx="36580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  <a:endParaRPr lang="zh-CN" altLang="en-US" sz="2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4453B374-EFBE-4D7C-944F-5AAEBDE2F1AE}"/>
                </a:ext>
              </a:extLst>
            </p:cNvPr>
            <p:cNvSpPr txBox="1"/>
            <p:nvPr/>
          </p:nvSpPr>
          <p:spPr>
            <a:xfrm>
              <a:off x="1939828" y="4037968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endParaRPr lang="zh-CN" altLang="en-US" sz="2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41" name="连接符: 曲线 40">
              <a:extLst>
                <a:ext uri="{FF2B5EF4-FFF2-40B4-BE49-F238E27FC236}">
                  <a16:creationId xmlns:a16="http://schemas.microsoft.com/office/drawing/2014/main" id="{085ADC01-8D07-4EC4-B453-ED6AD33DE67B}"/>
                </a:ext>
              </a:extLst>
            </p:cNvPr>
            <p:cNvCxnSpPr/>
            <p:nvPr/>
          </p:nvCxnSpPr>
          <p:spPr bwMode="auto">
            <a:xfrm rot="16200000" flipH="1" flipV="1">
              <a:off x="2671939" y="4161384"/>
              <a:ext cx="22318" cy="254435"/>
            </a:xfrm>
            <a:prstGeom prst="curvedConnector3">
              <a:avLst>
                <a:gd name="adj1" fmla="val -1024285"/>
              </a:avLst>
            </a:prstGeom>
            <a:solidFill>
              <a:srgbClr val="993366">
                <a:alpha val="96001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2D7454EE-A50C-4561-81B2-FB0B608218ED}"/>
                </a:ext>
              </a:extLst>
            </p:cNvPr>
            <p:cNvSpPr txBox="1"/>
            <p:nvPr/>
          </p:nvSpPr>
          <p:spPr>
            <a:xfrm>
              <a:off x="2524962" y="3652978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endParaRPr lang="zh-CN" altLang="en-US" sz="2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43" name="连接符: 曲线 42">
              <a:extLst>
                <a:ext uri="{FF2B5EF4-FFF2-40B4-BE49-F238E27FC236}">
                  <a16:creationId xmlns:a16="http://schemas.microsoft.com/office/drawing/2014/main" id="{AC09E65D-0728-4BB5-B308-59F7228D301E}"/>
                </a:ext>
              </a:extLst>
            </p:cNvPr>
            <p:cNvCxnSpPr>
              <a:stCxn id="30" idx="2"/>
              <a:endCxn id="29" idx="2"/>
            </p:cNvCxnSpPr>
            <p:nvPr/>
          </p:nvCxnSpPr>
          <p:spPr bwMode="auto">
            <a:xfrm rot="5400000">
              <a:off x="3217507" y="4103099"/>
              <a:ext cx="12700" cy="1101387"/>
            </a:xfrm>
            <a:prstGeom prst="curvedConnector3">
              <a:avLst>
                <a:gd name="adj1" fmla="val 1800000"/>
              </a:avLst>
            </a:prstGeom>
            <a:solidFill>
              <a:srgbClr val="993366">
                <a:alpha val="96001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C54B0BF2-CF45-46C2-9885-6A54F69D34A5}"/>
                </a:ext>
              </a:extLst>
            </p:cNvPr>
            <p:cNvSpPr txBox="1"/>
            <p:nvPr/>
          </p:nvSpPr>
          <p:spPr>
            <a:xfrm>
              <a:off x="3075319" y="4808331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endParaRPr lang="zh-CN" altLang="en-US" sz="2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45" name="连接符: 曲线 44">
              <a:extLst>
                <a:ext uri="{FF2B5EF4-FFF2-40B4-BE49-F238E27FC236}">
                  <a16:creationId xmlns:a16="http://schemas.microsoft.com/office/drawing/2014/main" id="{C06E5C91-1892-487A-8363-5449FD803233}"/>
                </a:ext>
              </a:extLst>
            </p:cNvPr>
            <p:cNvCxnSpPr>
              <a:stCxn id="32" idx="2"/>
              <a:endCxn id="29" idx="2"/>
            </p:cNvCxnSpPr>
            <p:nvPr/>
          </p:nvCxnSpPr>
          <p:spPr bwMode="auto">
            <a:xfrm rot="5400000" flipH="1">
              <a:off x="3824703" y="3495903"/>
              <a:ext cx="31340" cy="2347119"/>
            </a:xfrm>
            <a:prstGeom prst="curvedConnector3">
              <a:avLst>
                <a:gd name="adj1" fmla="val -2255593"/>
              </a:avLst>
            </a:prstGeom>
            <a:solidFill>
              <a:srgbClr val="993366">
                <a:alpha val="96001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46" name="文本框 45">
              <a:extLst>
                <a:ext uri="{FF2B5EF4-FFF2-40B4-BE49-F238E27FC236}">
                  <a16:creationId xmlns:a16="http://schemas.microsoft.com/office/drawing/2014/main" id="{92995990-ED52-46D9-9839-F62B54CB8C1E}"/>
                </a:ext>
              </a:extLst>
            </p:cNvPr>
            <p:cNvSpPr txBox="1"/>
            <p:nvPr/>
          </p:nvSpPr>
          <p:spPr>
            <a:xfrm>
              <a:off x="4210251" y="4870149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endParaRPr lang="zh-CN" altLang="en-US" sz="2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47" name="连接符: 曲线 46">
              <a:extLst>
                <a:ext uri="{FF2B5EF4-FFF2-40B4-BE49-F238E27FC236}">
                  <a16:creationId xmlns:a16="http://schemas.microsoft.com/office/drawing/2014/main" id="{2E70582C-0A59-4B41-A82B-2C4AAA7A0F6F}"/>
                </a:ext>
              </a:extLst>
            </p:cNvPr>
            <p:cNvCxnSpPr>
              <a:stCxn id="32" idx="0"/>
              <a:endCxn id="28" idx="0"/>
            </p:cNvCxnSpPr>
            <p:nvPr/>
          </p:nvCxnSpPr>
          <p:spPr bwMode="auto">
            <a:xfrm rot="16200000" flipH="1" flipV="1">
              <a:off x="3264512" y="2535052"/>
              <a:ext cx="31340" cy="3467500"/>
            </a:xfrm>
            <a:prstGeom prst="curvedConnector3">
              <a:avLst>
                <a:gd name="adj1" fmla="val -2076040"/>
              </a:avLst>
            </a:prstGeom>
            <a:solidFill>
              <a:srgbClr val="993366">
                <a:alpha val="96001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A28E658E-7DEC-4928-9BE9-C4EE137BFE5E}"/>
                </a:ext>
              </a:extLst>
            </p:cNvPr>
            <p:cNvSpPr txBox="1"/>
            <p:nvPr/>
          </p:nvSpPr>
          <p:spPr>
            <a:xfrm>
              <a:off x="3293279" y="3200352"/>
              <a:ext cx="36580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  <a:endParaRPr lang="zh-CN" altLang="en-US" sz="2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49" name="箭头: 下 48">
            <a:extLst>
              <a:ext uri="{FF2B5EF4-FFF2-40B4-BE49-F238E27FC236}">
                <a16:creationId xmlns:a16="http://schemas.microsoft.com/office/drawing/2014/main" id="{D4C7A1C5-32FD-4D43-B878-89780E1B5E29}"/>
              </a:ext>
            </a:extLst>
          </p:cNvPr>
          <p:cNvSpPr/>
          <p:nvPr/>
        </p:nvSpPr>
        <p:spPr bwMode="auto">
          <a:xfrm>
            <a:off x="4182893" y="3064408"/>
            <a:ext cx="312907" cy="388970"/>
          </a:xfrm>
          <a:prstGeom prst="downArrow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微软雅黑" pitchFamily="34" charset="-122"/>
            </a:endParaRPr>
          </a:p>
        </p:txBody>
      </p: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60CCBE64-80C4-4642-9543-E9AA9482A361}"/>
              </a:ext>
            </a:extLst>
          </p:cNvPr>
          <p:cNvGrpSpPr/>
          <p:nvPr/>
        </p:nvGrpSpPr>
        <p:grpSpPr>
          <a:xfrm>
            <a:off x="7401706" y="2996244"/>
            <a:ext cx="3959670" cy="2715089"/>
            <a:chOff x="1889903" y="3984095"/>
            <a:chExt cx="3959670" cy="2715089"/>
          </a:xfrm>
        </p:grpSpPr>
        <p:sp>
          <p:nvSpPr>
            <p:cNvPr id="51" name="椭圆 50">
              <a:extLst>
                <a:ext uri="{FF2B5EF4-FFF2-40B4-BE49-F238E27FC236}">
                  <a16:creationId xmlns:a16="http://schemas.microsoft.com/office/drawing/2014/main" id="{9E68EEB9-0483-42FA-A015-2BB534C43791}"/>
                </a:ext>
              </a:extLst>
            </p:cNvPr>
            <p:cNvSpPr/>
            <p:nvPr/>
          </p:nvSpPr>
          <p:spPr bwMode="auto">
            <a:xfrm>
              <a:off x="1889903" y="5823625"/>
              <a:ext cx="445622" cy="445622"/>
            </a:xfrm>
            <a:prstGeom prst="ellips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b="1" dirty="0">
                  <a:latin typeface="Arial" charset="0"/>
                  <a:ea typeface="微软雅黑" pitchFamily="34" charset="-122"/>
                </a:rPr>
                <a:t>0</a:t>
              </a:r>
              <a:endParaRPr lang="zh-CN" altLang="en-US" b="1" dirty="0">
                <a:latin typeface="Arial" charset="0"/>
                <a:ea typeface="微软雅黑" pitchFamily="34" charset="-122"/>
              </a:endParaRPr>
            </a:p>
          </p:txBody>
        </p:sp>
        <p:sp>
          <p:nvSpPr>
            <p:cNvPr id="52" name="椭圆 51">
              <a:extLst>
                <a:ext uri="{FF2B5EF4-FFF2-40B4-BE49-F238E27FC236}">
                  <a16:creationId xmlns:a16="http://schemas.microsoft.com/office/drawing/2014/main" id="{855F12EB-B0AF-48DA-B826-B95A4DC78778}"/>
                </a:ext>
              </a:extLst>
            </p:cNvPr>
            <p:cNvSpPr/>
            <p:nvPr/>
          </p:nvSpPr>
          <p:spPr bwMode="auto">
            <a:xfrm>
              <a:off x="3071644" y="5767919"/>
              <a:ext cx="445622" cy="445622"/>
            </a:xfrm>
            <a:prstGeom prst="ellips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b="1" dirty="0">
                  <a:latin typeface="Arial" charset="0"/>
                  <a:ea typeface="微软雅黑" pitchFamily="34" charset="-122"/>
                </a:rPr>
                <a:t>1</a:t>
              </a:r>
              <a:endParaRPr lang="zh-CN" altLang="en-US" b="1" dirty="0">
                <a:latin typeface="Arial" charset="0"/>
                <a:ea typeface="微软雅黑" pitchFamily="34" charset="-122"/>
              </a:endParaRPr>
            </a:p>
          </p:txBody>
        </p:sp>
        <p:sp>
          <p:nvSpPr>
            <p:cNvPr id="53" name="Oval 4">
              <a:extLst>
                <a:ext uri="{FF2B5EF4-FFF2-40B4-BE49-F238E27FC236}">
                  <a16:creationId xmlns:a16="http://schemas.microsoft.com/office/drawing/2014/main" id="{3BBB4778-A4FF-4927-B6CF-57E89A77DF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03951" y="5750777"/>
              <a:ext cx="445622" cy="436988"/>
            </a:xfrm>
            <a:prstGeom prst="ellipse">
              <a:avLst/>
            </a:prstGeom>
            <a:noFill/>
            <a:ln w="63500" cmpd="dbl">
              <a:solidFill>
                <a:sysClr val="windowText" lastClr="000000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kumimoji="0" lang="en-GB" altLang="zh-CN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54" name="连接符: 曲线 53">
              <a:extLst>
                <a:ext uri="{FF2B5EF4-FFF2-40B4-BE49-F238E27FC236}">
                  <a16:creationId xmlns:a16="http://schemas.microsoft.com/office/drawing/2014/main" id="{79989619-E838-45BE-A7AD-90590D71B4AB}"/>
                </a:ext>
              </a:extLst>
            </p:cNvPr>
            <p:cNvCxnSpPr>
              <a:cxnSpLocks/>
              <a:stCxn id="51" idx="0"/>
              <a:endCxn id="61" idx="2"/>
            </p:cNvCxnSpPr>
            <p:nvPr/>
          </p:nvCxnSpPr>
          <p:spPr>
            <a:xfrm rot="5400000" flipH="1" flipV="1">
              <a:off x="2405877" y="4327860"/>
              <a:ext cx="1202603" cy="1788928"/>
            </a:xfrm>
            <a:prstGeom prst="curvedConnector2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文本框 54">
              <a:extLst>
                <a:ext uri="{FF2B5EF4-FFF2-40B4-BE49-F238E27FC236}">
                  <a16:creationId xmlns:a16="http://schemas.microsoft.com/office/drawing/2014/main" id="{C7120221-251D-46E5-ADF5-12C6ABAB5851}"/>
                </a:ext>
              </a:extLst>
            </p:cNvPr>
            <p:cNvSpPr txBox="1"/>
            <p:nvPr/>
          </p:nvSpPr>
          <p:spPr>
            <a:xfrm>
              <a:off x="2189424" y="4913027"/>
              <a:ext cx="3257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  <a:endParaRPr lang="zh-CN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32D4EECC-9C42-40BF-AB67-B219107E2514}"/>
                </a:ext>
              </a:extLst>
            </p:cNvPr>
            <p:cNvSpPr txBox="1"/>
            <p:nvPr/>
          </p:nvSpPr>
          <p:spPr>
            <a:xfrm>
              <a:off x="2719707" y="5185712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endParaRPr lang="zh-CN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5F5DB4A6-386C-48BF-AF7D-005793B39C90}"/>
                </a:ext>
              </a:extLst>
            </p:cNvPr>
            <p:cNvSpPr txBox="1"/>
            <p:nvPr/>
          </p:nvSpPr>
          <p:spPr>
            <a:xfrm>
              <a:off x="3768101" y="5606619"/>
              <a:ext cx="3257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  <a:endParaRPr lang="zh-CN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8" name="椭圆 57">
              <a:extLst>
                <a:ext uri="{FF2B5EF4-FFF2-40B4-BE49-F238E27FC236}">
                  <a16:creationId xmlns:a16="http://schemas.microsoft.com/office/drawing/2014/main" id="{F5E68420-8DC9-4685-B064-624DF8E7E50C}"/>
                </a:ext>
              </a:extLst>
            </p:cNvPr>
            <p:cNvSpPr/>
            <p:nvPr/>
          </p:nvSpPr>
          <p:spPr bwMode="auto">
            <a:xfrm>
              <a:off x="4359240" y="5757820"/>
              <a:ext cx="445622" cy="445622"/>
            </a:xfrm>
            <a:prstGeom prst="ellips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b="1" dirty="0">
                  <a:latin typeface="Arial" charset="0"/>
                  <a:ea typeface="微软雅黑" pitchFamily="34" charset="-122"/>
                </a:rPr>
                <a:t>3</a:t>
              </a:r>
              <a:endParaRPr lang="zh-CN" altLang="en-US" b="1" dirty="0">
                <a:latin typeface="Arial" charset="0"/>
                <a:ea typeface="微软雅黑" pitchFamily="34" charset="-122"/>
              </a:endParaRPr>
            </a:p>
          </p:txBody>
        </p:sp>
        <p:cxnSp>
          <p:nvCxnSpPr>
            <p:cNvPr id="59" name="连接符: 曲线 58">
              <a:extLst>
                <a:ext uri="{FF2B5EF4-FFF2-40B4-BE49-F238E27FC236}">
                  <a16:creationId xmlns:a16="http://schemas.microsoft.com/office/drawing/2014/main" id="{CD283850-1B79-454A-AB38-E509D915E9D6}"/>
                </a:ext>
              </a:extLst>
            </p:cNvPr>
            <p:cNvCxnSpPr>
              <a:cxnSpLocks/>
              <a:stCxn id="61" idx="6"/>
              <a:endCxn id="61" idx="1"/>
            </p:cNvCxnSpPr>
            <p:nvPr/>
          </p:nvCxnSpPr>
          <p:spPr>
            <a:xfrm flipH="1" flipV="1">
              <a:off x="3966902" y="4463471"/>
              <a:ext cx="380362" cy="157551"/>
            </a:xfrm>
            <a:prstGeom prst="curvedConnector4">
              <a:avLst>
                <a:gd name="adj1" fmla="val -60101"/>
                <a:gd name="adj2" fmla="val 286517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文本框 59">
              <a:extLst>
                <a:ext uri="{FF2B5EF4-FFF2-40B4-BE49-F238E27FC236}">
                  <a16:creationId xmlns:a16="http://schemas.microsoft.com/office/drawing/2014/main" id="{801B894B-E51B-4E1C-9354-4FDF0CB1D4B5}"/>
                </a:ext>
              </a:extLst>
            </p:cNvPr>
            <p:cNvSpPr txBox="1"/>
            <p:nvPr/>
          </p:nvSpPr>
          <p:spPr>
            <a:xfrm>
              <a:off x="4793749" y="5617759"/>
              <a:ext cx="3257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  <a:endParaRPr lang="zh-CN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1" name="椭圆 60">
              <a:extLst>
                <a:ext uri="{FF2B5EF4-FFF2-40B4-BE49-F238E27FC236}">
                  <a16:creationId xmlns:a16="http://schemas.microsoft.com/office/drawing/2014/main" id="{F4AD89F6-D72D-4105-97CA-0D4E1FC1D42E}"/>
                </a:ext>
              </a:extLst>
            </p:cNvPr>
            <p:cNvSpPr/>
            <p:nvPr/>
          </p:nvSpPr>
          <p:spPr bwMode="auto">
            <a:xfrm>
              <a:off x="3901642" y="4398211"/>
              <a:ext cx="445622" cy="445622"/>
            </a:xfrm>
            <a:prstGeom prst="ellips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b="1" dirty="0">
                  <a:latin typeface="Arial" charset="0"/>
                  <a:ea typeface="微软雅黑" pitchFamily="34" charset="-122"/>
                </a:rPr>
                <a:t>2</a:t>
              </a:r>
              <a:endParaRPr lang="zh-CN" altLang="en-US" b="1" dirty="0">
                <a:latin typeface="Arial" charset="0"/>
                <a:ea typeface="微软雅黑" pitchFamily="34" charset="-122"/>
              </a:endParaRPr>
            </a:p>
          </p:txBody>
        </p:sp>
        <p:sp>
          <p:nvSpPr>
            <p:cNvPr id="62" name="文本框 61">
              <a:extLst>
                <a:ext uri="{FF2B5EF4-FFF2-40B4-BE49-F238E27FC236}">
                  <a16:creationId xmlns:a16="http://schemas.microsoft.com/office/drawing/2014/main" id="{AD366314-4F72-4298-BC5B-BDF8AF6A7B8A}"/>
                </a:ext>
              </a:extLst>
            </p:cNvPr>
            <p:cNvSpPr txBox="1"/>
            <p:nvPr/>
          </p:nvSpPr>
          <p:spPr>
            <a:xfrm>
              <a:off x="3535383" y="4943507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endParaRPr lang="zh-CN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3" name="文本框 62">
              <a:extLst>
                <a:ext uri="{FF2B5EF4-FFF2-40B4-BE49-F238E27FC236}">
                  <a16:creationId xmlns:a16="http://schemas.microsoft.com/office/drawing/2014/main" id="{680B06D7-E1FB-424B-90DC-721CD68BDF43}"/>
                </a:ext>
              </a:extLst>
            </p:cNvPr>
            <p:cNvSpPr txBox="1"/>
            <p:nvPr/>
          </p:nvSpPr>
          <p:spPr>
            <a:xfrm>
              <a:off x="4814513" y="4961326"/>
              <a:ext cx="3257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  <a:endParaRPr lang="zh-CN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64" name="连接符: 曲线 63">
              <a:extLst>
                <a:ext uri="{FF2B5EF4-FFF2-40B4-BE49-F238E27FC236}">
                  <a16:creationId xmlns:a16="http://schemas.microsoft.com/office/drawing/2014/main" id="{D1A02E61-44C0-405C-A77B-FEC3469D431A}"/>
                </a:ext>
              </a:extLst>
            </p:cNvPr>
            <p:cNvCxnSpPr>
              <a:cxnSpLocks/>
              <a:stCxn id="52" idx="2"/>
              <a:endCxn id="52" idx="0"/>
            </p:cNvCxnSpPr>
            <p:nvPr/>
          </p:nvCxnSpPr>
          <p:spPr>
            <a:xfrm rot="10800000" flipH="1">
              <a:off x="3071643" y="5767920"/>
              <a:ext cx="222811" cy="222811"/>
            </a:xfrm>
            <a:prstGeom prst="curvedConnector4">
              <a:avLst>
                <a:gd name="adj1" fmla="val -102598"/>
                <a:gd name="adj2" fmla="val 202598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文本框 64">
              <a:extLst>
                <a:ext uri="{FF2B5EF4-FFF2-40B4-BE49-F238E27FC236}">
                  <a16:creationId xmlns:a16="http://schemas.microsoft.com/office/drawing/2014/main" id="{93CE361C-94D2-460D-9CAF-F349730DC4DB}"/>
                </a:ext>
              </a:extLst>
            </p:cNvPr>
            <p:cNvSpPr txBox="1"/>
            <p:nvPr/>
          </p:nvSpPr>
          <p:spPr>
            <a:xfrm>
              <a:off x="2379472" y="5748996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endParaRPr lang="zh-CN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66" name="连接符: 曲线 65">
              <a:extLst>
                <a:ext uri="{FF2B5EF4-FFF2-40B4-BE49-F238E27FC236}">
                  <a16:creationId xmlns:a16="http://schemas.microsoft.com/office/drawing/2014/main" id="{54BF206B-CB80-4F92-9C5F-1B2EF03BD09F}"/>
                </a:ext>
              </a:extLst>
            </p:cNvPr>
            <p:cNvCxnSpPr>
              <a:cxnSpLocks/>
              <a:stCxn id="58" idx="3"/>
              <a:endCxn id="52" idx="5"/>
            </p:cNvCxnSpPr>
            <p:nvPr/>
          </p:nvCxnSpPr>
          <p:spPr>
            <a:xfrm rot="5400000">
              <a:off x="3933204" y="5656984"/>
              <a:ext cx="10099" cy="972494"/>
            </a:xfrm>
            <a:prstGeom prst="curvedConnector3">
              <a:avLst>
                <a:gd name="adj1" fmla="val 309367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连接符: 曲线 66">
              <a:extLst>
                <a:ext uri="{FF2B5EF4-FFF2-40B4-BE49-F238E27FC236}">
                  <a16:creationId xmlns:a16="http://schemas.microsoft.com/office/drawing/2014/main" id="{EE3EAD6F-0B17-4F83-AFD0-00794B9CBFEA}"/>
                </a:ext>
              </a:extLst>
            </p:cNvPr>
            <p:cNvCxnSpPr>
              <a:cxnSpLocks/>
              <a:stCxn id="53" idx="4"/>
              <a:endCxn id="52" idx="4"/>
            </p:cNvCxnSpPr>
            <p:nvPr/>
          </p:nvCxnSpPr>
          <p:spPr>
            <a:xfrm rot="5400000">
              <a:off x="4447721" y="5034500"/>
              <a:ext cx="25776" cy="2332307"/>
            </a:xfrm>
            <a:prstGeom prst="curvedConnector3">
              <a:avLst>
                <a:gd name="adj1" fmla="val 986872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箭头连接符 67">
              <a:extLst>
                <a:ext uri="{FF2B5EF4-FFF2-40B4-BE49-F238E27FC236}">
                  <a16:creationId xmlns:a16="http://schemas.microsoft.com/office/drawing/2014/main" id="{5D980494-155E-4207-99F3-98D5C231592C}"/>
                </a:ext>
              </a:extLst>
            </p:cNvPr>
            <p:cNvCxnSpPr>
              <a:cxnSpLocks/>
              <a:stCxn id="52" idx="6"/>
              <a:endCxn id="58" idx="2"/>
            </p:cNvCxnSpPr>
            <p:nvPr/>
          </p:nvCxnSpPr>
          <p:spPr>
            <a:xfrm flipV="1">
              <a:off x="3517266" y="5980631"/>
              <a:ext cx="841974" cy="1009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箭头连接符 68">
              <a:extLst>
                <a:ext uri="{FF2B5EF4-FFF2-40B4-BE49-F238E27FC236}">
                  <a16:creationId xmlns:a16="http://schemas.microsoft.com/office/drawing/2014/main" id="{40FBAA1C-5405-4C10-833B-1BBA7881FB04}"/>
                </a:ext>
              </a:extLst>
            </p:cNvPr>
            <p:cNvCxnSpPr>
              <a:cxnSpLocks/>
              <a:stCxn id="58" idx="6"/>
              <a:endCxn id="53" idx="2"/>
            </p:cNvCxnSpPr>
            <p:nvPr/>
          </p:nvCxnSpPr>
          <p:spPr>
            <a:xfrm flipV="1">
              <a:off x="4804862" y="5969271"/>
              <a:ext cx="599089" cy="1136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文本框 69">
              <a:extLst>
                <a:ext uri="{FF2B5EF4-FFF2-40B4-BE49-F238E27FC236}">
                  <a16:creationId xmlns:a16="http://schemas.microsoft.com/office/drawing/2014/main" id="{774AC5CA-0954-4FE4-B4F1-BF39C43CA24E}"/>
                </a:ext>
              </a:extLst>
            </p:cNvPr>
            <p:cNvSpPr txBox="1"/>
            <p:nvPr/>
          </p:nvSpPr>
          <p:spPr>
            <a:xfrm>
              <a:off x="3697696" y="3984095"/>
              <a:ext cx="3257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  <a:endParaRPr lang="zh-CN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1" name="文本框 70">
              <a:extLst>
                <a:ext uri="{FF2B5EF4-FFF2-40B4-BE49-F238E27FC236}">
                  <a16:creationId xmlns:a16="http://schemas.microsoft.com/office/drawing/2014/main" id="{9B6A3EE6-D483-4522-9C7D-B202ABDF5A97}"/>
                </a:ext>
              </a:extLst>
            </p:cNvPr>
            <p:cNvSpPr txBox="1"/>
            <p:nvPr/>
          </p:nvSpPr>
          <p:spPr>
            <a:xfrm>
              <a:off x="4023426" y="6075728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endParaRPr lang="zh-CN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2" name="文本框 71">
              <a:extLst>
                <a:ext uri="{FF2B5EF4-FFF2-40B4-BE49-F238E27FC236}">
                  <a16:creationId xmlns:a16="http://schemas.microsoft.com/office/drawing/2014/main" id="{1950EC71-7A2B-4AA1-901B-A6B602489AF0}"/>
                </a:ext>
              </a:extLst>
            </p:cNvPr>
            <p:cNvSpPr txBox="1"/>
            <p:nvPr/>
          </p:nvSpPr>
          <p:spPr>
            <a:xfrm>
              <a:off x="4842492" y="6329852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endParaRPr lang="zh-CN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73" name="连接符: 曲线 72">
              <a:extLst>
                <a:ext uri="{FF2B5EF4-FFF2-40B4-BE49-F238E27FC236}">
                  <a16:creationId xmlns:a16="http://schemas.microsoft.com/office/drawing/2014/main" id="{8DEF6927-CE6F-4B22-ADF2-630C5027D59D}"/>
                </a:ext>
              </a:extLst>
            </p:cNvPr>
            <p:cNvCxnSpPr>
              <a:cxnSpLocks/>
              <a:stCxn id="51" idx="6"/>
              <a:endCxn id="52" idx="3"/>
            </p:cNvCxnSpPr>
            <p:nvPr/>
          </p:nvCxnSpPr>
          <p:spPr>
            <a:xfrm>
              <a:off x="2335525" y="6046436"/>
              <a:ext cx="801379" cy="101845"/>
            </a:xfrm>
            <a:prstGeom prst="curvedConnector4">
              <a:avLst>
                <a:gd name="adj1" fmla="val 27912"/>
                <a:gd name="adj2" fmla="val 119689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接箭头连接符 73">
              <a:extLst>
                <a:ext uri="{FF2B5EF4-FFF2-40B4-BE49-F238E27FC236}">
                  <a16:creationId xmlns:a16="http://schemas.microsoft.com/office/drawing/2014/main" id="{85BD5519-6F9A-45DD-B40A-5AF1536B1B40}"/>
                </a:ext>
              </a:extLst>
            </p:cNvPr>
            <p:cNvCxnSpPr>
              <a:cxnSpLocks/>
              <a:stCxn id="53" idx="1"/>
              <a:endCxn id="61" idx="5"/>
            </p:cNvCxnSpPr>
            <p:nvPr/>
          </p:nvCxnSpPr>
          <p:spPr>
            <a:xfrm flipH="1" flipV="1">
              <a:off x="4282004" y="4778573"/>
              <a:ext cx="1187207" cy="103619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接箭头连接符 74">
              <a:extLst>
                <a:ext uri="{FF2B5EF4-FFF2-40B4-BE49-F238E27FC236}">
                  <a16:creationId xmlns:a16="http://schemas.microsoft.com/office/drawing/2014/main" id="{6AD02BC6-58C7-433C-93BA-9C92DDDAB0F7}"/>
                </a:ext>
              </a:extLst>
            </p:cNvPr>
            <p:cNvCxnSpPr>
              <a:cxnSpLocks/>
              <a:stCxn id="61" idx="4"/>
              <a:endCxn id="52" idx="7"/>
            </p:cNvCxnSpPr>
            <p:nvPr/>
          </p:nvCxnSpPr>
          <p:spPr>
            <a:xfrm flipH="1">
              <a:off x="3452006" y="4843833"/>
              <a:ext cx="672447" cy="98934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6" name="文本框 75">
            <a:extLst>
              <a:ext uri="{FF2B5EF4-FFF2-40B4-BE49-F238E27FC236}">
                <a16:creationId xmlns:a16="http://schemas.microsoft.com/office/drawing/2014/main" id="{441052C8-7E76-4112-96C5-93BB45F5F25B}"/>
              </a:ext>
            </a:extLst>
          </p:cNvPr>
          <p:cNvSpPr txBox="1"/>
          <p:nvPr/>
        </p:nvSpPr>
        <p:spPr>
          <a:xfrm>
            <a:off x="6959967" y="4807452"/>
            <a:ext cx="44673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/>
            <a:r>
              <a:rPr lang="en-US" altLang="zh-CN" sz="2400" b="1" dirty="0">
                <a:latin typeface="Arial" panose="020B0604020202020204" pitchFamily="34" charset="0"/>
                <a:cs typeface="Arial" panose="020B0604020202020204" pitchFamily="34" charset="0"/>
                <a:sym typeface="Symbol" pitchFamily="18" charset="2"/>
              </a:rPr>
              <a:t></a:t>
            </a:r>
            <a:endParaRPr lang="en-US" altLang="zh-CN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635662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385BFA6F-679D-4568-8EEA-4CCB0D338D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3995583"/>
              </p:ext>
            </p:extLst>
          </p:nvPr>
        </p:nvGraphicFramePr>
        <p:xfrm>
          <a:off x="4999644" y="2158163"/>
          <a:ext cx="2606502" cy="320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8834">
                  <a:extLst>
                    <a:ext uri="{9D8B030D-6E8A-4147-A177-3AD203B41FA5}">
                      <a16:colId xmlns:a16="http://schemas.microsoft.com/office/drawing/2014/main" val="321597514"/>
                    </a:ext>
                  </a:extLst>
                </a:gridCol>
                <a:gridCol w="868834">
                  <a:extLst>
                    <a:ext uri="{9D8B030D-6E8A-4147-A177-3AD203B41FA5}">
                      <a16:colId xmlns:a16="http://schemas.microsoft.com/office/drawing/2014/main" val="2319083925"/>
                    </a:ext>
                  </a:extLst>
                </a:gridCol>
                <a:gridCol w="868834">
                  <a:extLst>
                    <a:ext uri="{9D8B030D-6E8A-4147-A177-3AD203B41FA5}">
                      <a16:colId xmlns:a16="http://schemas.microsoft.com/office/drawing/2014/main" val="2835977412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r"/>
                      <a:endParaRPr lang="zh-CN" altLang="en-US" sz="2400" dirty="0"/>
                    </a:p>
                  </a:txBody>
                  <a:tcPr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0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1</a:t>
                      </a:r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3072048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>
                          <a:solidFill>
                            <a:srgbClr val="FF0000"/>
                          </a:solidFill>
                        </a:rPr>
                        <a:t>→</a:t>
                      </a:r>
                      <a:r>
                        <a:rPr lang="en-US" altLang="zh-CN" sz="2400" dirty="0"/>
                        <a:t>S0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S1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S5</a:t>
                      </a:r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49315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>
                          <a:solidFill>
                            <a:srgbClr val="FF0000"/>
                          </a:solidFill>
                        </a:rPr>
                        <a:t>*</a:t>
                      </a:r>
                      <a:r>
                        <a:rPr lang="en-US" altLang="zh-CN" sz="2400" dirty="0"/>
                        <a:t>S1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S2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S7</a:t>
                      </a:r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7747737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>
                          <a:solidFill>
                            <a:srgbClr val="FF0000"/>
                          </a:solidFill>
                        </a:rPr>
                        <a:t>*</a:t>
                      </a:r>
                      <a:r>
                        <a:rPr lang="en-US" altLang="zh-CN" sz="2400" dirty="0"/>
                        <a:t>S2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S2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S5</a:t>
                      </a:r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72831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S3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S5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S7</a:t>
                      </a:r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2253726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S5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S3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S1</a:t>
                      </a:r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9544886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>
                          <a:solidFill>
                            <a:srgbClr val="FF0000"/>
                          </a:solidFill>
                        </a:rPr>
                        <a:t>*</a:t>
                      </a:r>
                      <a:r>
                        <a:rPr lang="en-US" altLang="zh-CN" sz="2400" dirty="0"/>
                        <a:t>S7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S0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S1</a:t>
                      </a:r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0184120"/>
                  </a:ext>
                </a:extLst>
              </a:tr>
            </a:tbl>
          </a:graphicData>
        </a:graphic>
      </p:graphicFrame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72423F9D-5250-4833-B571-7C83D24B6E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0688748"/>
              </p:ext>
            </p:extLst>
          </p:nvPr>
        </p:nvGraphicFramePr>
        <p:xfrm>
          <a:off x="868219" y="2161308"/>
          <a:ext cx="2606502" cy="411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8834">
                  <a:extLst>
                    <a:ext uri="{9D8B030D-6E8A-4147-A177-3AD203B41FA5}">
                      <a16:colId xmlns:a16="http://schemas.microsoft.com/office/drawing/2014/main" val="321597514"/>
                    </a:ext>
                  </a:extLst>
                </a:gridCol>
                <a:gridCol w="868834">
                  <a:extLst>
                    <a:ext uri="{9D8B030D-6E8A-4147-A177-3AD203B41FA5}">
                      <a16:colId xmlns:a16="http://schemas.microsoft.com/office/drawing/2014/main" val="2319083925"/>
                    </a:ext>
                  </a:extLst>
                </a:gridCol>
                <a:gridCol w="868834">
                  <a:extLst>
                    <a:ext uri="{9D8B030D-6E8A-4147-A177-3AD203B41FA5}">
                      <a16:colId xmlns:a16="http://schemas.microsoft.com/office/drawing/2014/main" val="28359774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endParaRPr lang="zh-CN" altLang="en-US" sz="2400" dirty="0"/>
                    </a:p>
                  </a:txBody>
                  <a:tcPr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0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1</a:t>
                      </a:r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3072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>
                          <a:solidFill>
                            <a:srgbClr val="FF0000"/>
                          </a:solidFill>
                        </a:rPr>
                        <a:t>→</a:t>
                      </a:r>
                      <a:r>
                        <a:rPr lang="en-US" altLang="zh-CN" sz="2400" dirty="0"/>
                        <a:t>S0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S1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S5</a:t>
                      </a:r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493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>
                          <a:solidFill>
                            <a:srgbClr val="FF0000"/>
                          </a:solidFill>
                        </a:rPr>
                        <a:t>*</a:t>
                      </a:r>
                      <a:r>
                        <a:rPr lang="en-US" altLang="zh-CN" sz="2400" dirty="0"/>
                        <a:t>S1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S2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S7</a:t>
                      </a:r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77477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>
                          <a:solidFill>
                            <a:srgbClr val="FF0000"/>
                          </a:solidFill>
                        </a:rPr>
                        <a:t>*</a:t>
                      </a:r>
                      <a:r>
                        <a:rPr lang="en-US" altLang="zh-CN" sz="2400" dirty="0"/>
                        <a:t>S2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S2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S5</a:t>
                      </a:r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72831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S3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S5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S7</a:t>
                      </a:r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22537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S5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S3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S1</a:t>
                      </a:r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95448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>
                          <a:solidFill>
                            <a:srgbClr val="FF0000"/>
                          </a:solidFill>
                        </a:rPr>
                        <a:t>*</a:t>
                      </a:r>
                      <a:r>
                        <a:rPr lang="en-US" altLang="zh-CN" sz="2400" dirty="0"/>
                        <a:t>S6</a:t>
                      </a:r>
                      <a:endParaRPr lang="zh-CN" altLang="en-US" sz="2400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S8</a:t>
                      </a:r>
                      <a:endParaRPr lang="zh-CN" altLang="en-US" sz="2400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S0</a:t>
                      </a:r>
                      <a:endParaRPr lang="zh-CN" altLang="en-US" sz="2400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72847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>
                          <a:solidFill>
                            <a:srgbClr val="FF0000"/>
                          </a:solidFill>
                        </a:rPr>
                        <a:t>*</a:t>
                      </a:r>
                      <a:r>
                        <a:rPr lang="en-US" altLang="zh-CN" sz="2400" dirty="0"/>
                        <a:t>S7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S0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S1</a:t>
                      </a:r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01841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S8</a:t>
                      </a:r>
                      <a:endParaRPr lang="zh-CN" altLang="en-US" sz="2400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S3</a:t>
                      </a:r>
                      <a:endParaRPr lang="zh-CN" altLang="en-US" sz="2400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S6</a:t>
                      </a:r>
                      <a:endParaRPr lang="zh-CN" altLang="en-US" sz="2400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0496128"/>
                  </a:ext>
                </a:extLst>
              </a:tr>
            </a:tbl>
          </a:graphicData>
        </a:graphic>
      </p:graphicFrame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39A5207A-CA91-484B-A6A1-E9BDF00236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2321880"/>
              </p:ext>
            </p:extLst>
          </p:nvPr>
        </p:nvGraphicFramePr>
        <p:xfrm>
          <a:off x="868219" y="2144683"/>
          <a:ext cx="2606502" cy="457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8834">
                  <a:extLst>
                    <a:ext uri="{9D8B030D-6E8A-4147-A177-3AD203B41FA5}">
                      <a16:colId xmlns:a16="http://schemas.microsoft.com/office/drawing/2014/main" val="321597514"/>
                    </a:ext>
                  </a:extLst>
                </a:gridCol>
                <a:gridCol w="868834">
                  <a:extLst>
                    <a:ext uri="{9D8B030D-6E8A-4147-A177-3AD203B41FA5}">
                      <a16:colId xmlns:a16="http://schemas.microsoft.com/office/drawing/2014/main" val="2319083925"/>
                    </a:ext>
                  </a:extLst>
                </a:gridCol>
                <a:gridCol w="868834">
                  <a:extLst>
                    <a:ext uri="{9D8B030D-6E8A-4147-A177-3AD203B41FA5}">
                      <a16:colId xmlns:a16="http://schemas.microsoft.com/office/drawing/2014/main" val="28359774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endParaRPr lang="zh-CN" altLang="en-US" sz="2400" dirty="0"/>
                    </a:p>
                  </a:txBody>
                  <a:tcPr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0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1</a:t>
                      </a:r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3072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>
                          <a:solidFill>
                            <a:srgbClr val="FF0000"/>
                          </a:solidFill>
                        </a:rPr>
                        <a:t>→</a:t>
                      </a:r>
                      <a:r>
                        <a:rPr lang="en-US" altLang="zh-CN" sz="2400" dirty="0"/>
                        <a:t>S0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S1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S5</a:t>
                      </a:r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493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>
                          <a:solidFill>
                            <a:srgbClr val="FF0000"/>
                          </a:solidFill>
                        </a:rPr>
                        <a:t>*</a:t>
                      </a:r>
                      <a:r>
                        <a:rPr lang="en-US" altLang="zh-CN" sz="2400" dirty="0"/>
                        <a:t>S1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S2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S7</a:t>
                      </a:r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77477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>
                          <a:solidFill>
                            <a:srgbClr val="FF0000"/>
                          </a:solidFill>
                        </a:rPr>
                        <a:t>*</a:t>
                      </a:r>
                      <a:r>
                        <a:rPr lang="en-US" altLang="zh-CN" sz="2400" dirty="0"/>
                        <a:t>S2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S2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S5</a:t>
                      </a:r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72831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S3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S5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S7</a:t>
                      </a:r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22537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S4</a:t>
                      </a:r>
                      <a:endParaRPr lang="zh-CN" altLang="en-US" sz="2400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S5</a:t>
                      </a:r>
                      <a:endParaRPr lang="zh-CN" altLang="en-US" sz="2400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S6</a:t>
                      </a:r>
                      <a:endParaRPr lang="zh-CN" altLang="en-US" sz="2400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59264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S5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S3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S1</a:t>
                      </a:r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95448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>
                          <a:solidFill>
                            <a:srgbClr val="FF0000"/>
                          </a:solidFill>
                        </a:rPr>
                        <a:t>*</a:t>
                      </a:r>
                      <a:r>
                        <a:rPr lang="en-US" altLang="zh-CN" sz="2400" dirty="0"/>
                        <a:t>S6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S8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S0</a:t>
                      </a:r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72847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>
                          <a:solidFill>
                            <a:srgbClr val="FF0000"/>
                          </a:solidFill>
                        </a:rPr>
                        <a:t>*</a:t>
                      </a:r>
                      <a:r>
                        <a:rPr lang="en-US" altLang="zh-CN" sz="2400" dirty="0"/>
                        <a:t>S7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S0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S1</a:t>
                      </a:r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01841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S8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S3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S6</a:t>
                      </a:r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0496128"/>
                  </a:ext>
                </a:extLst>
              </a:tr>
            </a:tbl>
          </a:graphicData>
        </a:graphic>
      </p:graphicFrame>
      <p:sp>
        <p:nvSpPr>
          <p:cNvPr id="2" name="标题 1">
            <a:extLst>
              <a:ext uri="{FF2B5EF4-FFF2-40B4-BE49-F238E27FC236}">
                <a16:creationId xmlns:a16="http://schemas.microsoft.com/office/drawing/2014/main" id="{0691D89B-ACC8-4DB6-B4AB-201993B4C3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3.3</a:t>
            </a:r>
            <a:r>
              <a:rPr lang="zh-CN" altLang="en-US" dirty="0"/>
              <a:t>　有穷自动机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A3876BB-2520-4BB2-8E9D-ACA99884F6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2" y="942764"/>
            <a:ext cx="11249749" cy="1218545"/>
          </a:xfrm>
        </p:spPr>
        <p:txBody>
          <a:bodyPr/>
          <a:lstStyle/>
          <a:p>
            <a:r>
              <a:rPr lang="en-US" altLang="zh-CN" dirty="0"/>
              <a:t>DFA</a:t>
            </a:r>
            <a:r>
              <a:rPr lang="zh-CN" altLang="en-US" dirty="0"/>
              <a:t>的化简：消除无用状态</a:t>
            </a:r>
            <a:endParaRPr lang="en-US" altLang="zh-CN" dirty="0"/>
          </a:p>
          <a:p>
            <a:r>
              <a:rPr lang="zh-CN" altLang="en-US" dirty="0"/>
              <a:t>无用状态：不可达，没有通路到达终态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66F2796-5B09-47AB-8135-2D6C0D94E9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3A857A3-1012-4184-86F6-41658C62E65F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6793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269 3.7037E-6 L 0.33881 3.7037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29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3.33333E-6 L 0.28763 3.33333E-6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37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7A49B79-4262-4376-88BC-1E9A2A6D4C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3.3</a:t>
            </a:r>
            <a:r>
              <a:rPr lang="zh-CN" altLang="en-US" dirty="0"/>
              <a:t>　有穷自动机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7D73B27-BCB1-4ABE-81BC-6D9555B0E4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2" y="942764"/>
            <a:ext cx="11442240" cy="2477592"/>
          </a:xfrm>
        </p:spPr>
        <p:txBody>
          <a:bodyPr>
            <a:normAutofit/>
          </a:bodyPr>
          <a:lstStyle/>
          <a:p>
            <a:r>
              <a:rPr lang="en-US" altLang="zh-CN" sz="3200" dirty="0"/>
              <a:t>DFA</a:t>
            </a:r>
            <a:r>
              <a:rPr lang="zh-CN" altLang="en-US" sz="3200" dirty="0"/>
              <a:t>的化简：合并等价状态</a:t>
            </a:r>
            <a:endParaRPr lang="en-US" altLang="zh-CN" sz="3200" dirty="0"/>
          </a:p>
          <a:p>
            <a:pPr lvl="1"/>
            <a:r>
              <a:rPr lang="zh-CN" altLang="en-US" sz="2600" dirty="0">
                <a:solidFill>
                  <a:schemeClr val="tx1"/>
                </a:solidFill>
              </a:rPr>
              <a:t>一致性条件：</a:t>
            </a:r>
            <a:r>
              <a:rPr lang="en-US" altLang="zh-CN" sz="2600" dirty="0">
                <a:solidFill>
                  <a:schemeClr val="tx1"/>
                </a:solidFill>
              </a:rPr>
              <a:t>p</a:t>
            </a:r>
            <a:r>
              <a:rPr lang="zh-CN" altLang="en-US" sz="2600" dirty="0">
                <a:solidFill>
                  <a:schemeClr val="tx1"/>
                </a:solidFill>
              </a:rPr>
              <a:t>和</a:t>
            </a:r>
            <a:r>
              <a:rPr lang="en-US" altLang="zh-CN" sz="2600" dirty="0">
                <a:solidFill>
                  <a:schemeClr val="tx1"/>
                </a:solidFill>
              </a:rPr>
              <a:t>q</a:t>
            </a:r>
            <a:r>
              <a:rPr lang="zh-CN" altLang="en-US" sz="2600" dirty="0">
                <a:solidFill>
                  <a:schemeClr val="tx1"/>
                </a:solidFill>
              </a:rPr>
              <a:t>同时是可接受状态或不可接受状态</a:t>
            </a:r>
            <a:endParaRPr lang="en-US" altLang="zh-CN" sz="2600" dirty="0">
              <a:solidFill>
                <a:schemeClr val="tx1"/>
              </a:solidFill>
            </a:endParaRPr>
          </a:p>
          <a:p>
            <a:pPr lvl="1"/>
            <a:r>
              <a:rPr lang="zh-CN" altLang="en-US" sz="2600" dirty="0">
                <a:solidFill>
                  <a:schemeClr val="tx1"/>
                </a:solidFill>
              </a:rPr>
              <a:t>蔓延性条件：对所有输入符号，</a:t>
            </a:r>
            <a:r>
              <a:rPr lang="en-US" altLang="zh-CN" sz="2600" dirty="0">
                <a:solidFill>
                  <a:schemeClr val="tx1"/>
                </a:solidFill>
              </a:rPr>
              <a:t>p</a:t>
            </a:r>
            <a:r>
              <a:rPr lang="zh-CN" altLang="en-US" sz="2600" dirty="0">
                <a:solidFill>
                  <a:schemeClr val="tx1"/>
                </a:solidFill>
              </a:rPr>
              <a:t>和</a:t>
            </a:r>
            <a:r>
              <a:rPr lang="en-US" altLang="zh-CN" sz="2600" dirty="0">
                <a:solidFill>
                  <a:schemeClr val="tx1"/>
                </a:solidFill>
              </a:rPr>
              <a:t>q</a:t>
            </a:r>
            <a:r>
              <a:rPr lang="zh-CN" altLang="en-US" sz="2600" dirty="0">
                <a:solidFill>
                  <a:schemeClr val="tx1"/>
                </a:solidFill>
              </a:rPr>
              <a:t>必须转换到等价的状态中</a:t>
            </a:r>
            <a:endParaRPr lang="en-US" altLang="zh-CN" sz="2600" dirty="0">
              <a:solidFill>
                <a:schemeClr val="tx1"/>
              </a:solidFill>
            </a:endParaRPr>
          </a:p>
          <a:p>
            <a:r>
              <a:rPr lang="zh-CN" altLang="en-US" dirty="0"/>
              <a:t>方法：</a:t>
            </a:r>
            <a:r>
              <a:rPr lang="zh-CN" altLang="en-US" dirty="0">
                <a:solidFill>
                  <a:srgbClr val="C00000"/>
                </a:solidFill>
              </a:rPr>
              <a:t>分割法</a:t>
            </a:r>
            <a:r>
              <a:rPr lang="en-US" altLang="zh-CN" dirty="0"/>
              <a:t>-</a:t>
            </a:r>
            <a:r>
              <a:rPr lang="zh-CN" altLang="en-US" dirty="0"/>
              <a:t>状态被分成不同子集，不同的子集不等价，同一子集等价</a:t>
            </a:r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DC37BAC-DED8-4751-B791-703537B363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3A857A3-1012-4184-86F6-41658C62E65F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6406D369-B5BC-4517-99D9-2E31E62AF16B}"/>
              </a:ext>
            </a:extLst>
          </p:cNvPr>
          <p:cNvSpPr/>
          <p:nvPr/>
        </p:nvSpPr>
        <p:spPr bwMode="auto">
          <a:xfrm>
            <a:off x="781833" y="5504248"/>
            <a:ext cx="445622" cy="445622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b="1" dirty="0">
                <a:latin typeface="Arial" charset="0"/>
                <a:ea typeface="微软雅黑" pitchFamily="34" charset="-122"/>
              </a:rPr>
              <a:t>0</a:t>
            </a:r>
            <a:endParaRPr lang="zh-CN" altLang="en-US" b="1" dirty="0">
              <a:latin typeface="Arial" charset="0"/>
              <a:ea typeface="微软雅黑" pitchFamily="34" charset="-122"/>
            </a:endParaRP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EA6EED77-7528-4C81-A472-88A8F9A248CB}"/>
              </a:ext>
            </a:extLst>
          </p:cNvPr>
          <p:cNvSpPr/>
          <p:nvPr/>
        </p:nvSpPr>
        <p:spPr bwMode="auto">
          <a:xfrm>
            <a:off x="1963574" y="5448542"/>
            <a:ext cx="445622" cy="445622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b="1" dirty="0">
                <a:latin typeface="Arial" charset="0"/>
                <a:ea typeface="微软雅黑" pitchFamily="34" charset="-122"/>
              </a:rPr>
              <a:t>1</a:t>
            </a:r>
            <a:endParaRPr lang="zh-CN" altLang="en-US" b="1" dirty="0">
              <a:latin typeface="Arial" charset="0"/>
              <a:ea typeface="微软雅黑" pitchFamily="34" charset="-122"/>
            </a:endParaRPr>
          </a:p>
        </p:txBody>
      </p:sp>
      <p:sp>
        <p:nvSpPr>
          <p:cNvPr id="8" name="Oval 4">
            <a:extLst>
              <a:ext uri="{FF2B5EF4-FFF2-40B4-BE49-F238E27FC236}">
                <a16:creationId xmlns:a16="http://schemas.microsoft.com/office/drawing/2014/main" id="{82E2DCAB-3CF9-42CB-84DA-2EC5D42061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95881" y="5431400"/>
            <a:ext cx="445622" cy="436988"/>
          </a:xfrm>
          <a:prstGeom prst="ellipse">
            <a:avLst/>
          </a:prstGeom>
          <a:noFill/>
          <a:ln w="63500" cmpd="dbl">
            <a:solidFill>
              <a:sysClr val="windowText" lastClr="000000"/>
            </a:solidFill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kumimoji="0" lang="en-GB" altLang="zh-CN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" name="连接符: 曲线 8">
            <a:extLst>
              <a:ext uri="{FF2B5EF4-FFF2-40B4-BE49-F238E27FC236}">
                <a16:creationId xmlns:a16="http://schemas.microsoft.com/office/drawing/2014/main" id="{489E47E6-8943-4D65-8777-76D5506D9593}"/>
              </a:ext>
            </a:extLst>
          </p:cNvPr>
          <p:cNvCxnSpPr>
            <a:cxnSpLocks/>
            <a:stCxn id="6" idx="0"/>
            <a:endCxn id="16" idx="2"/>
          </p:cNvCxnSpPr>
          <p:nvPr/>
        </p:nvCxnSpPr>
        <p:spPr>
          <a:xfrm rot="5400000" flipH="1" flipV="1">
            <a:off x="1297807" y="4008483"/>
            <a:ext cx="1202603" cy="1788928"/>
          </a:xfrm>
          <a:prstGeom prst="curvedConnector2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41795DBD-F755-4762-94CC-FA6116D9F732}"/>
              </a:ext>
            </a:extLst>
          </p:cNvPr>
          <p:cNvSpPr txBox="1"/>
          <p:nvPr/>
        </p:nvSpPr>
        <p:spPr>
          <a:xfrm>
            <a:off x="1081354" y="4593650"/>
            <a:ext cx="32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3E225BA-DC3F-401D-9E34-D9DD91C51470}"/>
              </a:ext>
            </a:extLst>
          </p:cNvPr>
          <p:cNvSpPr txBox="1"/>
          <p:nvPr/>
        </p:nvSpPr>
        <p:spPr>
          <a:xfrm>
            <a:off x="1611637" y="486633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A76DBC67-96AC-4D23-989C-29EDAF0EE7CD}"/>
              </a:ext>
            </a:extLst>
          </p:cNvPr>
          <p:cNvSpPr txBox="1"/>
          <p:nvPr/>
        </p:nvSpPr>
        <p:spPr>
          <a:xfrm>
            <a:off x="2660031" y="5287242"/>
            <a:ext cx="32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56EA1544-73E0-4EDE-925F-B7BD4B9171A3}"/>
              </a:ext>
            </a:extLst>
          </p:cNvPr>
          <p:cNvSpPr/>
          <p:nvPr/>
        </p:nvSpPr>
        <p:spPr bwMode="auto">
          <a:xfrm>
            <a:off x="3251170" y="5438443"/>
            <a:ext cx="445622" cy="445622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b="1" dirty="0">
                <a:latin typeface="Arial" charset="0"/>
                <a:ea typeface="微软雅黑" pitchFamily="34" charset="-122"/>
              </a:rPr>
              <a:t>3</a:t>
            </a:r>
            <a:endParaRPr lang="zh-CN" altLang="en-US" b="1" dirty="0">
              <a:latin typeface="Arial" charset="0"/>
              <a:ea typeface="微软雅黑" pitchFamily="34" charset="-122"/>
            </a:endParaRPr>
          </a:p>
        </p:txBody>
      </p:sp>
      <p:cxnSp>
        <p:nvCxnSpPr>
          <p:cNvPr id="14" name="连接符: 曲线 13">
            <a:extLst>
              <a:ext uri="{FF2B5EF4-FFF2-40B4-BE49-F238E27FC236}">
                <a16:creationId xmlns:a16="http://schemas.microsoft.com/office/drawing/2014/main" id="{68282805-6866-4E06-9CC3-8EA7A5E87D08}"/>
              </a:ext>
            </a:extLst>
          </p:cNvPr>
          <p:cNvCxnSpPr>
            <a:cxnSpLocks/>
            <a:stCxn id="16" idx="6"/>
            <a:endCxn id="16" idx="1"/>
          </p:cNvCxnSpPr>
          <p:nvPr/>
        </p:nvCxnSpPr>
        <p:spPr>
          <a:xfrm flipH="1" flipV="1">
            <a:off x="2858832" y="4144094"/>
            <a:ext cx="380362" cy="157551"/>
          </a:xfrm>
          <a:prstGeom prst="curvedConnector4">
            <a:avLst>
              <a:gd name="adj1" fmla="val -60101"/>
              <a:gd name="adj2" fmla="val 286517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2E56685B-E70A-4BAE-8040-F4AD84306494}"/>
              </a:ext>
            </a:extLst>
          </p:cNvPr>
          <p:cNvSpPr txBox="1"/>
          <p:nvPr/>
        </p:nvSpPr>
        <p:spPr>
          <a:xfrm>
            <a:off x="3685679" y="5298382"/>
            <a:ext cx="32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1EF7B786-1341-43D5-93DE-EAF8037DF927}"/>
              </a:ext>
            </a:extLst>
          </p:cNvPr>
          <p:cNvSpPr/>
          <p:nvPr/>
        </p:nvSpPr>
        <p:spPr bwMode="auto">
          <a:xfrm>
            <a:off x="2793572" y="4078834"/>
            <a:ext cx="445622" cy="445622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b="1" dirty="0">
                <a:latin typeface="Arial" charset="0"/>
                <a:ea typeface="微软雅黑" pitchFamily="34" charset="-122"/>
              </a:rPr>
              <a:t>2</a:t>
            </a:r>
            <a:endParaRPr lang="zh-CN" altLang="en-US" b="1" dirty="0">
              <a:latin typeface="Arial" charset="0"/>
              <a:ea typeface="微软雅黑" pitchFamily="34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3277A1A3-4030-49D4-8F2B-45B67B16D876}"/>
              </a:ext>
            </a:extLst>
          </p:cNvPr>
          <p:cNvSpPr txBox="1"/>
          <p:nvPr/>
        </p:nvSpPr>
        <p:spPr>
          <a:xfrm>
            <a:off x="2427313" y="462413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CB24ACA0-1AC9-4338-BF4A-4AC56ADEAFB8}"/>
              </a:ext>
            </a:extLst>
          </p:cNvPr>
          <p:cNvSpPr txBox="1"/>
          <p:nvPr/>
        </p:nvSpPr>
        <p:spPr>
          <a:xfrm>
            <a:off x="3706443" y="4641949"/>
            <a:ext cx="32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9" name="连接符: 曲线 18">
            <a:extLst>
              <a:ext uri="{FF2B5EF4-FFF2-40B4-BE49-F238E27FC236}">
                <a16:creationId xmlns:a16="http://schemas.microsoft.com/office/drawing/2014/main" id="{82BB84E2-4FCE-4562-8D37-F5F7C205200A}"/>
              </a:ext>
            </a:extLst>
          </p:cNvPr>
          <p:cNvCxnSpPr>
            <a:cxnSpLocks/>
            <a:stCxn id="7" idx="2"/>
            <a:endCxn id="7" idx="0"/>
          </p:cNvCxnSpPr>
          <p:nvPr/>
        </p:nvCxnSpPr>
        <p:spPr>
          <a:xfrm rot="10800000" flipH="1">
            <a:off x="1963573" y="5448543"/>
            <a:ext cx="222811" cy="222811"/>
          </a:xfrm>
          <a:prstGeom prst="curvedConnector4">
            <a:avLst>
              <a:gd name="adj1" fmla="val -102598"/>
              <a:gd name="adj2" fmla="val 202598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4B633FD7-B7DB-46D5-A4DB-6305A7CA026B}"/>
              </a:ext>
            </a:extLst>
          </p:cNvPr>
          <p:cNvSpPr txBox="1"/>
          <p:nvPr/>
        </p:nvSpPr>
        <p:spPr>
          <a:xfrm>
            <a:off x="1271402" y="542961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1" name="连接符: 曲线 20">
            <a:extLst>
              <a:ext uri="{FF2B5EF4-FFF2-40B4-BE49-F238E27FC236}">
                <a16:creationId xmlns:a16="http://schemas.microsoft.com/office/drawing/2014/main" id="{E5F47D6A-6265-484B-AF7B-C92B90269B0F}"/>
              </a:ext>
            </a:extLst>
          </p:cNvPr>
          <p:cNvCxnSpPr>
            <a:cxnSpLocks/>
            <a:stCxn id="13" idx="3"/>
            <a:endCxn id="7" idx="5"/>
          </p:cNvCxnSpPr>
          <p:nvPr/>
        </p:nvCxnSpPr>
        <p:spPr>
          <a:xfrm rot="5400000">
            <a:off x="2825134" y="5337607"/>
            <a:ext cx="10099" cy="972494"/>
          </a:xfrm>
          <a:prstGeom prst="curvedConnector3">
            <a:avLst>
              <a:gd name="adj1" fmla="val 309367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连接符: 曲线 21">
            <a:extLst>
              <a:ext uri="{FF2B5EF4-FFF2-40B4-BE49-F238E27FC236}">
                <a16:creationId xmlns:a16="http://schemas.microsoft.com/office/drawing/2014/main" id="{004FD582-35A6-4DDC-AA7E-2C0B504EF429}"/>
              </a:ext>
            </a:extLst>
          </p:cNvPr>
          <p:cNvCxnSpPr>
            <a:cxnSpLocks/>
            <a:stCxn id="8" idx="4"/>
            <a:endCxn id="7" idx="4"/>
          </p:cNvCxnSpPr>
          <p:nvPr/>
        </p:nvCxnSpPr>
        <p:spPr>
          <a:xfrm rot="5400000">
            <a:off x="3339651" y="4715123"/>
            <a:ext cx="25776" cy="2332307"/>
          </a:xfrm>
          <a:prstGeom prst="curvedConnector3">
            <a:avLst>
              <a:gd name="adj1" fmla="val 986872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ABB69076-C370-4C38-BC8B-948B8C9A7FAA}"/>
              </a:ext>
            </a:extLst>
          </p:cNvPr>
          <p:cNvCxnSpPr>
            <a:cxnSpLocks/>
            <a:stCxn id="7" idx="6"/>
            <a:endCxn id="13" idx="2"/>
          </p:cNvCxnSpPr>
          <p:nvPr/>
        </p:nvCxnSpPr>
        <p:spPr>
          <a:xfrm flipV="1">
            <a:off x="2409196" y="5661254"/>
            <a:ext cx="841974" cy="1009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471F2950-0412-4987-8393-297F16B8934B}"/>
              </a:ext>
            </a:extLst>
          </p:cNvPr>
          <p:cNvCxnSpPr>
            <a:cxnSpLocks/>
            <a:stCxn id="13" idx="6"/>
            <a:endCxn id="8" idx="2"/>
          </p:cNvCxnSpPr>
          <p:nvPr/>
        </p:nvCxnSpPr>
        <p:spPr>
          <a:xfrm flipV="1">
            <a:off x="3696792" y="5649894"/>
            <a:ext cx="599089" cy="1136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>
            <a:extLst>
              <a:ext uri="{FF2B5EF4-FFF2-40B4-BE49-F238E27FC236}">
                <a16:creationId xmlns:a16="http://schemas.microsoft.com/office/drawing/2014/main" id="{018AFD7B-007D-4AA5-98AA-A7AC750F141D}"/>
              </a:ext>
            </a:extLst>
          </p:cNvPr>
          <p:cNvSpPr txBox="1"/>
          <p:nvPr/>
        </p:nvSpPr>
        <p:spPr>
          <a:xfrm>
            <a:off x="2589626" y="3664718"/>
            <a:ext cx="32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9E4F92CE-4F92-482E-A75C-DA3617D7CC9E}"/>
              </a:ext>
            </a:extLst>
          </p:cNvPr>
          <p:cNvSpPr txBox="1"/>
          <p:nvPr/>
        </p:nvSpPr>
        <p:spPr>
          <a:xfrm>
            <a:off x="2915356" y="5756351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577B799A-6420-428B-9A43-B64DBEBBFFAE}"/>
              </a:ext>
            </a:extLst>
          </p:cNvPr>
          <p:cNvSpPr txBox="1"/>
          <p:nvPr/>
        </p:nvSpPr>
        <p:spPr>
          <a:xfrm>
            <a:off x="3734422" y="601047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8" name="连接符: 曲线 27">
            <a:extLst>
              <a:ext uri="{FF2B5EF4-FFF2-40B4-BE49-F238E27FC236}">
                <a16:creationId xmlns:a16="http://schemas.microsoft.com/office/drawing/2014/main" id="{194D070C-30AD-4B0E-80CA-00BBFB1F8275}"/>
              </a:ext>
            </a:extLst>
          </p:cNvPr>
          <p:cNvCxnSpPr>
            <a:cxnSpLocks/>
            <a:stCxn id="6" idx="6"/>
            <a:endCxn id="7" idx="3"/>
          </p:cNvCxnSpPr>
          <p:nvPr/>
        </p:nvCxnSpPr>
        <p:spPr>
          <a:xfrm>
            <a:off x="1227455" y="5727059"/>
            <a:ext cx="801379" cy="101845"/>
          </a:xfrm>
          <a:prstGeom prst="curvedConnector4">
            <a:avLst>
              <a:gd name="adj1" fmla="val 27912"/>
              <a:gd name="adj2" fmla="val 119689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AB413170-4A3F-4EA7-B890-719CAD452E5C}"/>
              </a:ext>
            </a:extLst>
          </p:cNvPr>
          <p:cNvCxnSpPr>
            <a:cxnSpLocks/>
            <a:stCxn id="8" idx="1"/>
            <a:endCxn id="16" idx="5"/>
          </p:cNvCxnSpPr>
          <p:nvPr/>
        </p:nvCxnSpPr>
        <p:spPr>
          <a:xfrm flipH="1" flipV="1">
            <a:off x="3173934" y="4459196"/>
            <a:ext cx="1187207" cy="103619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6BC10E5C-35C6-4C11-AD6B-61885C425CA6}"/>
              </a:ext>
            </a:extLst>
          </p:cNvPr>
          <p:cNvCxnSpPr>
            <a:cxnSpLocks/>
            <a:stCxn id="16" idx="4"/>
            <a:endCxn id="7" idx="7"/>
          </p:cNvCxnSpPr>
          <p:nvPr/>
        </p:nvCxnSpPr>
        <p:spPr>
          <a:xfrm flipH="1">
            <a:off x="2343936" y="4524456"/>
            <a:ext cx="672447" cy="98934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文本框 85">
            <a:extLst>
              <a:ext uri="{FF2B5EF4-FFF2-40B4-BE49-F238E27FC236}">
                <a16:creationId xmlns:a16="http://schemas.microsoft.com/office/drawing/2014/main" id="{FDB9EA81-0C15-4892-A8BF-D741E9C6F846}"/>
              </a:ext>
            </a:extLst>
          </p:cNvPr>
          <p:cNvSpPr txBox="1"/>
          <p:nvPr/>
        </p:nvSpPr>
        <p:spPr>
          <a:xfrm>
            <a:off x="841566" y="3391433"/>
            <a:ext cx="141496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C00000"/>
                </a:solidFill>
              </a:rPr>
              <a:t>(</a:t>
            </a:r>
            <a:r>
              <a:rPr lang="en-US" altLang="zh-CN" sz="2400" dirty="0" err="1">
                <a:solidFill>
                  <a:srgbClr val="C00000"/>
                </a:solidFill>
              </a:rPr>
              <a:t>a|b</a:t>
            </a:r>
            <a:r>
              <a:rPr lang="en-US" altLang="zh-CN" sz="2400" dirty="0">
                <a:solidFill>
                  <a:srgbClr val="C00000"/>
                </a:solidFill>
              </a:rPr>
              <a:t>)</a:t>
            </a:r>
            <a:r>
              <a:rPr lang="en-US" altLang="zh-CN" sz="2400" baseline="30000" dirty="0">
                <a:solidFill>
                  <a:srgbClr val="C00000"/>
                </a:solidFill>
              </a:rPr>
              <a:t>*</a:t>
            </a:r>
            <a:r>
              <a:rPr lang="en-US" altLang="zh-CN" sz="2400" dirty="0">
                <a:solidFill>
                  <a:srgbClr val="C00000"/>
                </a:solidFill>
              </a:rPr>
              <a:t>abb</a:t>
            </a:r>
            <a:endParaRPr lang="zh-CN" altLang="en-US" sz="2400" dirty="0">
              <a:solidFill>
                <a:srgbClr val="C00000"/>
              </a:solidFill>
            </a:endParaRPr>
          </a:p>
        </p:txBody>
      </p:sp>
      <p:sp>
        <p:nvSpPr>
          <p:cNvPr id="89" name="文本框 88">
            <a:extLst>
              <a:ext uri="{FF2B5EF4-FFF2-40B4-BE49-F238E27FC236}">
                <a16:creationId xmlns:a16="http://schemas.microsoft.com/office/drawing/2014/main" id="{08C836F1-1F57-4551-9719-6B613DA855D9}"/>
              </a:ext>
            </a:extLst>
          </p:cNvPr>
          <p:cNvSpPr txBox="1"/>
          <p:nvPr/>
        </p:nvSpPr>
        <p:spPr>
          <a:xfrm>
            <a:off x="4672386" y="3529467"/>
            <a:ext cx="2749471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400" dirty="0"/>
              <a:t>1.{0,1,2,3} {4}</a:t>
            </a:r>
          </a:p>
          <a:p>
            <a:pPr algn="l"/>
            <a:r>
              <a:rPr lang="en-US" altLang="zh-CN" sz="2400" dirty="0"/>
              <a:t>2.{0,1,2} {3} {4}</a:t>
            </a:r>
          </a:p>
          <a:p>
            <a:pPr algn="l"/>
            <a:r>
              <a:rPr lang="en-US" altLang="zh-CN" sz="2400" dirty="0"/>
              <a:t>3.{0,2} {1} {3} {4}</a:t>
            </a:r>
          </a:p>
          <a:p>
            <a:pPr algn="l"/>
            <a:r>
              <a:rPr lang="en-US" altLang="zh-CN" sz="2400" dirty="0"/>
              <a:t>4.f(0,a)=1 f(0,b)=2</a:t>
            </a:r>
          </a:p>
          <a:p>
            <a:pPr algn="l"/>
            <a:r>
              <a:rPr lang="en-US" altLang="zh-CN" sz="2400" dirty="0"/>
              <a:t>   f(2,a)=1 f(2,b)=2 </a:t>
            </a:r>
            <a:endParaRPr lang="zh-CN" altLang="en-US" sz="2400" dirty="0"/>
          </a:p>
        </p:txBody>
      </p:sp>
      <p:sp>
        <p:nvSpPr>
          <p:cNvPr id="116" name="文本框 115">
            <a:extLst>
              <a:ext uri="{FF2B5EF4-FFF2-40B4-BE49-F238E27FC236}">
                <a16:creationId xmlns:a16="http://schemas.microsoft.com/office/drawing/2014/main" id="{5F6A9C6C-71ED-4725-8597-689350AFDA9C}"/>
              </a:ext>
            </a:extLst>
          </p:cNvPr>
          <p:cNvSpPr txBox="1"/>
          <p:nvPr/>
        </p:nvSpPr>
        <p:spPr>
          <a:xfrm>
            <a:off x="367382" y="5471908"/>
            <a:ext cx="44673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/>
            <a:r>
              <a:rPr lang="en-US" altLang="zh-CN" sz="2400" b="1" dirty="0">
                <a:latin typeface="Arial" panose="020B0604020202020204" pitchFamily="34" charset="0"/>
                <a:cs typeface="Arial" panose="020B0604020202020204" pitchFamily="34" charset="0"/>
                <a:sym typeface="Symbol" pitchFamily="18" charset="2"/>
              </a:rPr>
              <a:t></a:t>
            </a:r>
            <a:endParaRPr lang="en-US" altLang="zh-CN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0" name="椭圆 119">
            <a:extLst>
              <a:ext uri="{FF2B5EF4-FFF2-40B4-BE49-F238E27FC236}">
                <a16:creationId xmlns:a16="http://schemas.microsoft.com/office/drawing/2014/main" id="{8CB9788B-A844-4906-9C49-3E89A01E47A8}"/>
              </a:ext>
            </a:extLst>
          </p:cNvPr>
          <p:cNvSpPr/>
          <p:nvPr/>
        </p:nvSpPr>
        <p:spPr bwMode="auto">
          <a:xfrm>
            <a:off x="7749066" y="5414385"/>
            <a:ext cx="445622" cy="445622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b="1" dirty="0">
                <a:latin typeface="Arial" charset="0"/>
                <a:ea typeface="微软雅黑" pitchFamily="34" charset="-122"/>
              </a:rPr>
              <a:t>0</a:t>
            </a:r>
            <a:endParaRPr lang="zh-CN" altLang="en-US" b="1" dirty="0">
              <a:latin typeface="Arial" charset="0"/>
              <a:ea typeface="微软雅黑" pitchFamily="34" charset="-122"/>
            </a:endParaRPr>
          </a:p>
        </p:txBody>
      </p:sp>
      <p:sp>
        <p:nvSpPr>
          <p:cNvPr id="121" name="椭圆 120">
            <a:extLst>
              <a:ext uri="{FF2B5EF4-FFF2-40B4-BE49-F238E27FC236}">
                <a16:creationId xmlns:a16="http://schemas.microsoft.com/office/drawing/2014/main" id="{AE6FABDF-FF02-4AA6-950A-0D7AC4E5F20A}"/>
              </a:ext>
            </a:extLst>
          </p:cNvPr>
          <p:cNvSpPr/>
          <p:nvPr/>
        </p:nvSpPr>
        <p:spPr bwMode="auto">
          <a:xfrm>
            <a:off x="8930807" y="5358679"/>
            <a:ext cx="445622" cy="445622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b="1" dirty="0">
                <a:latin typeface="Arial" charset="0"/>
                <a:ea typeface="微软雅黑" pitchFamily="34" charset="-122"/>
              </a:rPr>
              <a:t>1</a:t>
            </a:r>
            <a:endParaRPr lang="zh-CN" altLang="en-US" b="1" dirty="0">
              <a:latin typeface="Arial" charset="0"/>
              <a:ea typeface="微软雅黑" pitchFamily="34" charset="-122"/>
            </a:endParaRPr>
          </a:p>
        </p:txBody>
      </p:sp>
      <p:sp>
        <p:nvSpPr>
          <p:cNvPr id="122" name="Oval 4">
            <a:extLst>
              <a:ext uri="{FF2B5EF4-FFF2-40B4-BE49-F238E27FC236}">
                <a16:creationId xmlns:a16="http://schemas.microsoft.com/office/drawing/2014/main" id="{8CCA8815-36C0-43BF-B147-3EF25BCA3D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63114" y="5341537"/>
            <a:ext cx="445622" cy="436988"/>
          </a:xfrm>
          <a:prstGeom prst="ellipse">
            <a:avLst/>
          </a:prstGeom>
          <a:noFill/>
          <a:ln w="63500" cmpd="dbl">
            <a:solidFill>
              <a:sysClr val="windowText" lastClr="000000"/>
            </a:solidFill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kumimoji="0" lang="en-GB" altLang="zh-CN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5" name="文本框 124">
            <a:extLst>
              <a:ext uri="{FF2B5EF4-FFF2-40B4-BE49-F238E27FC236}">
                <a16:creationId xmlns:a16="http://schemas.microsoft.com/office/drawing/2014/main" id="{7BA3BFAB-5745-4F6B-A101-AA45115802EA}"/>
              </a:ext>
            </a:extLst>
          </p:cNvPr>
          <p:cNvSpPr txBox="1"/>
          <p:nvPr/>
        </p:nvSpPr>
        <p:spPr>
          <a:xfrm>
            <a:off x="8578870" y="477647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6" name="文本框 125">
            <a:extLst>
              <a:ext uri="{FF2B5EF4-FFF2-40B4-BE49-F238E27FC236}">
                <a16:creationId xmlns:a16="http://schemas.microsoft.com/office/drawing/2014/main" id="{32C911E7-67D7-4884-99A4-F35BA519137E}"/>
              </a:ext>
            </a:extLst>
          </p:cNvPr>
          <p:cNvSpPr txBox="1"/>
          <p:nvPr/>
        </p:nvSpPr>
        <p:spPr>
          <a:xfrm>
            <a:off x="9627264" y="5197379"/>
            <a:ext cx="32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7" name="椭圆 126">
            <a:extLst>
              <a:ext uri="{FF2B5EF4-FFF2-40B4-BE49-F238E27FC236}">
                <a16:creationId xmlns:a16="http://schemas.microsoft.com/office/drawing/2014/main" id="{43D2E78D-05CE-4060-9B78-7C2B2CEA1D51}"/>
              </a:ext>
            </a:extLst>
          </p:cNvPr>
          <p:cNvSpPr/>
          <p:nvPr/>
        </p:nvSpPr>
        <p:spPr bwMode="auto">
          <a:xfrm>
            <a:off x="10218403" y="5348580"/>
            <a:ext cx="445622" cy="445622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b="1" dirty="0">
                <a:latin typeface="Arial" charset="0"/>
                <a:ea typeface="微软雅黑" pitchFamily="34" charset="-122"/>
              </a:rPr>
              <a:t>3</a:t>
            </a:r>
            <a:endParaRPr lang="zh-CN" altLang="en-US" b="1" dirty="0">
              <a:latin typeface="Arial" charset="0"/>
              <a:ea typeface="微软雅黑" pitchFamily="34" charset="-122"/>
            </a:endParaRPr>
          </a:p>
        </p:txBody>
      </p:sp>
      <p:cxnSp>
        <p:nvCxnSpPr>
          <p:cNvPr id="128" name="连接符: 曲线 127">
            <a:extLst>
              <a:ext uri="{FF2B5EF4-FFF2-40B4-BE49-F238E27FC236}">
                <a16:creationId xmlns:a16="http://schemas.microsoft.com/office/drawing/2014/main" id="{22AF92D9-75A4-46FC-8D6F-67F3761C7053}"/>
              </a:ext>
            </a:extLst>
          </p:cNvPr>
          <p:cNvCxnSpPr>
            <a:cxnSpLocks/>
            <a:stCxn id="120" idx="2"/>
            <a:endCxn id="120" idx="5"/>
          </p:cNvCxnSpPr>
          <p:nvPr/>
        </p:nvCxnSpPr>
        <p:spPr>
          <a:xfrm rot="10800000" flipH="1" flipV="1">
            <a:off x="7749066" y="5637195"/>
            <a:ext cx="380362" cy="157551"/>
          </a:xfrm>
          <a:prstGeom prst="curvedConnector4">
            <a:avLst>
              <a:gd name="adj1" fmla="val -60101"/>
              <a:gd name="adj2" fmla="val 286517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文本框 128">
            <a:extLst>
              <a:ext uri="{FF2B5EF4-FFF2-40B4-BE49-F238E27FC236}">
                <a16:creationId xmlns:a16="http://schemas.microsoft.com/office/drawing/2014/main" id="{043D1836-7D26-44BE-87D3-5BF03EA6FE76}"/>
              </a:ext>
            </a:extLst>
          </p:cNvPr>
          <p:cNvSpPr txBox="1"/>
          <p:nvPr/>
        </p:nvSpPr>
        <p:spPr>
          <a:xfrm>
            <a:off x="10652912" y="5208519"/>
            <a:ext cx="32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2" name="文本框 131">
            <a:extLst>
              <a:ext uri="{FF2B5EF4-FFF2-40B4-BE49-F238E27FC236}">
                <a16:creationId xmlns:a16="http://schemas.microsoft.com/office/drawing/2014/main" id="{419A70A2-C7E3-45A0-B019-4C48A5230745}"/>
              </a:ext>
            </a:extLst>
          </p:cNvPr>
          <p:cNvSpPr txBox="1"/>
          <p:nvPr/>
        </p:nvSpPr>
        <p:spPr>
          <a:xfrm>
            <a:off x="10673676" y="4552086"/>
            <a:ext cx="32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33" name="连接符: 曲线 132">
            <a:extLst>
              <a:ext uri="{FF2B5EF4-FFF2-40B4-BE49-F238E27FC236}">
                <a16:creationId xmlns:a16="http://schemas.microsoft.com/office/drawing/2014/main" id="{2245E133-A640-4922-8096-ACCC3181716A}"/>
              </a:ext>
            </a:extLst>
          </p:cNvPr>
          <p:cNvCxnSpPr>
            <a:cxnSpLocks/>
            <a:stCxn id="121" idx="2"/>
            <a:endCxn id="121" idx="0"/>
          </p:cNvCxnSpPr>
          <p:nvPr/>
        </p:nvCxnSpPr>
        <p:spPr>
          <a:xfrm rot="10800000" flipH="1">
            <a:off x="8930806" y="5358680"/>
            <a:ext cx="222811" cy="222811"/>
          </a:xfrm>
          <a:prstGeom prst="curvedConnector4">
            <a:avLst>
              <a:gd name="adj1" fmla="val -102598"/>
              <a:gd name="adj2" fmla="val 202598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文本框 133">
            <a:extLst>
              <a:ext uri="{FF2B5EF4-FFF2-40B4-BE49-F238E27FC236}">
                <a16:creationId xmlns:a16="http://schemas.microsoft.com/office/drawing/2014/main" id="{3F2A9F99-B30A-4648-8F49-5C76A49FD5B3}"/>
              </a:ext>
            </a:extLst>
          </p:cNvPr>
          <p:cNvSpPr txBox="1"/>
          <p:nvPr/>
        </p:nvSpPr>
        <p:spPr>
          <a:xfrm>
            <a:off x="8238635" y="533975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35" name="连接符: 曲线 134">
            <a:extLst>
              <a:ext uri="{FF2B5EF4-FFF2-40B4-BE49-F238E27FC236}">
                <a16:creationId xmlns:a16="http://schemas.microsoft.com/office/drawing/2014/main" id="{AC924831-4E84-4822-9FEB-174BC8044575}"/>
              </a:ext>
            </a:extLst>
          </p:cNvPr>
          <p:cNvCxnSpPr>
            <a:cxnSpLocks/>
            <a:stCxn id="127" idx="3"/>
            <a:endCxn id="121" idx="5"/>
          </p:cNvCxnSpPr>
          <p:nvPr/>
        </p:nvCxnSpPr>
        <p:spPr>
          <a:xfrm rot="5400000">
            <a:off x="9792367" y="5247744"/>
            <a:ext cx="10099" cy="972494"/>
          </a:xfrm>
          <a:prstGeom prst="curvedConnector3">
            <a:avLst>
              <a:gd name="adj1" fmla="val 309367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连接符: 曲线 135">
            <a:extLst>
              <a:ext uri="{FF2B5EF4-FFF2-40B4-BE49-F238E27FC236}">
                <a16:creationId xmlns:a16="http://schemas.microsoft.com/office/drawing/2014/main" id="{40960FC9-8C2E-4D03-B268-59B0E97DC729}"/>
              </a:ext>
            </a:extLst>
          </p:cNvPr>
          <p:cNvCxnSpPr>
            <a:cxnSpLocks/>
            <a:stCxn id="122" idx="4"/>
            <a:endCxn id="121" idx="4"/>
          </p:cNvCxnSpPr>
          <p:nvPr/>
        </p:nvCxnSpPr>
        <p:spPr>
          <a:xfrm rot="5400000">
            <a:off x="10306884" y="4625260"/>
            <a:ext cx="25776" cy="2332307"/>
          </a:xfrm>
          <a:prstGeom prst="curvedConnector3">
            <a:avLst>
              <a:gd name="adj1" fmla="val 986872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直接箭头连接符 136">
            <a:extLst>
              <a:ext uri="{FF2B5EF4-FFF2-40B4-BE49-F238E27FC236}">
                <a16:creationId xmlns:a16="http://schemas.microsoft.com/office/drawing/2014/main" id="{8498EA67-97E9-4159-8A77-4B5CA37A0E9A}"/>
              </a:ext>
            </a:extLst>
          </p:cNvPr>
          <p:cNvCxnSpPr>
            <a:cxnSpLocks/>
            <a:stCxn id="121" idx="6"/>
            <a:endCxn id="127" idx="2"/>
          </p:cNvCxnSpPr>
          <p:nvPr/>
        </p:nvCxnSpPr>
        <p:spPr>
          <a:xfrm flipV="1">
            <a:off x="9376429" y="5571391"/>
            <a:ext cx="841974" cy="1009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直接箭头连接符 137">
            <a:extLst>
              <a:ext uri="{FF2B5EF4-FFF2-40B4-BE49-F238E27FC236}">
                <a16:creationId xmlns:a16="http://schemas.microsoft.com/office/drawing/2014/main" id="{BFCA3BBE-13D5-40DA-BCA8-05A468676E0C}"/>
              </a:ext>
            </a:extLst>
          </p:cNvPr>
          <p:cNvCxnSpPr>
            <a:cxnSpLocks/>
            <a:stCxn id="127" idx="6"/>
            <a:endCxn id="122" idx="2"/>
          </p:cNvCxnSpPr>
          <p:nvPr/>
        </p:nvCxnSpPr>
        <p:spPr>
          <a:xfrm flipV="1">
            <a:off x="10664025" y="5560031"/>
            <a:ext cx="599089" cy="1136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文本框 138">
            <a:extLst>
              <a:ext uri="{FF2B5EF4-FFF2-40B4-BE49-F238E27FC236}">
                <a16:creationId xmlns:a16="http://schemas.microsoft.com/office/drawing/2014/main" id="{1EFA3550-AEAB-4702-BB0D-62F0CB8351B1}"/>
              </a:ext>
            </a:extLst>
          </p:cNvPr>
          <p:cNvSpPr txBox="1"/>
          <p:nvPr/>
        </p:nvSpPr>
        <p:spPr>
          <a:xfrm>
            <a:off x="7579789" y="6035820"/>
            <a:ext cx="32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0" name="文本框 139">
            <a:extLst>
              <a:ext uri="{FF2B5EF4-FFF2-40B4-BE49-F238E27FC236}">
                <a16:creationId xmlns:a16="http://schemas.microsoft.com/office/drawing/2014/main" id="{A23B6B07-C1A7-4EFF-8CA1-B26C8C43C159}"/>
              </a:ext>
            </a:extLst>
          </p:cNvPr>
          <p:cNvSpPr txBox="1"/>
          <p:nvPr/>
        </p:nvSpPr>
        <p:spPr>
          <a:xfrm>
            <a:off x="9882589" y="566648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1" name="文本框 140">
            <a:extLst>
              <a:ext uri="{FF2B5EF4-FFF2-40B4-BE49-F238E27FC236}">
                <a16:creationId xmlns:a16="http://schemas.microsoft.com/office/drawing/2014/main" id="{C1791094-129A-4CBC-A04A-CB7962B9B4FA}"/>
              </a:ext>
            </a:extLst>
          </p:cNvPr>
          <p:cNvSpPr txBox="1"/>
          <p:nvPr/>
        </p:nvSpPr>
        <p:spPr>
          <a:xfrm>
            <a:off x="10701655" y="592061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42" name="连接符: 曲线 141">
            <a:extLst>
              <a:ext uri="{FF2B5EF4-FFF2-40B4-BE49-F238E27FC236}">
                <a16:creationId xmlns:a16="http://schemas.microsoft.com/office/drawing/2014/main" id="{2A64DFC5-1936-40FB-9A78-1918799A973A}"/>
              </a:ext>
            </a:extLst>
          </p:cNvPr>
          <p:cNvCxnSpPr>
            <a:cxnSpLocks/>
            <a:stCxn id="120" idx="6"/>
            <a:endCxn id="121" idx="3"/>
          </p:cNvCxnSpPr>
          <p:nvPr/>
        </p:nvCxnSpPr>
        <p:spPr>
          <a:xfrm>
            <a:off x="8194688" y="5637196"/>
            <a:ext cx="801379" cy="101845"/>
          </a:xfrm>
          <a:prstGeom prst="curvedConnector4">
            <a:avLst>
              <a:gd name="adj1" fmla="val 27912"/>
              <a:gd name="adj2" fmla="val 119689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连接符: 曲线 152">
            <a:extLst>
              <a:ext uri="{FF2B5EF4-FFF2-40B4-BE49-F238E27FC236}">
                <a16:creationId xmlns:a16="http://schemas.microsoft.com/office/drawing/2014/main" id="{980E6D63-8098-4A47-A59D-8AC3AB7B62F6}"/>
              </a:ext>
            </a:extLst>
          </p:cNvPr>
          <p:cNvCxnSpPr>
            <a:cxnSpLocks/>
            <a:stCxn id="122" idx="1"/>
            <a:endCxn id="120" idx="0"/>
          </p:cNvCxnSpPr>
          <p:nvPr/>
        </p:nvCxnSpPr>
        <p:spPr>
          <a:xfrm rot="16200000" flipH="1" flipV="1">
            <a:off x="9645699" y="3731709"/>
            <a:ext cx="8853" cy="3356497"/>
          </a:xfrm>
          <a:prstGeom prst="curvedConnector3">
            <a:avLst>
              <a:gd name="adj1" fmla="val -8559991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文本框 158">
            <a:extLst>
              <a:ext uri="{FF2B5EF4-FFF2-40B4-BE49-F238E27FC236}">
                <a16:creationId xmlns:a16="http://schemas.microsoft.com/office/drawing/2014/main" id="{D76800BF-4AC4-4911-84E2-2AE7434F1413}"/>
              </a:ext>
            </a:extLst>
          </p:cNvPr>
          <p:cNvSpPr txBox="1"/>
          <p:nvPr/>
        </p:nvSpPr>
        <p:spPr>
          <a:xfrm>
            <a:off x="7241224" y="5304745"/>
            <a:ext cx="44673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/>
            <a:r>
              <a:rPr lang="en-US" altLang="zh-CN" sz="2400" b="1" dirty="0">
                <a:latin typeface="Arial" panose="020B0604020202020204" pitchFamily="34" charset="0"/>
                <a:cs typeface="Arial" panose="020B0604020202020204" pitchFamily="34" charset="0"/>
                <a:sym typeface="Symbol" pitchFamily="18" charset="2"/>
              </a:rPr>
              <a:t></a:t>
            </a:r>
            <a:endParaRPr lang="en-US" altLang="zh-CN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773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7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1.48148E-6 L 2.5E-6 -0.10602 C 2.5E-6 -0.15347 0.04375 -0.21157 0.07942 -0.21157 L 0.15885 -0.21157 " pathEditMode="relative" rAng="0" ptsTypes="AAAA">
                                      <p:cBhvr>
                                        <p:cTn id="36" dur="2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943" y="-1057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/>
      <p:bldP spid="20" grpId="0"/>
      <p:bldP spid="116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25AF54-3AF9-4BDE-84DE-2189B9DFC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3.3</a:t>
            </a:r>
            <a:r>
              <a:rPr lang="zh-CN" altLang="en-US" dirty="0"/>
              <a:t>　有穷自动机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86842B9-BD03-4140-8EDE-B6B9899404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2" y="942764"/>
            <a:ext cx="10515599" cy="617641"/>
          </a:xfrm>
        </p:spPr>
        <p:txBody>
          <a:bodyPr>
            <a:normAutofit/>
          </a:bodyPr>
          <a:lstStyle/>
          <a:p>
            <a:r>
              <a:rPr lang="en-US" altLang="zh-CN" sz="2800" dirty="0"/>
              <a:t>DFA</a:t>
            </a:r>
            <a:r>
              <a:rPr lang="zh-CN" altLang="en-US" sz="2800" dirty="0"/>
              <a:t>最小化：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5429F67-DB09-4A20-B858-57153C1154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3A857A3-1012-4184-86F6-41658C62E65F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D309E66-BB78-4D52-981B-981FD1B2DB82}"/>
              </a:ext>
            </a:extLst>
          </p:cNvPr>
          <p:cNvSpPr txBox="1"/>
          <p:nvPr/>
        </p:nvSpPr>
        <p:spPr>
          <a:xfrm>
            <a:off x="4402415" y="1729566"/>
            <a:ext cx="463214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eaLnBrk="1" hangingPunct="1"/>
            <a:r>
              <a:rPr lang="en-US" altLang="zh-CN" sz="2400" dirty="0"/>
              <a:t>1. {1,2,3,4}</a:t>
            </a:r>
            <a:r>
              <a:rPr lang="zh-CN" altLang="en-US" sz="2400" dirty="0"/>
              <a:t>  </a:t>
            </a:r>
            <a:r>
              <a:rPr lang="en-US" altLang="zh-CN" sz="2400" dirty="0"/>
              <a:t>{5,6,7}</a:t>
            </a:r>
          </a:p>
          <a:p>
            <a:pPr algn="l" eaLnBrk="1" hangingPunct="1"/>
            <a:r>
              <a:rPr lang="en-US" altLang="zh-CN" sz="2400" dirty="0"/>
              <a:t>2. </a:t>
            </a:r>
            <a:r>
              <a:rPr lang="en-US" altLang="zh-CN" sz="2400" dirty="0">
                <a:solidFill>
                  <a:srgbClr val="FF0000"/>
                </a:solidFill>
              </a:rPr>
              <a:t>f(1,a)=6,  f(2,a)=7;  </a:t>
            </a:r>
          </a:p>
          <a:p>
            <a:pPr algn="l" eaLnBrk="1" hangingPunct="1"/>
            <a:r>
              <a:rPr lang="en-US" altLang="zh-CN" sz="2400" dirty="0">
                <a:solidFill>
                  <a:srgbClr val="FF0000"/>
                </a:solidFill>
              </a:rPr>
              <a:t>    f(3,a)=1, f(4,a)=4.</a:t>
            </a:r>
          </a:p>
          <a:p>
            <a:pPr algn="l" eaLnBrk="1" hangingPunct="1"/>
            <a:r>
              <a:rPr lang="en-US" altLang="zh-CN" sz="2400" dirty="0"/>
              <a:t>   {1,2}, {3,4}, {5,6,7}</a:t>
            </a:r>
          </a:p>
          <a:p>
            <a:pPr algn="l" eaLnBrk="1" hangingPunct="1"/>
            <a:r>
              <a:rPr lang="en-US" altLang="zh-CN" sz="2400" dirty="0"/>
              <a:t>3. {1,2},{3},{4},{5,6,7}   </a:t>
            </a:r>
          </a:p>
          <a:p>
            <a:pPr algn="l" eaLnBrk="1" hangingPunct="1"/>
            <a:r>
              <a:rPr lang="en-US" altLang="zh-CN" sz="2400" dirty="0"/>
              <a:t>4.</a:t>
            </a:r>
            <a:r>
              <a:rPr lang="en-US" altLang="zh-CN" sz="2400" dirty="0">
                <a:solidFill>
                  <a:srgbClr val="FF0000"/>
                </a:solidFill>
              </a:rPr>
              <a:t>f(1,b)=3,f(2,b)=3</a:t>
            </a:r>
            <a:r>
              <a:rPr lang="en-US" altLang="zh-CN" sz="2400" dirty="0"/>
              <a:t>: {1,2}</a:t>
            </a:r>
            <a:r>
              <a:rPr lang="zh-CN" altLang="en-US" sz="2400" dirty="0"/>
              <a:t>暂不分</a:t>
            </a:r>
            <a:endParaRPr lang="en-US" altLang="zh-CN" sz="2400" dirty="0"/>
          </a:p>
          <a:p>
            <a:pPr algn="l" eaLnBrk="1" hangingPunct="1"/>
            <a:r>
              <a:rPr lang="en-US" altLang="zh-CN" sz="2400" dirty="0"/>
              <a:t>5.</a:t>
            </a:r>
            <a:r>
              <a:rPr lang="en-US" altLang="zh-CN" sz="2400" dirty="0">
                <a:solidFill>
                  <a:srgbClr val="FF0000"/>
                </a:solidFill>
              </a:rPr>
              <a:t>f(5,a)=7, f(6,a)=4, f(7,a)=4</a:t>
            </a:r>
          </a:p>
          <a:p>
            <a:pPr algn="l" eaLnBrk="1" hangingPunct="1"/>
            <a:r>
              <a:rPr lang="en-US" altLang="zh-CN" sz="2400" dirty="0"/>
              <a:t>  </a:t>
            </a:r>
            <a:r>
              <a:rPr lang="en-US" altLang="zh-CN" sz="2400" dirty="0">
                <a:solidFill>
                  <a:srgbClr val="0000FF"/>
                </a:solidFill>
              </a:rPr>
              <a:t>{1,2},{3},{4},{5},{6,7}</a:t>
            </a:r>
          </a:p>
          <a:p>
            <a:pPr algn="l" eaLnBrk="1" hangingPunct="1"/>
            <a:r>
              <a:rPr lang="en-US" altLang="zh-CN" sz="2400" dirty="0">
                <a:solidFill>
                  <a:srgbClr val="FF0000"/>
                </a:solidFill>
              </a:rPr>
              <a:t>  f(6,b)=1, f(7,b)=2   </a:t>
            </a:r>
          </a:p>
          <a:p>
            <a:pPr algn="l" eaLnBrk="1" hangingPunct="1"/>
            <a:r>
              <a:rPr lang="en-US" altLang="zh-CN" sz="2400" dirty="0">
                <a:solidFill>
                  <a:srgbClr val="FF0000"/>
                </a:solidFill>
              </a:rPr>
              <a:t>  </a:t>
            </a:r>
            <a:r>
              <a:rPr lang="zh-CN" altLang="en-US" sz="2400" dirty="0">
                <a:solidFill>
                  <a:srgbClr val="FF0000"/>
                </a:solidFill>
              </a:rPr>
              <a:t>故</a:t>
            </a:r>
            <a:r>
              <a:rPr lang="en-US" altLang="zh-CN" sz="2400" dirty="0">
                <a:solidFill>
                  <a:srgbClr val="FF0000"/>
                </a:solidFill>
              </a:rPr>
              <a:t>{1,2}</a:t>
            </a:r>
            <a:r>
              <a:rPr lang="zh-CN" altLang="en-US" sz="2400" dirty="0">
                <a:solidFill>
                  <a:srgbClr val="FF0000"/>
                </a:solidFill>
              </a:rPr>
              <a:t>合并  </a:t>
            </a:r>
            <a:r>
              <a:rPr lang="en-US" altLang="zh-CN" sz="2400" dirty="0">
                <a:solidFill>
                  <a:srgbClr val="FF0000"/>
                </a:solidFill>
              </a:rPr>
              <a:t>{6,7}</a:t>
            </a:r>
            <a:r>
              <a:rPr lang="zh-CN" altLang="en-US" sz="2400" dirty="0">
                <a:solidFill>
                  <a:srgbClr val="FF0000"/>
                </a:solidFill>
              </a:rPr>
              <a:t>合并</a:t>
            </a:r>
            <a:endParaRPr lang="en-US" altLang="zh-CN" sz="2400" dirty="0">
              <a:solidFill>
                <a:srgbClr val="FF0000"/>
              </a:solidFill>
            </a:endParaRPr>
          </a:p>
        </p:txBody>
      </p:sp>
      <p:grpSp>
        <p:nvGrpSpPr>
          <p:cNvPr id="91" name="组合 90">
            <a:extLst>
              <a:ext uri="{FF2B5EF4-FFF2-40B4-BE49-F238E27FC236}">
                <a16:creationId xmlns:a16="http://schemas.microsoft.com/office/drawing/2014/main" id="{A1E4C6D0-F1DD-4CD9-B213-FF302E5A100A}"/>
              </a:ext>
            </a:extLst>
          </p:cNvPr>
          <p:cNvGrpSpPr/>
          <p:nvPr/>
        </p:nvGrpSpPr>
        <p:grpSpPr>
          <a:xfrm>
            <a:off x="8501010" y="2255525"/>
            <a:ext cx="3191947" cy="2907597"/>
            <a:chOff x="8501010" y="2255525"/>
            <a:chExt cx="3191947" cy="2907597"/>
          </a:xfrm>
        </p:grpSpPr>
        <p:sp>
          <p:nvSpPr>
            <p:cNvPr id="39" name="椭圆 38">
              <a:extLst>
                <a:ext uri="{FF2B5EF4-FFF2-40B4-BE49-F238E27FC236}">
                  <a16:creationId xmlns:a16="http://schemas.microsoft.com/office/drawing/2014/main" id="{D75390F1-AD03-4196-ACCC-00EDD815A970}"/>
                </a:ext>
              </a:extLst>
            </p:cNvPr>
            <p:cNvSpPr/>
            <p:nvPr/>
          </p:nvSpPr>
          <p:spPr bwMode="auto">
            <a:xfrm>
              <a:off x="8803371" y="3719753"/>
              <a:ext cx="304800" cy="304800"/>
            </a:xfrm>
            <a:prstGeom prst="ellipse">
              <a:avLst/>
            </a:prstGeom>
            <a:noFill/>
            <a:ln w="9525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dirty="0">
                  <a:latin typeface="Arial" charset="0"/>
                  <a:ea typeface="微软雅黑" pitchFamily="34" charset="-122"/>
                </a:rPr>
                <a:t>2</a:t>
              </a:r>
              <a:endParaRPr lang="zh-CN" altLang="en-US" dirty="0">
                <a:latin typeface="Arial" charset="0"/>
                <a:ea typeface="微软雅黑" pitchFamily="34" charset="-122"/>
              </a:endParaRPr>
            </a:p>
          </p:txBody>
        </p:sp>
        <p:sp>
          <p:nvSpPr>
            <p:cNvPr id="40" name="椭圆 39">
              <a:extLst>
                <a:ext uri="{FF2B5EF4-FFF2-40B4-BE49-F238E27FC236}">
                  <a16:creationId xmlns:a16="http://schemas.microsoft.com/office/drawing/2014/main" id="{49513FDF-F6FC-4DB0-B839-B32463BAD6D9}"/>
                </a:ext>
              </a:extLst>
            </p:cNvPr>
            <p:cNvSpPr/>
            <p:nvPr/>
          </p:nvSpPr>
          <p:spPr bwMode="auto">
            <a:xfrm>
              <a:off x="9332488" y="2800779"/>
              <a:ext cx="304800" cy="304800"/>
            </a:xfrm>
            <a:prstGeom prst="ellipse">
              <a:avLst/>
            </a:prstGeom>
            <a:noFill/>
            <a:ln w="9525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dirty="0">
                  <a:latin typeface="Arial" charset="0"/>
                  <a:ea typeface="微软雅黑" pitchFamily="34" charset="-122"/>
                </a:rPr>
                <a:t>7</a:t>
              </a:r>
              <a:endParaRPr lang="zh-CN" altLang="en-US" dirty="0">
                <a:latin typeface="Arial" charset="0"/>
                <a:ea typeface="微软雅黑" pitchFamily="34" charset="-122"/>
              </a:endParaRPr>
            </a:p>
          </p:txBody>
        </p:sp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D70F14B5-E954-4CE2-A4D7-966D9C9C6155}"/>
                </a:ext>
              </a:extLst>
            </p:cNvPr>
            <p:cNvSpPr/>
            <p:nvPr/>
          </p:nvSpPr>
          <p:spPr bwMode="auto">
            <a:xfrm>
              <a:off x="8959196" y="3860781"/>
              <a:ext cx="304800" cy="304800"/>
            </a:xfrm>
            <a:prstGeom prst="ellips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dirty="0">
                  <a:latin typeface="Arial" charset="0"/>
                  <a:ea typeface="微软雅黑" pitchFamily="34" charset="-122"/>
                </a:rPr>
                <a:t>1</a:t>
              </a:r>
              <a:endParaRPr lang="zh-CN" altLang="en-US" dirty="0">
                <a:latin typeface="Arial" charset="0"/>
                <a:ea typeface="微软雅黑" pitchFamily="34" charset="-122"/>
              </a:endParaRPr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78D9840E-F435-4809-8C87-28712A027D71}"/>
                </a:ext>
              </a:extLst>
            </p:cNvPr>
            <p:cNvSpPr/>
            <p:nvPr/>
          </p:nvSpPr>
          <p:spPr bwMode="auto">
            <a:xfrm>
              <a:off x="9683692" y="4858322"/>
              <a:ext cx="304800" cy="304800"/>
            </a:xfrm>
            <a:prstGeom prst="ellips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dirty="0">
                  <a:latin typeface="Arial" charset="0"/>
                  <a:ea typeface="微软雅黑" pitchFamily="34" charset="-122"/>
                </a:rPr>
                <a:t>3</a:t>
              </a:r>
              <a:endParaRPr lang="zh-CN" altLang="en-US" dirty="0">
                <a:latin typeface="Arial" charset="0"/>
                <a:ea typeface="微软雅黑" pitchFamily="34" charset="-122"/>
              </a:endParaRPr>
            </a:p>
          </p:txBody>
        </p:sp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B846058C-0730-4FA2-A10F-DC1D34E4FD1C}"/>
                </a:ext>
              </a:extLst>
            </p:cNvPr>
            <p:cNvGrpSpPr/>
            <p:nvPr/>
          </p:nvGrpSpPr>
          <p:grpSpPr>
            <a:xfrm>
              <a:off x="9591987" y="2847517"/>
              <a:ext cx="363747" cy="360182"/>
              <a:chOff x="4752536" y="4112194"/>
              <a:chExt cx="363747" cy="360182"/>
            </a:xfrm>
          </p:grpSpPr>
          <p:sp>
            <p:nvSpPr>
              <p:cNvPr id="37" name="椭圆 36">
                <a:extLst>
                  <a:ext uri="{FF2B5EF4-FFF2-40B4-BE49-F238E27FC236}">
                    <a16:creationId xmlns:a16="http://schemas.microsoft.com/office/drawing/2014/main" id="{BA63C5A3-881E-44B6-AA8A-B6D7ED1208B1}"/>
                  </a:ext>
                </a:extLst>
              </p:cNvPr>
              <p:cNvSpPr/>
              <p:nvPr/>
            </p:nvSpPr>
            <p:spPr bwMode="auto">
              <a:xfrm>
                <a:off x="4784933" y="4140330"/>
                <a:ext cx="304799" cy="304800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dirty="0">
                    <a:latin typeface="Arial" charset="0"/>
                    <a:ea typeface="微软雅黑" pitchFamily="34" charset="-122"/>
                  </a:rPr>
                  <a:t>6</a:t>
                </a:r>
                <a:endParaRPr lang="zh-CN" altLang="en-US" dirty="0">
                  <a:latin typeface="Arial" charset="0"/>
                  <a:ea typeface="微软雅黑" pitchFamily="34" charset="-122"/>
                </a:endParaRPr>
              </a:p>
            </p:txBody>
          </p:sp>
          <p:sp>
            <p:nvSpPr>
              <p:cNvPr id="38" name="椭圆 37">
                <a:extLst>
                  <a:ext uri="{FF2B5EF4-FFF2-40B4-BE49-F238E27FC236}">
                    <a16:creationId xmlns:a16="http://schemas.microsoft.com/office/drawing/2014/main" id="{A65A1840-84FD-4098-9B93-F12C38004E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52536" y="4112194"/>
                <a:ext cx="363747" cy="360182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latin typeface="Arial" charset="0"/>
                  <a:ea typeface="微软雅黑" pitchFamily="34" charset="-122"/>
                </a:endParaRPr>
              </a:p>
            </p:txBody>
          </p:sp>
        </p:grpSp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CCA1665F-4739-4E8F-AC92-339CC46BDB43}"/>
                </a:ext>
              </a:extLst>
            </p:cNvPr>
            <p:cNvGrpSpPr/>
            <p:nvPr/>
          </p:nvGrpSpPr>
          <p:grpSpPr>
            <a:xfrm>
              <a:off x="10762799" y="4022688"/>
              <a:ext cx="363747" cy="360182"/>
              <a:chOff x="4752536" y="4112194"/>
              <a:chExt cx="363747" cy="360182"/>
            </a:xfrm>
          </p:grpSpPr>
          <p:sp>
            <p:nvSpPr>
              <p:cNvPr id="35" name="椭圆 34">
                <a:extLst>
                  <a:ext uri="{FF2B5EF4-FFF2-40B4-BE49-F238E27FC236}">
                    <a16:creationId xmlns:a16="http://schemas.microsoft.com/office/drawing/2014/main" id="{0609DAAA-1AFA-43AE-B761-6F84D42166C9}"/>
                  </a:ext>
                </a:extLst>
              </p:cNvPr>
              <p:cNvSpPr/>
              <p:nvPr/>
            </p:nvSpPr>
            <p:spPr bwMode="auto">
              <a:xfrm>
                <a:off x="4784933" y="4140330"/>
                <a:ext cx="304799" cy="304800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dirty="0">
                    <a:latin typeface="Arial" charset="0"/>
                    <a:ea typeface="微软雅黑" pitchFamily="34" charset="-122"/>
                  </a:rPr>
                  <a:t>5</a:t>
                </a:r>
                <a:endParaRPr lang="zh-CN" altLang="en-US" dirty="0">
                  <a:latin typeface="Arial" charset="0"/>
                  <a:ea typeface="微软雅黑" pitchFamily="34" charset="-122"/>
                </a:endParaRPr>
              </a:p>
            </p:txBody>
          </p:sp>
          <p:sp>
            <p:nvSpPr>
              <p:cNvPr id="36" name="椭圆 35">
                <a:extLst>
                  <a:ext uri="{FF2B5EF4-FFF2-40B4-BE49-F238E27FC236}">
                    <a16:creationId xmlns:a16="http://schemas.microsoft.com/office/drawing/2014/main" id="{CCC18CC3-BD7B-42CA-8CBC-BB1B9F33CE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52536" y="4112194"/>
                <a:ext cx="363747" cy="360182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latin typeface="Arial" charset="0"/>
                  <a:ea typeface="微软雅黑" pitchFamily="34" charset="-122"/>
                </a:endParaRPr>
              </a:p>
            </p:txBody>
          </p:sp>
        </p:grpSp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CD02D27A-69D9-42C8-9C8E-44DA3F955B70}"/>
                </a:ext>
              </a:extLst>
            </p:cNvPr>
            <p:cNvSpPr/>
            <p:nvPr/>
          </p:nvSpPr>
          <p:spPr bwMode="auto">
            <a:xfrm>
              <a:off x="10974146" y="2902899"/>
              <a:ext cx="304800" cy="304800"/>
            </a:xfrm>
            <a:prstGeom prst="ellips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dirty="0"/>
                <a:t>4</a:t>
              </a:r>
              <a:endParaRPr lang="zh-CN" altLang="en-US" dirty="0">
                <a:latin typeface="Arial" charset="0"/>
                <a:ea typeface="微软雅黑" pitchFamily="34" charset="-122"/>
              </a:endParaRPr>
            </a:p>
          </p:txBody>
        </p:sp>
        <p:cxnSp>
          <p:nvCxnSpPr>
            <p:cNvPr id="15" name="连接符: 曲线 14">
              <a:extLst>
                <a:ext uri="{FF2B5EF4-FFF2-40B4-BE49-F238E27FC236}">
                  <a16:creationId xmlns:a16="http://schemas.microsoft.com/office/drawing/2014/main" id="{6ADEE284-98CD-4D04-93C5-43BC7215849C}"/>
                </a:ext>
              </a:extLst>
            </p:cNvPr>
            <p:cNvCxnSpPr>
              <a:cxnSpLocks/>
              <a:stCxn id="10" idx="0"/>
              <a:endCxn id="38" idx="2"/>
            </p:cNvCxnSpPr>
            <p:nvPr/>
          </p:nvCxnSpPr>
          <p:spPr bwMode="auto">
            <a:xfrm rot="5400000" flipH="1" flipV="1">
              <a:off x="8935205" y="3204000"/>
              <a:ext cx="833173" cy="480391"/>
            </a:xfrm>
            <a:prstGeom prst="curvedConnector2">
              <a:avLst/>
            </a:prstGeom>
            <a:solidFill>
              <a:srgbClr val="993366">
                <a:alpha val="96001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DF222B51-6D8E-4BF8-9519-CF07911985E4}"/>
                </a:ext>
              </a:extLst>
            </p:cNvPr>
            <p:cNvSpPr txBox="1"/>
            <p:nvPr/>
          </p:nvSpPr>
          <p:spPr>
            <a:xfrm>
              <a:off x="8908916" y="324252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a</a:t>
              </a:r>
              <a:endParaRPr lang="zh-CN" altLang="en-US" dirty="0"/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3E0F5552-7AB1-4B3C-AA18-3835916CF92B}"/>
                </a:ext>
              </a:extLst>
            </p:cNvPr>
            <p:cNvSpPr txBox="1"/>
            <p:nvPr/>
          </p:nvSpPr>
          <p:spPr>
            <a:xfrm>
              <a:off x="9675585" y="3526390"/>
              <a:ext cx="3209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b</a:t>
              </a:r>
              <a:endParaRPr lang="zh-CN" altLang="en-US" dirty="0"/>
            </a:p>
          </p:txBody>
        </p:sp>
        <p:cxnSp>
          <p:nvCxnSpPr>
            <p:cNvPr id="18" name="连接符: 曲线 17">
              <a:extLst>
                <a:ext uri="{FF2B5EF4-FFF2-40B4-BE49-F238E27FC236}">
                  <a16:creationId xmlns:a16="http://schemas.microsoft.com/office/drawing/2014/main" id="{879B2BE7-77E8-45A5-A145-59F1F460CD08}"/>
                </a:ext>
              </a:extLst>
            </p:cNvPr>
            <p:cNvCxnSpPr>
              <a:cxnSpLocks/>
              <a:stCxn id="38" idx="4"/>
              <a:endCxn id="10" idx="6"/>
            </p:cNvCxnSpPr>
            <p:nvPr/>
          </p:nvCxnSpPr>
          <p:spPr bwMode="auto">
            <a:xfrm rot="5400000">
              <a:off x="9116188" y="3355508"/>
              <a:ext cx="805482" cy="509865"/>
            </a:xfrm>
            <a:prstGeom prst="curvedConnector2">
              <a:avLst/>
            </a:prstGeom>
            <a:solidFill>
              <a:srgbClr val="993366">
                <a:alpha val="96001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连接符: 曲线 18">
              <a:extLst>
                <a:ext uri="{FF2B5EF4-FFF2-40B4-BE49-F238E27FC236}">
                  <a16:creationId xmlns:a16="http://schemas.microsoft.com/office/drawing/2014/main" id="{0EFD575D-7140-4581-B988-DA499011E010}"/>
                </a:ext>
              </a:extLst>
            </p:cNvPr>
            <p:cNvCxnSpPr>
              <a:cxnSpLocks/>
              <a:stCxn id="11" idx="2"/>
              <a:endCxn id="10" idx="4"/>
            </p:cNvCxnSpPr>
            <p:nvPr/>
          </p:nvCxnSpPr>
          <p:spPr bwMode="auto">
            <a:xfrm rot="10800000">
              <a:off x="9111596" y="4165582"/>
              <a:ext cx="572096" cy="845141"/>
            </a:xfrm>
            <a:prstGeom prst="curvedConnector2">
              <a:avLst/>
            </a:prstGeom>
            <a:solidFill>
              <a:srgbClr val="993366">
                <a:alpha val="96001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连接符: 曲线 19">
              <a:extLst>
                <a:ext uri="{FF2B5EF4-FFF2-40B4-BE49-F238E27FC236}">
                  <a16:creationId xmlns:a16="http://schemas.microsoft.com/office/drawing/2014/main" id="{2C370EF9-F4B8-4545-8430-C73CDAF66AEF}"/>
                </a:ext>
              </a:extLst>
            </p:cNvPr>
            <p:cNvCxnSpPr>
              <a:cxnSpLocks/>
              <a:stCxn id="11" idx="7"/>
              <a:endCxn id="10" idx="6"/>
            </p:cNvCxnSpPr>
            <p:nvPr/>
          </p:nvCxnSpPr>
          <p:spPr bwMode="auto">
            <a:xfrm rot="16200000" flipV="1">
              <a:off x="9159037" y="4118140"/>
              <a:ext cx="889778" cy="679859"/>
            </a:xfrm>
            <a:prstGeom prst="curvedConnector2">
              <a:avLst/>
            </a:prstGeom>
            <a:solidFill>
              <a:srgbClr val="993366">
                <a:alpha val="96001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09533CE3-D853-4E90-B6AD-983CDD7F55E8}"/>
                </a:ext>
              </a:extLst>
            </p:cNvPr>
            <p:cNvSpPr txBox="1"/>
            <p:nvPr/>
          </p:nvSpPr>
          <p:spPr>
            <a:xfrm>
              <a:off x="9763984" y="4108867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a</a:t>
              </a:r>
              <a:endParaRPr lang="zh-CN" altLang="en-US" dirty="0"/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A5D14521-CC15-432C-B52B-76CD28A07B3E}"/>
                </a:ext>
              </a:extLst>
            </p:cNvPr>
            <p:cNvSpPr txBox="1"/>
            <p:nvPr/>
          </p:nvSpPr>
          <p:spPr>
            <a:xfrm>
              <a:off x="10515953" y="4778494"/>
              <a:ext cx="3209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b</a:t>
              </a:r>
              <a:endParaRPr lang="zh-CN" altLang="en-US" dirty="0"/>
            </a:p>
          </p:txBody>
        </p:sp>
        <p:cxnSp>
          <p:nvCxnSpPr>
            <p:cNvPr id="23" name="连接符: 曲线 22">
              <a:extLst>
                <a:ext uri="{FF2B5EF4-FFF2-40B4-BE49-F238E27FC236}">
                  <a16:creationId xmlns:a16="http://schemas.microsoft.com/office/drawing/2014/main" id="{C50E142B-7F7D-41A1-9255-C6A2377F7F15}"/>
                </a:ext>
              </a:extLst>
            </p:cNvPr>
            <p:cNvCxnSpPr>
              <a:stCxn id="11" idx="7"/>
              <a:endCxn id="36" idx="2"/>
            </p:cNvCxnSpPr>
            <p:nvPr/>
          </p:nvCxnSpPr>
          <p:spPr bwMode="auto">
            <a:xfrm rot="5400000" flipH="1" flipV="1">
              <a:off x="10003237" y="4143397"/>
              <a:ext cx="700180" cy="818944"/>
            </a:xfrm>
            <a:prstGeom prst="curvedConnector2">
              <a:avLst/>
            </a:prstGeom>
            <a:solidFill>
              <a:srgbClr val="993366">
                <a:alpha val="96001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连接符: 曲线 23">
              <a:extLst>
                <a:ext uri="{FF2B5EF4-FFF2-40B4-BE49-F238E27FC236}">
                  <a16:creationId xmlns:a16="http://schemas.microsoft.com/office/drawing/2014/main" id="{0D538FA5-7867-4083-9A88-442C25759E2A}"/>
                </a:ext>
              </a:extLst>
            </p:cNvPr>
            <p:cNvCxnSpPr>
              <a:stCxn id="36" idx="4"/>
              <a:endCxn id="11" idx="6"/>
            </p:cNvCxnSpPr>
            <p:nvPr/>
          </p:nvCxnSpPr>
          <p:spPr bwMode="auto">
            <a:xfrm rot="5400000">
              <a:off x="10152657" y="4218706"/>
              <a:ext cx="627852" cy="956181"/>
            </a:xfrm>
            <a:prstGeom prst="curvedConnector2">
              <a:avLst/>
            </a:prstGeom>
            <a:solidFill>
              <a:srgbClr val="993366">
                <a:alpha val="96001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B1FEC896-BDB8-4582-8EF1-8DF1E2D9A85A}"/>
                </a:ext>
              </a:extLst>
            </p:cNvPr>
            <p:cNvSpPr txBox="1"/>
            <p:nvPr/>
          </p:nvSpPr>
          <p:spPr>
            <a:xfrm>
              <a:off x="10130937" y="4045805"/>
              <a:ext cx="3209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b</a:t>
              </a:r>
              <a:endParaRPr lang="zh-CN" altLang="en-US" dirty="0"/>
            </a:p>
          </p:txBody>
        </p:sp>
        <p:cxnSp>
          <p:nvCxnSpPr>
            <p:cNvPr id="26" name="连接符: 曲线 25">
              <a:extLst>
                <a:ext uri="{FF2B5EF4-FFF2-40B4-BE49-F238E27FC236}">
                  <a16:creationId xmlns:a16="http://schemas.microsoft.com/office/drawing/2014/main" id="{9720265B-5DE4-4DE3-8CDA-92059F4E4662}"/>
                </a:ext>
              </a:extLst>
            </p:cNvPr>
            <p:cNvCxnSpPr>
              <a:stCxn id="36" idx="1"/>
              <a:endCxn id="38" idx="5"/>
            </p:cNvCxnSpPr>
            <p:nvPr/>
          </p:nvCxnSpPr>
          <p:spPr bwMode="auto">
            <a:xfrm rot="16200000" flipV="1">
              <a:off x="9899026" y="3158391"/>
              <a:ext cx="920483" cy="913605"/>
            </a:xfrm>
            <a:prstGeom prst="curvedConnector3">
              <a:avLst>
                <a:gd name="adj1" fmla="val 50000"/>
              </a:avLst>
            </a:prstGeom>
            <a:solidFill>
              <a:srgbClr val="993366">
                <a:alpha val="96001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0A16D3C2-58E6-4408-B420-37B5DFFD2531}"/>
                </a:ext>
              </a:extLst>
            </p:cNvPr>
            <p:cNvSpPr txBox="1"/>
            <p:nvPr/>
          </p:nvSpPr>
          <p:spPr>
            <a:xfrm>
              <a:off x="10255877" y="3325451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a</a:t>
              </a:r>
              <a:endParaRPr lang="zh-CN" altLang="en-US" dirty="0"/>
            </a:p>
          </p:txBody>
        </p:sp>
        <p:cxnSp>
          <p:nvCxnSpPr>
            <p:cNvPr id="28" name="连接符: 曲线 27">
              <a:extLst>
                <a:ext uri="{FF2B5EF4-FFF2-40B4-BE49-F238E27FC236}">
                  <a16:creationId xmlns:a16="http://schemas.microsoft.com/office/drawing/2014/main" id="{D3A2AB0A-255C-497A-B689-5F1022A31EFF}"/>
                </a:ext>
              </a:extLst>
            </p:cNvPr>
            <p:cNvCxnSpPr>
              <a:stCxn id="38" idx="1"/>
              <a:endCxn id="14" idx="1"/>
            </p:cNvCxnSpPr>
            <p:nvPr/>
          </p:nvCxnSpPr>
          <p:spPr bwMode="auto">
            <a:xfrm rot="16200000" flipH="1">
              <a:off x="10308384" y="2237137"/>
              <a:ext cx="47272" cy="1373526"/>
            </a:xfrm>
            <a:prstGeom prst="curvedConnector3">
              <a:avLst>
                <a:gd name="adj1" fmla="val -595166"/>
              </a:avLst>
            </a:prstGeom>
            <a:solidFill>
              <a:srgbClr val="993366">
                <a:alpha val="96001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9" name="连接符: 曲线 28">
              <a:extLst>
                <a:ext uri="{FF2B5EF4-FFF2-40B4-BE49-F238E27FC236}">
                  <a16:creationId xmlns:a16="http://schemas.microsoft.com/office/drawing/2014/main" id="{222296E1-F31E-4D7A-A576-FA1FAACA5070}"/>
                </a:ext>
              </a:extLst>
            </p:cNvPr>
            <p:cNvCxnSpPr>
              <a:stCxn id="14" idx="2"/>
              <a:endCxn id="38" idx="6"/>
            </p:cNvCxnSpPr>
            <p:nvPr/>
          </p:nvCxnSpPr>
          <p:spPr bwMode="auto">
            <a:xfrm rot="10800000">
              <a:off x="9955734" y="3027609"/>
              <a:ext cx="1018412" cy="27691"/>
            </a:xfrm>
            <a:prstGeom prst="curvedConnector3">
              <a:avLst>
                <a:gd name="adj1" fmla="val 50000"/>
              </a:avLst>
            </a:prstGeom>
            <a:solidFill>
              <a:srgbClr val="993366">
                <a:alpha val="96001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A2824E17-9F12-483A-94EF-0709C03E3A4A}"/>
                </a:ext>
              </a:extLst>
            </p:cNvPr>
            <p:cNvSpPr txBox="1"/>
            <p:nvPr/>
          </p:nvSpPr>
          <p:spPr>
            <a:xfrm>
              <a:off x="10171253" y="225552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a</a:t>
              </a:r>
              <a:endParaRPr lang="zh-CN" altLang="en-US" dirty="0"/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0738C4E9-9C14-4205-922F-E4EF8B4D1CE8}"/>
                </a:ext>
              </a:extLst>
            </p:cNvPr>
            <p:cNvSpPr txBox="1"/>
            <p:nvPr/>
          </p:nvSpPr>
          <p:spPr>
            <a:xfrm>
              <a:off x="10353327" y="2974429"/>
              <a:ext cx="3209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b</a:t>
              </a:r>
              <a:endParaRPr lang="zh-CN" altLang="en-US" dirty="0"/>
            </a:p>
          </p:txBody>
        </p:sp>
        <p:cxnSp>
          <p:nvCxnSpPr>
            <p:cNvPr id="32" name="连接符: 曲线 31">
              <a:extLst>
                <a:ext uri="{FF2B5EF4-FFF2-40B4-BE49-F238E27FC236}">
                  <a16:creationId xmlns:a16="http://schemas.microsoft.com/office/drawing/2014/main" id="{A002992C-534E-4BAF-8209-4C68E74E23E0}"/>
                </a:ext>
              </a:extLst>
            </p:cNvPr>
            <p:cNvCxnSpPr>
              <a:stCxn id="14" idx="0"/>
              <a:endCxn id="14" idx="6"/>
            </p:cNvCxnSpPr>
            <p:nvPr/>
          </p:nvCxnSpPr>
          <p:spPr bwMode="auto">
            <a:xfrm rot="16200000" flipH="1">
              <a:off x="11126546" y="2902899"/>
              <a:ext cx="152400" cy="152400"/>
            </a:xfrm>
            <a:prstGeom prst="curvedConnector4">
              <a:avLst>
                <a:gd name="adj1" fmla="val -150000"/>
                <a:gd name="adj2" fmla="val 250000"/>
              </a:avLst>
            </a:prstGeom>
            <a:solidFill>
              <a:srgbClr val="993366">
                <a:alpha val="96001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A2870DF6-5E57-4E6C-AD20-53610BFE9FE1}"/>
                </a:ext>
              </a:extLst>
            </p:cNvPr>
            <p:cNvSpPr txBox="1"/>
            <p:nvPr/>
          </p:nvSpPr>
          <p:spPr>
            <a:xfrm>
              <a:off x="11391271" y="246005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a</a:t>
              </a:r>
              <a:endParaRPr lang="zh-CN" altLang="en-US" dirty="0"/>
            </a:p>
          </p:txBody>
        </p: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F11A3788-6996-42B9-B9B5-384C100C51CD}"/>
                </a:ext>
              </a:extLst>
            </p:cNvPr>
            <p:cNvSpPr txBox="1"/>
            <p:nvPr/>
          </p:nvSpPr>
          <p:spPr>
            <a:xfrm>
              <a:off x="9004484" y="4560239"/>
              <a:ext cx="3209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b</a:t>
              </a:r>
              <a:endParaRPr lang="zh-CN" altLang="en-US" dirty="0"/>
            </a:p>
          </p:txBody>
        </p: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C4330A31-F6F2-4BE6-A65F-12026BE813CD}"/>
                </a:ext>
              </a:extLst>
            </p:cNvPr>
            <p:cNvSpPr txBox="1"/>
            <p:nvPr/>
          </p:nvSpPr>
          <p:spPr>
            <a:xfrm>
              <a:off x="8501010" y="3768806"/>
              <a:ext cx="446738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eaLnBrk="1" hangingPunct="1"/>
              <a:r>
                <a:rPr lang="en-US" altLang="zh-CN" sz="2400" b="1" dirty="0">
                  <a:latin typeface="Arial" panose="020B0604020202020204" pitchFamily="34" charset="0"/>
                  <a:cs typeface="Arial" panose="020B0604020202020204" pitchFamily="34" charset="0"/>
                  <a:sym typeface="Symbol" pitchFamily="18" charset="2"/>
                </a:rPr>
                <a:t></a:t>
              </a:r>
              <a:endParaRPr lang="en-US" altLang="zh-CN" sz="24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96" name="组合 95">
            <a:extLst>
              <a:ext uri="{FF2B5EF4-FFF2-40B4-BE49-F238E27FC236}">
                <a16:creationId xmlns:a16="http://schemas.microsoft.com/office/drawing/2014/main" id="{CD57A881-D073-4FF9-838F-9983FB949F85}"/>
              </a:ext>
            </a:extLst>
          </p:cNvPr>
          <p:cNvGrpSpPr/>
          <p:nvPr/>
        </p:nvGrpSpPr>
        <p:grpSpPr>
          <a:xfrm>
            <a:off x="323062" y="2040057"/>
            <a:ext cx="3757750" cy="3475161"/>
            <a:chOff x="323062" y="2040057"/>
            <a:chExt cx="3757750" cy="3475161"/>
          </a:xfrm>
        </p:grpSpPr>
        <p:sp>
          <p:nvSpPr>
            <p:cNvPr id="43" name="椭圆 42">
              <a:extLst>
                <a:ext uri="{FF2B5EF4-FFF2-40B4-BE49-F238E27FC236}">
                  <a16:creationId xmlns:a16="http://schemas.microsoft.com/office/drawing/2014/main" id="{9382CDB9-60C8-480C-A398-0723A5D3B4B8}"/>
                </a:ext>
              </a:extLst>
            </p:cNvPr>
            <p:cNvSpPr/>
            <p:nvPr/>
          </p:nvSpPr>
          <p:spPr bwMode="auto">
            <a:xfrm>
              <a:off x="764569" y="3645313"/>
              <a:ext cx="304800" cy="304800"/>
            </a:xfrm>
            <a:prstGeom prst="ellips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dirty="0">
                  <a:latin typeface="Arial" charset="0"/>
                  <a:ea typeface="微软雅黑" pitchFamily="34" charset="-122"/>
                </a:rPr>
                <a:t>1</a:t>
              </a:r>
              <a:endParaRPr lang="zh-CN" altLang="en-US" dirty="0">
                <a:latin typeface="Arial" charset="0"/>
                <a:ea typeface="微软雅黑" pitchFamily="34" charset="-122"/>
              </a:endParaRPr>
            </a:p>
          </p:txBody>
        </p:sp>
        <p:sp>
          <p:nvSpPr>
            <p:cNvPr id="44" name="椭圆 43">
              <a:extLst>
                <a:ext uri="{FF2B5EF4-FFF2-40B4-BE49-F238E27FC236}">
                  <a16:creationId xmlns:a16="http://schemas.microsoft.com/office/drawing/2014/main" id="{662E7F15-7DFE-4F50-ACF0-6D42DDB26025}"/>
                </a:ext>
              </a:extLst>
            </p:cNvPr>
            <p:cNvSpPr/>
            <p:nvPr/>
          </p:nvSpPr>
          <p:spPr bwMode="auto">
            <a:xfrm>
              <a:off x="1489065" y="4642854"/>
              <a:ext cx="304800" cy="304800"/>
            </a:xfrm>
            <a:prstGeom prst="ellips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dirty="0">
                  <a:latin typeface="Arial" charset="0"/>
                  <a:ea typeface="微软雅黑" pitchFamily="34" charset="-122"/>
                </a:rPr>
                <a:t>3</a:t>
              </a:r>
              <a:endParaRPr lang="zh-CN" altLang="en-US" dirty="0">
                <a:latin typeface="Arial" charset="0"/>
                <a:ea typeface="微软雅黑" pitchFamily="34" charset="-122"/>
              </a:endParaRPr>
            </a:p>
          </p:txBody>
        </p:sp>
        <p:grpSp>
          <p:nvGrpSpPr>
            <p:cNvPr id="45" name="组合 44">
              <a:extLst>
                <a:ext uri="{FF2B5EF4-FFF2-40B4-BE49-F238E27FC236}">
                  <a16:creationId xmlns:a16="http://schemas.microsoft.com/office/drawing/2014/main" id="{F949F526-F81C-4C40-BB39-3FAE7BE1FFEF}"/>
                </a:ext>
              </a:extLst>
            </p:cNvPr>
            <p:cNvGrpSpPr/>
            <p:nvPr/>
          </p:nvGrpSpPr>
          <p:grpSpPr>
            <a:xfrm>
              <a:off x="1397360" y="2632049"/>
              <a:ext cx="363747" cy="360182"/>
              <a:chOff x="4752536" y="4112194"/>
              <a:chExt cx="363747" cy="360182"/>
            </a:xfrm>
          </p:grpSpPr>
          <p:sp>
            <p:nvSpPr>
              <p:cNvPr id="87" name="椭圆 86">
                <a:extLst>
                  <a:ext uri="{FF2B5EF4-FFF2-40B4-BE49-F238E27FC236}">
                    <a16:creationId xmlns:a16="http://schemas.microsoft.com/office/drawing/2014/main" id="{6ED1944F-BE00-4FC4-AD91-6249810F56BF}"/>
                  </a:ext>
                </a:extLst>
              </p:cNvPr>
              <p:cNvSpPr/>
              <p:nvPr/>
            </p:nvSpPr>
            <p:spPr bwMode="auto">
              <a:xfrm>
                <a:off x="4784933" y="4140330"/>
                <a:ext cx="304799" cy="304800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dirty="0">
                    <a:latin typeface="Arial" charset="0"/>
                    <a:ea typeface="微软雅黑" pitchFamily="34" charset="-122"/>
                  </a:rPr>
                  <a:t>6</a:t>
                </a:r>
                <a:endParaRPr lang="zh-CN" altLang="en-US" dirty="0">
                  <a:latin typeface="Arial" charset="0"/>
                  <a:ea typeface="微软雅黑" pitchFamily="34" charset="-122"/>
                </a:endParaRPr>
              </a:p>
            </p:txBody>
          </p:sp>
          <p:sp>
            <p:nvSpPr>
              <p:cNvPr id="88" name="椭圆 87">
                <a:extLst>
                  <a:ext uri="{FF2B5EF4-FFF2-40B4-BE49-F238E27FC236}">
                    <a16:creationId xmlns:a16="http://schemas.microsoft.com/office/drawing/2014/main" id="{C025496E-CC52-4917-8E28-B4C70D954D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52536" y="4112194"/>
                <a:ext cx="363747" cy="360182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latin typeface="Arial" charset="0"/>
                  <a:ea typeface="微软雅黑" pitchFamily="34" charset="-122"/>
                </a:endParaRPr>
              </a:p>
            </p:txBody>
          </p:sp>
        </p:grpSp>
        <p:grpSp>
          <p:nvGrpSpPr>
            <p:cNvPr id="46" name="组合 45">
              <a:extLst>
                <a:ext uri="{FF2B5EF4-FFF2-40B4-BE49-F238E27FC236}">
                  <a16:creationId xmlns:a16="http://schemas.microsoft.com/office/drawing/2014/main" id="{EA50E439-3D4F-4B3F-8B8A-20CE21DC6551}"/>
                </a:ext>
              </a:extLst>
            </p:cNvPr>
            <p:cNvGrpSpPr/>
            <p:nvPr/>
          </p:nvGrpSpPr>
          <p:grpSpPr>
            <a:xfrm>
              <a:off x="2568172" y="3807220"/>
              <a:ext cx="363747" cy="360182"/>
              <a:chOff x="4752536" y="4112194"/>
              <a:chExt cx="363747" cy="360182"/>
            </a:xfrm>
          </p:grpSpPr>
          <p:sp>
            <p:nvSpPr>
              <p:cNvPr id="85" name="椭圆 84">
                <a:extLst>
                  <a:ext uri="{FF2B5EF4-FFF2-40B4-BE49-F238E27FC236}">
                    <a16:creationId xmlns:a16="http://schemas.microsoft.com/office/drawing/2014/main" id="{64FAECDE-44CA-498A-BB2C-7F9850110DCE}"/>
                  </a:ext>
                </a:extLst>
              </p:cNvPr>
              <p:cNvSpPr/>
              <p:nvPr/>
            </p:nvSpPr>
            <p:spPr bwMode="auto">
              <a:xfrm>
                <a:off x="4784933" y="4140330"/>
                <a:ext cx="304799" cy="304800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dirty="0">
                    <a:latin typeface="Arial" charset="0"/>
                    <a:ea typeface="微软雅黑" pitchFamily="34" charset="-122"/>
                  </a:rPr>
                  <a:t>5</a:t>
                </a:r>
                <a:endParaRPr lang="zh-CN" altLang="en-US" dirty="0">
                  <a:latin typeface="Arial" charset="0"/>
                  <a:ea typeface="微软雅黑" pitchFamily="34" charset="-122"/>
                </a:endParaRPr>
              </a:p>
            </p:txBody>
          </p:sp>
          <p:sp>
            <p:nvSpPr>
              <p:cNvPr id="86" name="椭圆 85">
                <a:extLst>
                  <a:ext uri="{FF2B5EF4-FFF2-40B4-BE49-F238E27FC236}">
                    <a16:creationId xmlns:a16="http://schemas.microsoft.com/office/drawing/2014/main" id="{2129F843-2A21-4888-AA9B-F47AE715C5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52536" y="4112194"/>
                <a:ext cx="363747" cy="360182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latin typeface="Arial" charset="0"/>
                  <a:ea typeface="微软雅黑" pitchFamily="34" charset="-122"/>
                </a:endParaRPr>
              </a:p>
            </p:txBody>
          </p:sp>
        </p:grpSp>
        <p:sp>
          <p:nvSpPr>
            <p:cNvPr id="47" name="椭圆 46">
              <a:extLst>
                <a:ext uri="{FF2B5EF4-FFF2-40B4-BE49-F238E27FC236}">
                  <a16:creationId xmlns:a16="http://schemas.microsoft.com/office/drawing/2014/main" id="{FB748A79-4BDD-4075-B4D1-47F790877CDD}"/>
                </a:ext>
              </a:extLst>
            </p:cNvPr>
            <p:cNvSpPr/>
            <p:nvPr/>
          </p:nvSpPr>
          <p:spPr bwMode="auto">
            <a:xfrm>
              <a:off x="2779519" y="2687431"/>
              <a:ext cx="304800" cy="304800"/>
            </a:xfrm>
            <a:prstGeom prst="ellips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dirty="0"/>
                <a:t>4</a:t>
              </a:r>
              <a:endParaRPr lang="zh-CN" altLang="en-US" dirty="0">
                <a:latin typeface="Arial" charset="0"/>
                <a:ea typeface="微软雅黑" pitchFamily="34" charset="-122"/>
              </a:endParaRPr>
            </a:p>
          </p:txBody>
        </p:sp>
        <p:cxnSp>
          <p:nvCxnSpPr>
            <p:cNvPr id="48" name="连接符: 曲线 47">
              <a:extLst>
                <a:ext uri="{FF2B5EF4-FFF2-40B4-BE49-F238E27FC236}">
                  <a16:creationId xmlns:a16="http://schemas.microsoft.com/office/drawing/2014/main" id="{4F96C3A0-3E36-42D8-A5DF-5086BB9136D7}"/>
                </a:ext>
              </a:extLst>
            </p:cNvPr>
            <p:cNvCxnSpPr>
              <a:cxnSpLocks/>
              <a:stCxn id="43" idx="0"/>
              <a:endCxn id="88" idx="2"/>
            </p:cNvCxnSpPr>
            <p:nvPr/>
          </p:nvCxnSpPr>
          <p:spPr bwMode="auto">
            <a:xfrm rot="5400000" flipH="1" flipV="1">
              <a:off x="740578" y="2988532"/>
              <a:ext cx="833173" cy="480391"/>
            </a:xfrm>
            <a:prstGeom prst="curvedConnector2">
              <a:avLst/>
            </a:prstGeom>
            <a:solidFill>
              <a:srgbClr val="993366">
                <a:alpha val="96001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6D49180F-89AE-4654-9AE9-755B579DF90C}"/>
                </a:ext>
              </a:extLst>
            </p:cNvPr>
            <p:cNvSpPr txBox="1"/>
            <p:nvPr/>
          </p:nvSpPr>
          <p:spPr>
            <a:xfrm>
              <a:off x="714289" y="3027060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a</a:t>
              </a:r>
              <a:endParaRPr lang="zh-CN" altLang="en-US" dirty="0"/>
            </a:p>
          </p:txBody>
        </p:sp>
        <p:sp>
          <p:nvSpPr>
            <p:cNvPr id="50" name="文本框 49">
              <a:extLst>
                <a:ext uri="{FF2B5EF4-FFF2-40B4-BE49-F238E27FC236}">
                  <a16:creationId xmlns:a16="http://schemas.microsoft.com/office/drawing/2014/main" id="{6759477C-4DB2-4BFD-8AB6-B81AD3303CCA}"/>
                </a:ext>
              </a:extLst>
            </p:cNvPr>
            <p:cNvSpPr txBox="1"/>
            <p:nvPr/>
          </p:nvSpPr>
          <p:spPr>
            <a:xfrm>
              <a:off x="1480958" y="3310922"/>
              <a:ext cx="3209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b</a:t>
              </a:r>
              <a:endParaRPr lang="zh-CN" altLang="en-US" dirty="0"/>
            </a:p>
          </p:txBody>
        </p:sp>
        <p:cxnSp>
          <p:nvCxnSpPr>
            <p:cNvPr id="51" name="连接符: 曲线 50">
              <a:extLst>
                <a:ext uri="{FF2B5EF4-FFF2-40B4-BE49-F238E27FC236}">
                  <a16:creationId xmlns:a16="http://schemas.microsoft.com/office/drawing/2014/main" id="{9464E87F-A61E-49E0-AA82-93FBD36C6621}"/>
                </a:ext>
              </a:extLst>
            </p:cNvPr>
            <p:cNvCxnSpPr>
              <a:cxnSpLocks/>
              <a:stCxn id="88" idx="4"/>
              <a:endCxn id="43" idx="6"/>
            </p:cNvCxnSpPr>
            <p:nvPr/>
          </p:nvCxnSpPr>
          <p:spPr bwMode="auto">
            <a:xfrm rot="5400000">
              <a:off x="921561" y="3140040"/>
              <a:ext cx="805482" cy="509865"/>
            </a:xfrm>
            <a:prstGeom prst="curvedConnector2">
              <a:avLst/>
            </a:prstGeom>
            <a:solidFill>
              <a:srgbClr val="993366">
                <a:alpha val="96001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2" name="连接符: 曲线 51">
              <a:extLst>
                <a:ext uri="{FF2B5EF4-FFF2-40B4-BE49-F238E27FC236}">
                  <a16:creationId xmlns:a16="http://schemas.microsoft.com/office/drawing/2014/main" id="{E0469AA0-0785-4DF1-85B0-193247C087D6}"/>
                </a:ext>
              </a:extLst>
            </p:cNvPr>
            <p:cNvCxnSpPr>
              <a:cxnSpLocks/>
              <a:stCxn id="44" idx="2"/>
              <a:endCxn id="43" idx="4"/>
            </p:cNvCxnSpPr>
            <p:nvPr/>
          </p:nvCxnSpPr>
          <p:spPr bwMode="auto">
            <a:xfrm rot="10800000">
              <a:off x="916969" y="3950114"/>
              <a:ext cx="572096" cy="845141"/>
            </a:xfrm>
            <a:prstGeom prst="curvedConnector2">
              <a:avLst/>
            </a:prstGeom>
            <a:solidFill>
              <a:srgbClr val="993366">
                <a:alpha val="96001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3" name="连接符: 曲线 52">
              <a:extLst>
                <a:ext uri="{FF2B5EF4-FFF2-40B4-BE49-F238E27FC236}">
                  <a16:creationId xmlns:a16="http://schemas.microsoft.com/office/drawing/2014/main" id="{1994344E-5E9F-4519-B17C-CA9293D3C4CA}"/>
                </a:ext>
              </a:extLst>
            </p:cNvPr>
            <p:cNvCxnSpPr>
              <a:cxnSpLocks/>
              <a:stCxn id="44" idx="7"/>
              <a:endCxn id="43" idx="6"/>
            </p:cNvCxnSpPr>
            <p:nvPr/>
          </p:nvCxnSpPr>
          <p:spPr bwMode="auto">
            <a:xfrm rot="16200000" flipV="1">
              <a:off x="964410" y="3902672"/>
              <a:ext cx="889778" cy="679859"/>
            </a:xfrm>
            <a:prstGeom prst="curvedConnector2">
              <a:avLst/>
            </a:prstGeom>
            <a:solidFill>
              <a:srgbClr val="993366">
                <a:alpha val="96001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54" name="文本框 53">
              <a:extLst>
                <a:ext uri="{FF2B5EF4-FFF2-40B4-BE49-F238E27FC236}">
                  <a16:creationId xmlns:a16="http://schemas.microsoft.com/office/drawing/2014/main" id="{B0A41BD5-5E5A-4800-837B-C2A06948FFC5}"/>
                </a:ext>
              </a:extLst>
            </p:cNvPr>
            <p:cNvSpPr txBox="1"/>
            <p:nvPr/>
          </p:nvSpPr>
          <p:spPr>
            <a:xfrm>
              <a:off x="1569357" y="389339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a</a:t>
              </a:r>
              <a:endParaRPr lang="zh-CN" altLang="en-US" dirty="0"/>
            </a:p>
          </p:txBody>
        </p:sp>
        <p:sp>
          <p:nvSpPr>
            <p:cNvPr id="55" name="文本框 54">
              <a:extLst>
                <a:ext uri="{FF2B5EF4-FFF2-40B4-BE49-F238E27FC236}">
                  <a16:creationId xmlns:a16="http://schemas.microsoft.com/office/drawing/2014/main" id="{5FD4A4A5-53D0-4E19-BEF1-8FB779B1BCBE}"/>
                </a:ext>
              </a:extLst>
            </p:cNvPr>
            <p:cNvSpPr txBox="1"/>
            <p:nvPr/>
          </p:nvSpPr>
          <p:spPr>
            <a:xfrm>
              <a:off x="2321326" y="4563026"/>
              <a:ext cx="3209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b</a:t>
              </a:r>
              <a:endParaRPr lang="zh-CN" altLang="en-US" dirty="0"/>
            </a:p>
          </p:txBody>
        </p:sp>
        <p:cxnSp>
          <p:nvCxnSpPr>
            <p:cNvPr id="56" name="连接符: 曲线 55">
              <a:extLst>
                <a:ext uri="{FF2B5EF4-FFF2-40B4-BE49-F238E27FC236}">
                  <a16:creationId xmlns:a16="http://schemas.microsoft.com/office/drawing/2014/main" id="{7443771D-5687-41E0-AE5E-7175CAA6054E}"/>
                </a:ext>
              </a:extLst>
            </p:cNvPr>
            <p:cNvCxnSpPr>
              <a:stCxn id="44" idx="7"/>
              <a:endCxn id="86" idx="2"/>
            </p:cNvCxnSpPr>
            <p:nvPr/>
          </p:nvCxnSpPr>
          <p:spPr bwMode="auto">
            <a:xfrm rot="5400000" flipH="1" flipV="1">
              <a:off x="1808610" y="3927929"/>
              <a:ext cx="700180" cy="818944"/>
            </a:xfrm>
            <a:prstGeom prst="curvedConnector2">
              <a:avLst/>
            </a:prstGeom>
            <a:solidFill>
              <a:srgbClr val="993366">
                <a:alpha val="96001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7" name="连接符: 曲线 56">
              <a:extLst>
                <a:ext uri="{FF2B5EF4-FFF2-40B4-BE49-F238E27FC236}">
                  <a16:creationId xmlns:a16="http://schemas.microsoft.com/office/drawing/2014/main" id="{92023DC3-0574-4C68-8316-174339A869FB}"/>
                </a:ext>
              </a:extLst>
            </p:cNvPr>
            <p:cNvCxnSpPr>
              <a:stCxn id="86" idx="4"/>
              <a:endCxn id="44" idx="6"/>
            </p:cNvCxnSpPr>
            <p:nvPr/>
          </p:nvCxnSpPr>
          <p:spPr bwMode="auto">
            <a:xfrm rot="5400000">
              <a:off x="1958030" y="4003238"/>
              <a:ext cx="627852" cy="956181"/>
            </a:xfrm>
            <a:prstGeom prst="curvedConnector2">
              <a:avLst/>
            </a:prstGeom>
            <a:solidFill>
              <a:srgbClr val="993366">
                <a:alpha val="96001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58" name="文本框 57">
              <a:extLst>
                <a:ext uri="{FF2B5EF4-FFF2-40B4-BE49-F238E27FC236}">
                  <a16:creationId xmlns:a16="http://schemas.microsoft.com/office/drawing/2014/main" id="{66327961-1513-410E-A3A1-0FA654335286}"/>
                </a:ext>
              </a:extLst>
            </p:cNvPr>
            <p:cNvSpPr txBox="1"/>
            <p:nvPr/>
          </p:nvSpPr>
          <p:spPr>
            <a:xfrm>
              <a:off x="1936310" y="3830337"/>
              <a:ext cx="3209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b</a:t>
              </a:r>
              <a:endParaRPr lang="zh-CN" altLang="en-US" dirty="0"/>
            </a:p>
          </p:txBody>
        </p:sp>
        <p:cxnSp>
          <p:nvCxnSpPr>
            <p:cNvPr id="59" name="连接符: 曲线 58">
              <a:extLst>
                <a:ext uri="{FF2B5EF4-FFF2-40B4-BE49-F238E27FC236}">
                  <a16:creationId xmlns:a16="http://schemas.microsoft.com/office/drawing/2014/main" id="{45578C3F-CF4F-466A-985B-FDB718E89774}"/>
                </a:ext>
              </a:extLst>
            </p:cNvPr>
            <p:cNvCxnSpPr>
              <a:stCxn id="86" idx="1"/>
              <a:endCxn id="88" idx="5"/>
            </p:cNvCxnSpPr>
            <p:nvPr/>
          </p:nvCxnSpPr>
          <p:spPr bwMode="auto">
            <a:xfrm rot="16200000" flipV="1">
              <a:off x="1704399" y="2942923"/>
              <a:ext cx="920483" cy="913605"/>
            </a:xfrm>
            <a:prstGeom prst="curvedConnector3">
              <a:avLst>
                <a:gd name="adj1" fmla="val 50000"/>
              </a:avLst>
            </a:prstGeom>
            <a:solidFill>
              <a:srgbClr val="993366">
                <a:alpha val="96001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60" name="文本框 59">
              <a:extLst>
                <a:ext uri="{FF2B5EF4-FFF2-40B4-BE49-F238E27FC236}">
                  <a16:creationId xmlns:a16="http://schemas.microsoft.com/office/drawing/2014/main" id="{BF6F24AC-A6CA-4491-A145-08196D86B7F7}"/>
                </a:ext>
              </a:extLst>
            </p:cNvPr>
            <p:cNvSpPr txBox="1"/>
            <p:nvPr/>
          </p:nvSpPr>
          <p:spPr>
            <a:xfrm>
              <a:off x="2061250" y="310998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a</a:t>
              </a:r>
              <a:endParaRPr lang="zh-CN" altLang="en-US" dirty="0"/>
            </a:p>
          </p:txBody>
        </p:sp>
        <p:cxnSp>
          <p:nvCxnSpPr>
            <p:cNvPr id="61" name="连接符: 曲线 60">
              <a:extLst>
                <a:ext uri="{FF2B5EF4-FFF2-40B4-BE49-F238E27FC236}">
                  <a16:creationId xmlns:a16="http://schemas.microsoft.com/office/drawing/2014/main" id="{1BEB61D5-0727-4F69-9E1F-1A9847425903}"/>
                </a:ext>
              </a:extLst>
            </p:cNvPr>
            <p:cNvCxnSpPr>
              <a:stCxn id="88" idx="1"/>
              <a:endCxn id="47" idx="1"/>
            </p:cNvCxnSpPr>
            <p:nvPr/>
          </p:nvCxnSpPr>
          <p:spPr bwMode="auto">
            <a:xfrm rot="16200000" flipH="1">
              <a:off x="2113757" y="2021669"/>
              <a:ext cx="47272" cy="1373526"/>
            </a:xfrm>
            <a:prstGeom prst="curvedConnector3">
              <a:avLst>
                <a:gd name="adj1" fmla="val -595166"/>
              </a:avLst>
            </a:prstGeom>
            <a:solidFill>
              <a:srgbClr val="993366">
                <a:alpha val="96001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2" name="连接符: 曲线 61">
              <a:extLst>
                <a:ext uri="{FF2B5EF4-FFF2-40B4-BE49-F238E27FC236}">
                  <a16:creationId xmlns:a16="http://schemas.microsoft.com/office/drawing/2014/main" id="{D0315B3F-C15B-467C-AA2F-2595EEB9E6F6}"/>
                </a:ext>
              </a:extLst>
            </p:cNvPr>
            <p:cNvCxnSpPr>
              <a:stCxn id="47" idx="2"/>
              <a:endCxn id="88" idx="6"/>
            </p:cNvCxnSpPr>
            <p:nvPr/>
          </p:nvCxnSpPr>
          <p:spPr bwMode="auto">
            <a:xfrm rot="10800000">
              <a:off x="1761107" y="2812141"/>
              <a:ext cx="1018412" cy="27691"/>
            </a:xfrm>
            <a:prstGeom prst="curvedConnector3">
              <a:avLst>
                <a:gd name="adj1" fmla="val 50000"/>
              </a:avLst>
            </a:prstGeom>
            <a:solidFill>
              <a:srgbClr val="993366">
                <a:alpha val="96001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63" name="文本框 62">
              <a:extLst>
                <a:ext uri="{FF2B5EF4-FFF2-40B4-BE49-F238E27FC236}">
                  <a16:creationId xmlns:a16="http://schemas.microsoft.com/office/drawing/2014/main" id="{DA0B1E45-CE97-4B6C-B334-F39DE08A996E}"/>
                </a:ext>
              </a:extLst>
            </p:cNvPr>
            <p:cNvSpPr txBox="1"/>
            <p:nvPr/>
          </p:nvSpPr>
          <p:spPr>
            <a:xfrm>
              <a:off x="1976626" y="2040057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a</a:t>
              </a:r>
              <a:endParaRPr lang="zh-CN" altLang="en-US" dirty="0"/>
            </a:p>
          </p:txBody>
        </p:sp>
        <p:sp>
          <p:nvSpPr>
            <p:cNvPr id="64" name="文本框 63">
              <a:extLst>
                <a:ext uri="{FF2B5EF4-FFF2-40B4-BE49-F238E27FC236}">
                  <a16:creationId xmlns:a16="http://schemas.microsoft.com/office/drawing/2014/main" id="{A99FF78D-205D-460D-87CD-67EAD4409A86}"/>
                </a:ext>
              </a:extLst>
            </p:cNvPr>
            <p:cNvSpPr txBox="1"/>
            <p:nvPr/>
          </p:nvSpPr>
          <p:spPr>
            <a:xfrm>
              <a:off x="2158700" y="2758961"/>
              <a:ext cx="3209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b</a:t>
              </a:r>
              <a:endParaRPr lang="zh-CN" altLang="en-US" dirty="0"/>
            </a:p>
          </p:txBody>
        </p:sp>
        <p:cxnSp>
          <p:nvCxnSpPr>
            <p:cNvPr id="65" name="连接符: 曲线 64">
              <a:extLst>
                <a:ext uri="{FF2B5EF4-FFF2-40B4-BE49-F238E27FC236}">
                  <a16:creationId xmlns:a16="http://schemas.microsoft.com/office/drawing/2014/main" id="{86E22E7C-F373-412C-84A5-0A5E051B93D7}"/>
                </a:ext>
              </a:extLst>
            </p:cNvPr>
            <p:cNvCxnSpPr>
              <a:stCxn id="47" idx="0"/>
              <a:endCxn id="47" idx="6"/>
            </p:cNvCxnSpPr>
            <p:nvPr/>
          </p:nvCxnSpPr>
          <p:spPr bwMode="auto">
            <a:xfrm rot="16200000" flipH="1">
              <a:off x="2931919" y="2687431"/>
              <a:ext cx="152400" cy="152400"/>
            </a:xfrm>
            <a:prstGeom prst="curvedConnector4">
              <a:avLst>
                <a:gd name="adj1" fmla="val -150000"/>
                <a:gd name="adj2" fmla="val 250000"/>
              </a:avLst>
            </a:prstGeom>
            <a:solidFill>
              <a:srgbClr val="993366">
                <a:alpha val="96001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66" name="文本框 65">
              <a:extLst>
                <a:ext uri="{FF2B5EF4-FFF2-40B4-BE49-F238E27FC236}">
                  <a16:creationId xmlns:a16="http://schemas.microsoft.com/office/drawing/2014/main" id="{ACEA42BD-C000-46A4-AB9B-502B705BADF9}"/>
                </a:ext>
              </a:extLst>
            </p:cNvPr>
            <p:cNvSpPr txBox="1"/>
            <p:nvPr/>
          </p:nvSpPr>
          <p:spPr>
            <a:xfrm>
              <a:off x="3196644" y="224458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a</a:t>
              </a:r>
              <a:endParaRPr lang="zh-CN" altLang="en-US" dirty="0"/>
            </a:p>
          </p:txBody>
        </p:sp>
        <p:sp>
          <p:nvSpPr>
            <p:cNvPr id="67" name="文本框 66">
              <a:extLst>
                <a:ext uri="{FF2B5EF4-FFF2-40B4-BE49-F238E27FC236}">
                  <a16:creationId xmlns:a16="http://schemas.microsoft.com/office/drawing/2014/main" id="{F16A673C-2AD4-4AC5-A4F0-1D15A32B800B}"/>
                </a:ext>
              </a:extLst>
            </p:cNvPr>
            <p:cNvSpPr txBox="1"/>
            <p:nvPr/>
          </p:nvSpPr>
          <p:spPr>
            <a:xfrm>
              <a:off x="809857" y="4344771"/>
              <a:ext cx="3209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b</a:t>
              </a:r>
              <a:endParaRPr lang="zh-CN" altLang="en-US" dirty="0"/>
            </a:p>
          </p:txBody>
        </p:sp>
        <p:grpSp>
          <p:nvGrpSpPr>
            <p:cNvPr id="68" name="组合 67">
              <a:extLst>
                <a:ext uri="{FF2B5EF4-FFF2-40B4-BE49-F238E27FC236}">
                  <a16:creationId xmlns:a16="http://schemas.microsoft.com/office/drawing/2014/main" id="{3BC532D5-4118-4AE0-8E1E-75F993C339BA}"/>
                </a:ext>
              </a:extLst>
            </p:cNvPr>
            <p:cNvGrpSpPr/>
            <p:nvPr/>
          </p:nvGrpSpPr>
          <p:grpSpPr>
            <a:xfrm>
              <a:off x="3508255" y="3376853"/>
              <a:ext cx="363747" cy="360182"/>
              <a:chOff x="4752536" y="4112194"/>
              <a:chExt cx="363747" cy="360182"/>
            </a:xfrm>
          </p:grpSpPr>
          <p:sp>
            <p:nvSpPr>
              <p:cNvPr id="83" name="椭圆 82">
                <a:extLst>
                  <a:ext uri="{FF2B5EF4-FFF2-40B4-BE49-F238E27FC236}">
                    <a16:creationId xmlns:a16="http://schemas.microsoft.com/office/drawing/2014/main" id="{ADD19ADB-7E0A-40B9-AFEB-B774C7B8B632}"/>
                  </a:ext>
                </a:extLst>
              </p:cNvPr>
              <p:cNvSpPr/>
              <p:nvPr/>
            </p:nvSpPr>
            <p:spPr bwMode="auto">
              <a:xfrm>
                <a:off x="4784933" y="4140330"/>
                <a:ext cx="304799" cy="304800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dirty="0">
                    <a:latin typeface="Arial" charset="0"/>
                    <a:ea typeface="微软雅黑" pitchFamily="34" charset="-122"/>
                  </a:rPr>
                  <a:t>7</a:t>
                </a:r>
                <a:endParaRPr lang="zh-CN" altLang="en-US" dirty="0">
                  <a:latin typeface="Arial" charset="0"/>
                  <a:ea typeface="微软雅黑" pitchFamily="34" charset="-122"/>
                </a:endParaRPr>
              </a:p>
            </p:txBody>
          </p:sp>
          <p:sp>
            <p:nvSpPr>
              <p:cNvPr id="84" name="椭圆 83">
                <a:extLst>
                  <a:ext uri="{FF2B5EF4-FFF2-40B4-BE49-F238E27FC236}">
                    <a16:creationId xmlns:a16="http://schemas.microsoft.com/office/drawing/2014/main" id="{DD8EDFC8-9A4D-4155-9487-479D52094E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52536" y="4112194"/>
                <a:ext cx="363747" cy="360182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latin typeface="Arial" charset="0"/>
                  <a:ea typeface="微软雅黑" pitchFamily="34" charset="-122"/>
                </a:endParaRPr>
              </a:p>
            </p:txBody>
          </p:sp>
        </p:grpSp>
        <p:cxnSp>
          <p:nvCxnSpPr>
            <p:cNvPr id="70" name="连接符: 曲线 69">
              <a:extLst>
                <a:ext uri="{FF2B5EF4-FFF2-40B4-BE49-F238E27FC236}">
                  <a16:creationId xmlns:a16="http://schemas.microsoft.com/office/drawing/2014/main" id="{9BCE2902-AEF1-4E3A-8A33-5F28E1B540D7}"/>
                </a:ext>
              </a:extLst>
            </p:cNvPr>
            <p:cNvCxnSpPr>
              <a:stCxn id="84" idx="0"/>
              <a:endCxn id="47" idx="5"/>
            </p:cNvCxnSpPr>
            <p:nvPr/>
          </p:nvCxnSpPr>
          <p:spPr bwMode="auto">
            <a:xfrm rot="16200000" flipV="1">
              <a:off x="3150277" y="2837000"/>
              <a:ext cx="429259" cy="650447"/>
            </a:xfrm>
            <a:prstGeom prst="curvedConnector3">
              <a:avLst>
                <a:gd name="adj1" fmla="val 50000"/>
              </a:avLst>
            </a:prstGeom>
            <a:solidFill>
              <a:srgbClr val="993366">
                <a:alpha val="96001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71" name="文本框 70">
              <a:extLst>
                <a:ext uri="{FF2B5EF4-FFF2-40B4-BE49-F238E27FC236}">
                  <a16:creationId xmlns:a16="http://schemas.microsoft.com/office/drawing/2014/main" id="{C8580769-7A0C-4463-83F8-E2A756911A5B}"/>
                </a:ext>
              </a:extLst>
            </p:cNvPr>
            <p:cNvSpPr txBox="1"/>
            <p:nvPr/>
          </p:nvSpPr>
          <p:spPr>
            <a:xfrm>
              <a:off x="3344483" y="280668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a</a:t>
              </a:r>
              <a:endParaRPr lang="zh-CN" altLang="en-US" dirty="0"/>
            </a:p>
          </p:txBody>
        </p:sp>
        <p:cxnSp>
          <p:nvCxnSpPr>
            <p:cNvPr id="72" name="连接符: 曲线 71">
              <a:extLst>
                <a:ext uri="{FF2B5EF4-FFF2-40B4-BE49-F238E27FC236}">
                  <a16:creationId xmlns:a16="http://schemas.microsoft.com/office/drawing/2014/main" id="{EC4F8FB2-4343-4D72-AB75-9B04BF99F78F}"/>
                </a:ext>
              </a:extLst>
            </p:cNvPr>
            <p:cNvCxnSpPr>
              <a:cxnSpLocks/>
              <a:stCxn id="92" idx="1"/>
              <a:endCxn id="84" idx="3"/>
            </p:cNvCxnSpPr>
            <p:nvPr/>
          </p:nvCxnSpPr>
          <p:spPr bwMode="auto">
            <a:xfrm rot="5400000" flipH="1" flipV="1">
              <a:off x="3027020" y="4071836"/>
              <a:ext cx="922052" cy="146957"/>
            </a:xfrm>
            <a:prstGeom prst="curvedConnector3">
              <a:avLst>
                <a:gd name="adj1" fmla="val 50000"/>
              </a:avLst>
            </a:prstGeom>
            <a:solidFill>
              <a:srgbClr val="993366">
                <a:alpha val="96001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73" name="文本框 72">
              <a:extLst>
                <a:ext uri="{FF2B5EF4-FFF2-40B4-BE49-F238E27FC236}">
                  <a16:creationId xmlns:a16="http://schemas.microsoft.com/office/drawing/2014/main" id="{0B2E11F7-C95B-485B-A94F-0D64158D4775}"/>
                </a:ext>
              </a:extLst>
            </p:cNvPr>
            <p:cNvSpPr txBox="1"/>
            <p:nvPr/>
          </p:nvSpPr>
          <p:spPr>
            <a:xfrm>
              <a:off x="3156769" y="399290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a</a:t>
              </a:r>
              <a:endParaRPr lang="zh-CN" altLang="en-US" dirty="0"/>
            </a:p>
          </p:txBody>
        </p:sp>
        <p:sp>
          <p:nvSpPr>
            <p:cNvPr id="74" name="文本框 73">
              <a:extLst>
                <a:ext uri="{FF2B5EF4-FFF2-40B4-BE49-F238E27FC236}">
                  <a16:creationId xmlns:a16="http://schemas.microsoft.com/office/drawing/2014/main" id="{DA278A01-8E4C-44B8-97C7-14E8EF9B24E2}"/>
                </a:ext>
              </a:extLst>
            </p:cNvPr>
            <p:cNvSpPr txBox="1"/>
            <p:nvPr/>
          </p:nvSpPr>
          <p:spPr>
            <a:xfrm>
              <a:off x="3759890" y="4057935"/>
              <a:ext cx="3209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b</a:t>
              </a:r>
              <a:endParaRPr lang="zh-CN" altLang="en-US" dirty="0"/>
            </a:p>
          </p:txBody>
        </p:sp>
        <p:cxnSp>
          <p:nvCxnSpPr>
            <p:cNvPr id="75" name="连接符: 曲线 74">
              <a:extLst>
                <a:ext uri="{FF2B5EF4-FFF2-40B4-BE49-F238E27FC236}">
                  <a16:creationId xmlns:a16="http://schemas.microsoft.com/office/drawing/2014/main" id="{5F5CCAA5-DBD8-43E9-A14A-D181446B3E09}"/>
                </a:ext>
              </a:extLst>
            </p:cNvPr>
            <p:cNvCxnSpPr>
              <a:cxnSpLocks/>
              <a:stCxn id="84" idx="5"/>
              <a:endCxn id="92" idx="7"/>
            </p:cNvCxnSpPr>
            <p:nvPr/>
          </p:nvCxnSpPr>
          <p:spPr bwMode="auto">
            <a:xfrm rot="5400000">
              <a:off x="3263387" y="4050995"/>
              <a:ext cx="922052" cy="188638"/>
            </a:xfrm>
            <a:prstGeom prst="curvedConnector3">
              <a:avLst>
                <a:gd name="adj1" fmla="val 50000"/>
              </a:avLst>
            </a:prstGeom>
            <a:solidFill>
              <a:srgbClr val="993366">
                <a:alpha val="96001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6" name="连接符: 曲线 75">
              <a:extLst>
                <a:ext uri="{FF2B5EF4-FFF2-40B4-BE49-F238E27FC236}">
                  <a16:creationId xmlns:a16="http://schemas.microsoft.com/office/drawing/2014/main" id="{B8B5F9AE-8497-463D-B17B-3052517BB73E}"/>
                </a:ext>
              </a:extLst>
            </p:cNvPr>
            <p:cNvCxnSpPr>
              <a:cxnSpLocks/>
              <a:stCxn id="86" idx="7"/>
              <a:endCxn id="83" idx="2"/>
            </p:cNvCxnSpPr>
            <p:nvPr/>
          </p:nvCxnSpPr>
          <p:spPr bwMode="auto">
            <a:xfrm rot="5400000" flipH="1" flipV="1">
              <a:off x="3058361" y="3377677"/>
              <a:ext cx="302578" cy="662003"/>
            </a:xfrm>
            <a:prstGeom prst="curvedConnector2">
              <a:avLst/>
            </a:prstGeom>
            <a:solidFill>
              <a:srgbClr val="993366">
                <a:alpha val="96001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77" name="文本框 76">
              <a:extLst>
                <a:ext uri="{FF2B5EF4-FFF2-40B4-BE49-F238E27FC236}">
                  <a16:creationId xmlns:a16="http://schemas.microsoft.com/office/drawing/2014/main" id="{F20E444A-CA7F-475B-941D-4F233F7222D0}"/>
                </a:ext>
              </a:extLst>
            </p:cNvPr>
            <p:cNvSpPr txBox="1"/>
            <p:nvPr/>
          </p:nvSpPr>
          <p:spPr>
            <a:xfrm>
              <a:off x="2907964" y="331333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a</a:t>
              </a:r>
              <a:endParaRPr lang="zh-CN" altLang="en-US" dirty="0"/>
            </a:p>
          </p:txBody>
        </p:sp>
        <p:cxnSp>
          <p:nvCxnSpPr>
            <p:cNvPr id="78" name="连接符: 曲线 77">
              <a:extLst>
                <a:ext uri="{FF2B5EF4-FFF2-40B4-BE49-F238E27FC236}">
                  <a16:creationId xmlns:a16="http://schemas.microsoft.com/office/drawing/2014/main" id="{5D880201-DAFD-4A55-9585-2E279C4DDF05}"/>
                </a:ext>
              </a:extLst>
            </p:cNvPr>
            <p:cNvCxnSpPr>
              <a:cxnSpLocks/>
              <a:stCxn id="92" idx="3"/>
              <a:endCxn id="44" idx="5"/>
            </p:cNvCxnSpPr>
            <p:nvPr/>
          </p:nvCxnSpPr>
          <p:spPr bwMode="auto">
            <a:xfrm rot="5400000">
              <a:off x="2541323" y="4029771"/>
              <a:ext cx="81151" cy="1665340"/>
            </a:xfrm>
            <a:prstGeom prst="curvedConnector3">
              <a:avLst>
                <a:gd name="adj1" fmla="val 436702"/>
              </a:avLst>
            </a:prstGeom>
            <a:solidFill>
              <a:srgbClr val="993366">
                <a:alpha val="96001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79" name="文本框 78">
              <a:extLst>
                <a:ext uri="{FF2B5EF4-FFF2-40B4-BE49-F238E27FC236}">
                  <a16:creationId xmlns:a16="http://schemas.microsoft.com/office/drawing/2014/main" id="{19A8DF59-4BC6-4784-9295-7E0606A935A3}"/>
                </a:ext>
              </a:extLst>
            </p:cNvPr>
            <p:cNvSpPr txBox="1"/>
            <p:nvPr/>
          </p:nvSpPr>
          <p:spPr>
            <a:xfrm>
              <a:off x="2458597" y="5145886"/>
              <a:ext cx="3209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b</a:t>
              </a:r>
              <a:endParaRPr lang="zh-CN" altLang="en-US" dirty="0"/>
            </a:p>
          </p:txBody>
        </p:sp>
        <p:sp>
          <p:nvSpPr>
            <p:cNvPr id="80" name="文本框 79">
              <a:extLst>
                <a:ext uri="{FF2B5EF4-FFF2-40B4-BE49-F238E27FC236}">
                  <a16:creationId xmlns:a16="http://schemas.microsoft.com/office/drawing/2014/main" id="{582B603E-FB75-4D0A-80F2-74F1B494C1B7}"/>
                </a:ext>
              </a:extLst>
            </p:cNvPr>
            <p:cNvSpPr txBox="1"/>
            <p:nvPr/>
          </p:nvSpPr>
          <p:spPr>
            <a:xfrm>
              <a:off x="323062" y="3513030"/>
              <a:ext cx="446738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eaLnBrk="1" hangingPunct="1"/>
              <a:r>
                <a:rPr lang="en-US" altLang="zh-CN" sz="2400" b="1" dirty="0">
                  <a:latin typeface="Arial" panose="020B0604020202020204" pitchFamily="34" charset="0"/>
                  <a:cs typeface="Arial" panose="020B0604020202020204" pitchFamily="34" charset="0"/>
                  <a:sym typeface="Symbol" pitchFamily="18" charset="2"/>
                </a:rPr>
                <a:t></a:t>
              </a:r>
              <a:endParaRPr lang="en-US" altLang="zh-CN" sz="24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2" name="椭圆 91">
              <a:extLst>
                <a:ext uri="{FF2B5EF4-FFF2-40B4-BE49-F238E27FC236}">
                  <a16:creationId xmlns:a16="http://schemas.microsoft.com/office/drawing/2014/main" id="{FCBC9C85-C22F-42B2-B257-4DC4CD8C6649}"/>
                </a:ext>
              </a:extLst>
            </p:cNvPr>
            <p:cNvSpPr/>
            <p:nvPr/>
          </p:nvSpPr>
          <p:spPr bwMode="auto">
            <a:xfrm>
              <a:off x="3369931" y="4561703"/>
              <a:ext cx="304800" cy="304800"/>
            </a:xfrm>
            <a:prstGeom prst="ellips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dirty="0">
                  <a:latin typeface="Arial" charset="0"/>
                  <a:ea typeface="微软雅黑" pitchFamily="34" charset="-122"/>
                </a:rPr>
                <a:t>2</a:t>
              </a:r>
              <a:endParaRPr lang="zh-CN" altLang="en-US" dirty="0">
                <a:latin typeface="Arial" charset="0"/>
                <a:ea typeface="微软雅黑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52255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本章主要内容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zh-CN" b="1" dirty="0"/>
              <a:t>3.1</a:t>
            </a:r>
            <a:r>
              <a:rPr lang="zh-CN" altLang="en-US" b="1" dirty="0"/>
              <a:t>　词法分析程序的设计 </a:t>
            </a:r>
          </a:p>
          <a:p>
            <a:pPr>
              <a:lnSpc>
                <a:spcPct val="150000"/>
              </a:lnSpc>
              <a:defRPr/>
            </a:pPr>
            <a:r>
              <a:rPr lang="en-US" altLang="zh-CN" b="1" dirty="0"/>
              <a:t>3.2</a:t>
            </a:r>
            <a:r>
              <a:rPr lang="zh-CN" altLang="en-US" b="1" dirty="0"/>
              <a:t>　单词的形式化描述工具 </a:t>
            </a:r>
          </a:p>
          <a:p>
            <a:pPr>
              <a:lnSpc>
                <a:spcPct val="150000"/>
              </a:lnSpc>
              <a:defRPr/>
            </a:pPr>
            <a:r>
              <a:rPr lang="en-US" altLang="zh-CN" b="1" dirty="0"/>
              <a:t>3.3</a:t>
            </a:r>
            <a:r>
              <a:rPr lang="zh-CN" altLang="en-US" b="1" dirty="0"/>
              <a:t>　有穷自动机 </a:t>
            </a:r>
          </a:p>
          <a:p>
            <a:pPr>
              <a:lnSpc>
                <a:spcPct val="150000"/>
              </a:lnSpc>
              <a:defRPr/>
            </a:pPr>
            <a:r>
              <a:rPr lang="en-US" altLang="zh-CN" b="1" u="sng" dirty="0">
                <a:solidFill>
                  <a:srgbClr val="C00000"/>
                </a:solidFill>
              </a:rPr>
              <a:t>3.4</a:t>
            </a:r>
            <a:r>
              <a:rPr lang="zh-CN" altLang="en-US" b="1" u="sng" dirty="0">
                <a:solidFill>
                  <a:srgbClr val="C00000"/>
                </a:solidFill>
              </a:rPr>
              <a:t>　正规式和有穷自动机的等价性</a:t>
            </a:r>
          </a:p>
          <a:p>
            <a:pPr>
              <a:lnSpc>
                <a:spcPct val="150000"/>
              </a:lnSpc>
              <a:defRPr/>
            </a:pPr>
            <a:r>
              <a:rPr lang="en-US" altLang="zh-CN" b="1" dirty="0"/>
              <a:t>3.5</a:t>
            </a:r>
            <a:r>
              <a:rPr lang="zh-CN" altLang="en-US" b="1" dirty="0"/>
              <a:t>　正规文法和有穷自动机间的转换</a:t>
            </a:r>
          </a:p>
          <a:p>
            <a:pPr>
              <a:lnSpc>
                <a:spcPct val="150000"/>
              </a:lnSpc>
              <a:defRPr/>
            </a:pPr>
            <a:r>
              <a:rPr lang="en-US" altLang="zh-CN" b="1" dirty="0"/>
              <a:t>3.6</a:t>
            </a:r>
            <a:r>
              <a:rPr lang="zh-CN" altLang="en-US" b="1" dirty="0"/>
              <a:t>　词法分析程序的自动构造工具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A38DB38-50D6-419C-B6D1-AFA62C7D99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3A857A3-1012-4184-86F6-41658C62E65F}" type="slidenum">
              <a:rPr lang="en-US" smtClean="0"/>
              <a:pPr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24722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524570-5F15-4752-B3E2-76C6F99B81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3.4</a:t>
            </a:r>
            <a:r>
              <a:rPr lang="zh-CN" altLang="en-US" dirty="0"/>
              <a:t>　正规式和有穷自动机的等价性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483273F-5783-4F80-9FEC-FFE637EBFB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2" y="942764"/>
            <a:ext cx="11306613" cy="5637024"/>
          </a:xfrm>
        </p:spPr>
        <p:txBody>
          <a:bodyPr/>
          <a:lstStyle/>
          <a:p>
            <a:r>
              <a:rPr lang="zh-CN" altLang="en-US" dirty="0"/>
              <a:t>对于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∑</a:t>
            </a:r>
            <a:r>
              <a:rPr lang="zh-CN" altLang="en-US" dirty="0"/>
              <a:t>上的</a:t>
            </a:r>
            <a:r>
              <a:rPr lang="en-US" altLang="zh-CN" dirty="0"/>
              <a:t>NFA M</a:t>
            </a:r>
            <a:r>
              <a:rPr lang="zh-CN" altLang="en-US" dirty="0"/>
              <a:t>，可以构造一个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∑</a:t>
            </a:r>
            <a:r>
              <a:rPr lang="zh-CN" altLang="en-US" dirty="0"/>
              <a:t>上的正规式</a:t>
            </a:r>
            <a:r>
              <a:rPr lang="en-US" altLang="zh-CN" dirty="0"/>
              <a:t>r</a:t>
            </a:r>
            <a:r>
              <a:rPr lang="zh-CN" altLang="en-US" dirty="0"/>
              <a:t>，使得</a:t>
            </a:r>
            <a:r>
              <a:rPr lang="en-US" altLang="zh-CN" dirty="0"/>
              <a:t>L(r)=L(M)</a:t>
            </a:r>
          </a:p>
          <a:p>
            <a:r>
              <a:rPr lang="zh-CN" altLang="en-US" dirty="0"/>
              <a:t>对于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∑</a:t>
            </a:r>
            <a:r>
              <a:rPr lang="zh-CN" altLang="en-US" dirty="0"/>
              <a:t>上的每一个正规式</a:t>
            </a:r>
            <a:r>
              <a:rPr lang="en-US" altLang="zh-CN" dirty="0"/>
              <a:t>r</a:t>
            </a:r>
            <a:r>
              <a:rPr lang="zh-CN" altLang="en-US" dirty="0"/>
              <a:t>，可以构造一个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∑</a:t>
            </a:r>
            <a:r>
              <a:rPr lang="zh-CN" altLang="en-US" dirty="0"/>
              <a:t>上的</a:t>
            </a:r>
            <a:r>
              <a:rPr lang="en-US" altLang="zh-CN" dirty="0"/>
              <a:t>NFA M,</a:t>
            </a:r>
            <a:r>
              <a:rPr lang="zh-CN" altLang="en-US" dirty="0"/>
              <a:t>使得</a:t>
            </a:r>
            <a:r>
              <a:rPr lang="en-US" altLang="zh-CN" dirty="0"/>
              <a:t>L(M)=L(r)</a:t>
            </a:r>
          </a:p>
          <a:p>
            <a:pPr marL="0" indent="0">
              <a:buNone/>
            </a:pPr>
            <a:r>
              <a:rPr lang="en-US" altLang="zh-CN" dirty="0"/>
              <a:t>                             NFA M → </a:t>
            </a:r>
            <a:r>
              <a:rPr lang="zh-CN" altLang="en-US" dirty="0"/>
              <a:t>正规式</a:t>
            </a:r>
            <a:r>
              <a:rPr lang="en-US" altLang="zh-CN" dirty="0"/>
              <a:t>r</a:t>
            </a:r>
          </a:p>
          <a:p>
            <a:pPr marL="0" indent="0">
              <a:buNone/>
            </a:pPr>
            <a:r>
              <a:rPr lang="zh-CN" altLang="en-US" dirty="0"/>
              <a:t>                             正规式</a:t>
            </a:r>
            <a:r>
              <a:rPr lang="en-US" altLang="zh-CN" dirty="0"/>
              <a:t>r → NFA M   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2395353-0F5E-4F3F-8ADE-B327838963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3A857A3-1012-4184-86F6-41658C62E65F}" type="slidenum">
              <a:rPr lang="en-US" smtClean="0"/>
              <a:pPr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409983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08B1FB-788A-4589-AF38-9F3D35C7A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3.4</a:t>
            </a:r>
            <a:r>
              <a:rPr lang="zh-CN" altLang="en-US" dirty="0"/>
              <a:t>　正规式和有穷自动机的等价性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A505624-CE24-4F99-BA0C-0FE0B7796C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2" y="942764"/>
            <a:ext cx="11213398" cy="2323207"/>
          </a:xfrm>
        </p:spPr>
        <p:txBody>
          <a:bodyPr>
            <a:normAutofit/>
          </a:bodyPr>
          <a:lstStyle/>
          <a:p>
            <a:r>
              <a:rPr lang="en-US" altLang="zh-CN" sz="2800" dirty="0"/>
              <a:t>NFA M → </a:t>
            </a:r>
            <a:r>
              <a:rPr lang="zh-CN" altLang="en-US" sz="2800" dirty="0"/>
              <a:t>正规式</a:t>
            </a:r>
            <a:r>
              <a:rPr lang="en-US" altLang="zh-CN" sz="2800" dirty="0"/>
              <a:t>r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ct val="100000"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   M=&lt;S,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Symbol" panose="05050102010706020507" pitchFamily="18" charset="2"/>
              </a:rPr>
              <a:t>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,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Symbol" panose="05050102010706020507" pitchFamily="18" charset="2"/>
              </a:rPr>
              <a:t>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, S</a:t>
            </a:r>
            <a:r>
              <a:rPr kumimoji="0" lang="en-US" altLang="zh-CN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, F&gt;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，对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M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的状态转换图进行以下改造：</a:t>
            </a:r>
          </a:p>
          <a:p>
            <a:r>
              <a:rPr lang="zh-CN" altLang="en-US" dirty="0"/>
              <a:t>新增两个状态</a:t>
            </a:r>
            <a:r>
              <a:rPr lang="en-US" altLang="zh-CN" dirty="0">
                <a:solidFill>
                  <a:srgbClr val="FF0000"/>
                </a:solidFill>
              </a:rPr>
              <a:t>X</a:t>
            </a:r>
            <a:r>
              <a:rPr lang="zh-CN" altLang="en-US" dirty="0"/>
              <a:t>和</a:t>
            </a:r>
            <a:r>
              <a:rPr lang="en-US" altLang="zh-CN" dirty="0">
                <a:solidFill>
                  <a:srgbClr val="FF0000"/>
                </a:solidFill>
              </a:rPr>
              <a:t>Y</a:t>
            </a:r>
            <a:r>
              <a:rPr lang="zh-CN" altLang="en-US" dirty="0"/>
              <a:t>作为</a:t>
            </a:r>
            <a:r>
              <a:rPr lang="zh-CN" altLang="en-US" dirty="0">
                <a:solidFill>
                  <a:srgbClr val="FF0000"/>
                </a:solidFill>
              </a:rPr>
              <a:t>开始状态</a:t>
            </a:r>
            <a:r>
              <a:rPr lang="zh-CN" altLang="en-US" dirty="0"/>
              <a:t>和接受状态，且将</a:t>
            </a:r>
            <a:r>
              <a:rPr lang="en-US" altLang="zh-CN" dirty="0">
                <a:solidFill>
                  <a:srgbClr val="FF0000"/>
                </a:solidFill>
              </a:rPr>
              <a:t>X</a:t>
            </a:r>
            <a:r>
              <a:rPr lang="zh-CN" altLang="en-US" dirty="0">
                <a:solidFill>
                  <a:srgbClr val="FF0000"/>
                </a:solidFill>
              </a:rPr>
              <a:t>经</a:t>
            </a:r>
            <a:r>
              <a:rPr lang="en-US" altLang="zh-CN" dirty="0">
                <a:solidFill>
                  <a:srgbClr val="FF0000"/>
                </a:solidFill>
              </a:rPr>
              <a:t>ε</a:t>
            </a:r>
            <a:r>
              <a:rPr lang="zh-CN" altLang="en-US" dirty="0">
                <a:solidFill>
                  <a:srgbClr val="FF0000"/>
                </a:solidFill>
              </a:rPr>
              <a:t>指向</a:t>
            </a:r>
            <a:r>
              <a:rPr lang="en-US" altLang="zh-CN" dirty="0">
                <a:solidFill>
                  <a:srgbClr val="FF0000"/>
                </a:solidFill>
              </a:rPr>
              <a:t>M</a:t>
            </a:r>
            <a:r>
              <a:rPr lang="zh-CN" altLang="en-US" dirty="0">
                <a:solidFill>
                  <a:srgbClr val="FF0000"/>
                </a:solidFill>
              </a:rPr>
              <a:t>的所有开始状态</a:t>
            </a:r>
            <a:r>
              <a:rPr lang="en-US" altLang="zh-CN" dirty="0"/>
              <a:t>,</a:t>
            </a:r>
            <a:r>
              <a:rPr lang="zh-CN" altLang="en-US" dirty="0"/>
              <a:t>将</a:t>
            </a:r>
            <a:r>
              <a:rPr lang="en-US" altLang="zh-CN" dirty="0">
                <a:solidFill>
                  <a:srgbClr val="FF0000"/>
                </a:solidFill>
              </a:rPr>
              <a:t>M</a:t>
            </a:r>
            <a:r>
              <a:rPr lang="zh-CN" altLang="en-US" dirty="0">
                <a:solidFill>
                  <a:srgbClr val="FF0000"/>
                </a:solidFill>
              </a:rPr>
              <a:t>的所有接受状态经</a:t>
            </a:r>
            <a:r>
              <a:rPr lang="en-US" altLang="zh-CN" dirty="0">
                <a:solidFill>
                  <a:srgbClr val="FF0000"/>
                </a:solidFill>
              </a:rPr>
              <a:t>ε</a:t>
            </a:r>
            <a:r>
              <a:rPr lang="zh-CN" altLang="en-US" dirty="0">
                <a:solidFill>
                  <a:srgbClr val="FF0000"/>
                </a:solidFill>
              </a:rPr>
              <a:t>指向</a:t>
            </a:r>
            <a:r>
              <a:rPr lang="en-US" altLang="zh-CN" dirty="0">
                <a:solidFill>
                  <a:srgbClr val="FF0000"/>
                </a:solidFill>
              </a:rPr>
              <a:t>Y</a:t>
            </a:r>
            <a:r>
              <a:rPr lang="en-US" altLang="zh-CN" dirty="0"/>
              <a:t>. </a:t>
            </a:r>
            <a:r>
              <a:rPr lang="zh-CN" altLang="en-US" dirty="0"/>
              <a:t>得到</a:t>
            </a:r>
            <a:r>
              <a:rPr lang="en-US" altLang="zh-CN" dirty="0"/>
              <a:t>M</a:t>
            </a:r>
            <a:r>
              <a:rPr lang="en-US" altLang="zh-CN" sz="2800" b="1" dirty="0">
                <a:latin typeface="宋体" pitchFamily="2" charset="-122"/>
                <a:ea typeface="宋体" pitchFamily="2" charset="-122"/>
                <a:sym typeface="Symbol" pitchFamily="18" charset="2"/>
              </a:rPr>
              <a:t></a:t>
            </a:r>
            <a:r>
              <a:rPr lang="zh-CN" altLang="en-US" dirty="0"/>
              <a:t>，显有</a:t>
            </a:r>
            <a:r>
              <a:rPr lang="en-US" altLang="zh-CN" dirty="0"/>
              <a:t>L(M</a:t>
            </a:r>
            <a:r>
              <a:rPr lang="en-US" altLang="zh-CN" sz="2400" b="1" dirty="0">
                <a:latin typeface="宋体" pitchFamily="2" charset="-122"/>
                <a:ea typeface="宋体" pitchFamily="2" charset="-122"/>
                <a:sym typeface="Symbol" pitchFamily="18" charset="2"/>
              </a:rPr>
              <a:t></a:t>
            </a:r>
            <a:r>
              <a:rPr lang="en-US" altLang="zh-CN" dirty="0"/>
              <a:t>)=L(M)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97F99A6-6371-4F41-BC0B-12706F63D2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3A857A3-1012-4184-86F6-41658C62E65F}" type="slidenum">
              <a:rPr lang="en-US" smtClean="0"/>
              <a:pPr/>
              <a:t>55</a:t>
            </a:fld>
            <a:endParaRPr lang="en-US" dirty="0"/>
          </a:p>
        </p:txBody>
      </p: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C2E0DD97-F876-42CF-953D-A16570008629}"/>
              </a:ext>
            </a:extLst>
          </p:cNvPr>
          <p:cNvGrpSpPr/>
          <p:nvPr/>
        </p:nvGrpSpPr>
        <p:grpSpPr>
          <a:xfrm>
            <a:off x="2742356" y="3592030"/>
            <a:ext cx="5629569" cy="2123268"/>
            <a:chOff x="2742356" y="3592030"/>
            <a:chExt cx="5629569" cy="2123268"/>
          </a:xfrm>
        </p:grpSpPr>
        <p:grpSp>
          <p:nvGrpSpPr>
            <p:cNvPr id="56" name="组合 55">
              <a:extLst>
                <a:ext uri="{FF2B5EF4-FFF2-40B4-BE49-F238E27FC236}">
                  <a16:creationId xmlns:a16="http://schemas.microsoft.com/office/drawing/2014/main" id="{A65D751B-EBF1-4A8C-B2FF-5E2A96D37305}"/>
                </a:ext>
              </a:extLst>
            </p:cNvPr>
            <p:cNvGrpSpPr/>
            <p:nvPr/>
          </p:nvGrpSpPr>
          <p:grpSpPr>
            <a:xfrm>
              <a:off x="2742356" y="3592030"/>
              <a:ext cx="5629569" cy="2123268"/>
              <a:chOff x="2150868" y="4365466"/>
              <a:chExt cx="5629569" cy="2123268"/>
            </a:xfrm>
          </p:grpSpPr>
          <p:sp>
            <p:nvSpPr>
              <p:cNvPr id="5" name="椭圆 4">
                <a:extLst>
                  <a:ext uri="{FF2B5EF4-FFF2-40B4-BE49-F238E27FC236}">
                    <a16:creationId xmlns:a16="http://schemas.microsoft.com/office/drawing/2014/main" id="{7C65AB76-DABD-4152-BDCF-0B0765294A56}"/>
                  </a:ext>
                </a:extLst>
              </p:cNvPr>
              <p:cNvSpPr/>
              <p:nvPr/>
            </p:nvSpPr>
            <p:spPr bwMode="auto">
              <a:xfrm>
                <a:off x="3837243" y="5201589"/>
                <a:ext cx="445622" cy="445622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b="1" dirty="0">
                    <a:latin typeface="Arial" charset="0"/>
                    <a:ea typeface="微软雅黑" pitchFamily="34" charset="-122"/>
                  </a:rPr>
                  <a:t>S</a:t>
                </a:r>
                <a:r>
                  <a:rPr lang="en-US" altLang="zh-CN" b="1" baseline="-25000" dirty="0">
                    <a:latin typeface="Arial" charset="0"/>
                    <a:ea typeface="微软雅黑" pitchFamily="34" charset="-122"/>
                  </a:rPr>
                  <a:t>0</a:t>
                </a:r>
                <a:endParaRPr lang="zh-CN" altLang="en-US" b="1" baseline="-25000" dirty="0">
                  <a:latin typeface="Arial" charset="0"/>
                  <a:ea typeface="微软雅黑" pitchFamily="34" charset="-122"/>
                </a:endParaRPr>
              </a:p>
            </p:txBody>
          </p:sp>
          <p:sp>
            <p:nvSpPr>
              <p:cNvPr id="6" name="Oval 4">
                <a:extLst>
                  <a:ext uri="{FF2B5EF4-FFF2-40B4-BE49-F238E27FC236}">
                    <a16:creationId xmlns:a16="http://schemas.microsoft.com/office/drawing/2014/main" id="{9CFBCF15-7BFB-4101-B6E7-2474A47442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25463" y="4670928"/>
                <a:ext cx="445622" cy="436988"/>
              </a:xfrm>
              <a:prstGeom prst="ellipse">
                <a:avLst/>
              </a:prstGeom>
              <a:noFill/>
              <a:ln w="63500" cmpd="dbl">
                <a:solidFill>
                  <a:sysClr val="windowText" lastClr="000000"/>
                </a:solidFill>
                <a:prstDash val="sysDot"/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37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b="1" kern="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F</a:t>
                </a:r>
                <a:r>
                  <a:rPr lang="en-US" altLang="zh-CN" b="1" kern="0" baseline="-2500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endParaRPr kumimoji="0" lang="en-GB" altLang="zh-CN" b="1" i="0" u="none" strike="noStrike" kern="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" name="Oval 4">
                <a:extLst>
                  <a:ext uri="{FF2B5EF4-FFF2-40B4-BE49-F238E27FC236}">
                    <a16:creationId xmlns:a16="http://schemas.microsoft.com/office/drawing/2014/main" id="{F57F8145-AAC0-4427-A9B1-92802B9DCA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40961" y="5779508"/>
                <a:ext cx="445622" cy="436988"/>
              </a:xfrm>
              <a:prstGeom prst="ellipse">
                <a:avLst/>
              </a:prstGeom>
              <a:noFill/>
              <a:ln w="63500" cmpd="dbl">
                <a:solidFill>
                  <a:sysClr val="windowText" lastClr="000000"/>
                </a:solidFill>
                <a:prstDash val="sysDot"/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37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b="1" kern="0" dirty="0" err="1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F</a:t>
                </a:r>
                <a:r>
                  <a:rPr lang="en-US" altLang="zh-CN" b="1" kern="0" baseline="-25000" dirty="0" err="1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n</a:t>
                </a:r>
                <a:endParaRPr kumimoji="0" lang="en-GB" altLang="zh-CN" b="1" i="0" u="none" strike="noStrike" kern="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" name="椭圆 7">
                <a:extLst>
                  <a:ext uri="{FF2B5EF4-FFF2-40B4-BE49-F238E27FC236}">
                    <a16:creationId xmlns:a16="http://schemas.microsoft.com/office/drawing/2014/main" id="{A1037D3E-454F-4D99-A561-61FA2A4E94E2}"/>
                  </a:ext>
                </a:extLst>
              </p:cNvPr>
              <p:cNvSpPr/>
              <p:nvPr/>
            </p:nvSpPr>
            <p:spPr bwMode="auto">
              <a:xfrm>
                <a:off x="2598164" y="5201589"/>
                <a:ext cx="445622" cy="445622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b="1" dirty="0">
                    <a:solidFill>
                      <a:srgbClr val="FF0000"/>
                    </a:solidFill>
                    <a:latin typeface="Arial" charset="0"/>
                    <a:ea typeface="微软雅黑" pitchFamily="34" charset="-122"/>
                  </a:rPr>
                  <a:t>X</a:t>
                </a:r>
                <a:endParaRPr lang="zh-CN" altLang="en-US" b="1" dirty="0">
                  <a:solidFill>
                    <a:srgbClr val="FF0000"/>
                  </a:solidFill>
                  <a:latin typeface="Arial" charset="0"/>
                  <a:ea typeface="微软雅黑" pitchFamily="34" charset="-122"/>
                </a:endParaRPr>
              </a:p>
            </p:txBody>
          </p:sp>
          <p:cxnSp>
            <p:nvCxnSpPr>
              <p:cNvPr id="11" name="直接箭头连接符 10">
                <a:extLst>
                  <a:ext uri="{FF2B5EF4-FFF2-40B4-BE49-F238E27FC236}">
                    <a16:creationId xmlns:a16="http://schemas.microsoft.com/office/drawing/2014/main" id="{A3D524AF-C0A0-4EDF-A458-5622FCC46E73}"/>
                  </a:ext>
                </a:extLst>
              </p:cNvPr>
              <p:cNvCxnSpPr>
                <a:stCxn id="8" idx="6"/>
                <a:endCxn id="5" idx="2"/>
              </p:cNvCxnSpPr>
              <p:nvPr/>
            </p:nvCxnSpPr>
            <p:spPr>
              <a:xfrm>
                <a:off x="3043786" y="5424400"/>
                <a:ext cx="793457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文本框 11">
                    <a:extLst>
                      <a:ext uri="{FF2B5EF4-FFF2-40B4-BE49-F238E27FC236}">
                        <a16:creationId xmlns:a16="http://schemas.microsoft.com/office/drawing/2014/main" id="{C4BAD62B-BA60-4108-AD63-4B1E498A0113}"/>
                      </a:ext>
                    </a:extLst>
                  </p:cNvPr>
                  <p:cNvSpPr txBox="1"/>
                  <p:nvPr/>
                </p:nvSpPr>
                <p:spPr>
                  <a:xfrm>
                    <a:off x="3231097" y="4970756"/>
                    <a:ext cx="418833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zh-CN" altLang="en-US" sz="2400" i="1" smtClean="0">
                              <a:latin typeface="Cambria Math" panose="02040503050406030204" pitchFamily="18" charset="0"/>
                            </a:rPr>
                            <m:t>𝜀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12" name="文本框 11">
                    <a:extLst>
                      <a:ext uri="{FF2B5EF4-FFF2-40B4-BE49-F238E27FC236}">
                        <a16:creationId xmlns:a16="http://schemas.microsoft.com/office/drawing/2014/main" id="{C4BAD62B-BA60-4108-AD63-4B1E498A011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231097" y="4970756"/>
                    <a:ext cx="418833" cy="461665"/>
                  </a:xfrm>
                  <a:prstGeom prst="rect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3" name="直接箭头连接符 12">
                <a:extLst>
                  <a:ext uri="{FF2B5EF4-FFF2-40B4-BE49-F238E27FC236}">
                    <a16:creationId xmlns:a16="http://schemas.microsoft.com/office/drawing/2014/main" id="{BD2EC99C-3147-476C-8073-91EB023B18C6}"/>
                  </a:ext>
                </a:extLst>
              </p:cNvPr>
              <p:cNvCxnSpPr>
                <a:cxnSpLocks/>
                <a:stCxn id="6" idx="6"/>
                <a:endCxn id="21" idx="1"/>
              </p:cNvCxnSpPr>
              <p:nvPr/>
            </p:nvCxnSpPr>
            <p:spPr>
              <a:xfrm>
                <a:off x="6071085" y="4889422"/>
                <a:ext cx="1328990" cy="338299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直接箭头连接符 15">
                <a:extLst>
                  <a:ext uri="{FF2B5EF4-FFF2-40B4-BE49-F238E27FC236}">
                    <a16:creationId xmlns:a16="http://schemas.microsoft.com/office/drawing/2014/main" id="{30FEFBDC-AAC3-4EBB-8CAB-6E685781C82D}"/>
                  </a:ext>
                </a:extLst>
              </p:cNvPr>
              <p:cNvCxnSpPr>
                <a:cxnSpLocks/>
                <a:stCxn id="7" idx="6"/>
                <a:endCxn id="21" idx="3"/>
              </p:cNvCxnSpPr>
              <p:nvPr/>
            </p:nvCxnSpPr>
            <p:spPr>
              <a:xfrm flipV="1">
                <a:off x="6086583" y="5536719"/>
                <a:ext cx="1313492" cy="461283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Oval 4">
                <a:extLst>
                  <a:ext uri="{FF2B5EF4-FFF2-40B4-BE49-F238E27FC236}">
                    <a16:creationId xmlns:a16="http://schemas.microsoft.com/office/drawing/2014/main" id="{68542696-E5AC-4AC1-A630-86BD32B3E3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334815" y="5163726"/>
                <a:ext cx="445622" cy="436988"/>
              </a:xfrm>
              <a:prstGeom prst="ellipse">
                <a:avLst/>
              </a:prstGeom>
              <a:noFill/>
              <a:ln w="63500" cmpd="dbl">
                <a:solidFill>
                  <a:sysClr val="windowText" lastClr="000000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37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b="1" kern="0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Y</a:t>
                </a:r>
                <a:endParaRPr kumimoji="0" lang="en-GB" altLang="zh-CN" b="1" i="0" u="none" strike="noStrike" kern="0" cap="none" spc="0" normalizeH="0" baseline="-2500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4" name="椭圆 23">
                <a:extLst>
                  <a:ext uri="{FF2B5EF4-FFF2-40B4-BE49-F238E27FC236}">
                    <a16:creationId xmlns:a16="http://schemas.microsoft.com/office/drawing/2014/main" id="{BF67284D-C95B-4327-AA6A-6F909CC26F00}"/>
                  </a:ext>
                </a:extLst>
              </p:cNvPr>
              <p:cNvSpPr/>
              <p:nvPr/>
            </p:nvSpPr>
            <p:spPr>
              <a:xfrm>
                <a:off x="3676721" y="4365466"/>
                <a:ext cx="3025159" cy="2123268"/>
              </a:xfrm>
              <a:prstGeom prst="ellipse">
                <a:avLst/>
              </a:prstGeom>
              <a:noFill/>
              <a:ln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文本框 24">
                    <a:extLst>
                      <a:ext uri="{FF2B5EF4-FFF2-40B4-BE49-F238E27FC236}">
                        <a16:creationId xmlns:a16="http://schemas.microsoft.com/office/drawing/2014/main" id="{D230980D-6A0E-4824-82B6-188AD4DE6529}"/>
                      </a:ext>
                    </a:extLst>
                  </p:cNvPr>
                  <p:cNvSpPr txBox="1"/>
                  <p:nvPr/>
                </p:nvSpPr>
                <p:spPr>
                  <a:xfrm>
                    <a:off x="6682645" y="4658589"/>
                    <a:ext cx="418833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zh-CN" altLang="en-US" sz="2400" i="1" smtClean="0">
                              <a:latin typeface="Cambria Math" panose="02040503050406030204" pitchFamily="18" charset="0"/>
                            </a:rPr>
                            <m:t>𝜀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25" name="文本框 24">
                    <a:extLst>
                      <a:ext uri="{FF2B5EF4-FFF2-40B4-BE49-F238E27FC236}">
                        <a16:creationId xmlns:a16="http://schemas.microsoft.com/office/drawing/2014/main" id="{D230980D-6A0E-4824-82B6-188AD4DE652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682645" y="4658589"/>
                    <a:ext cx="418833" cy="461665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" name="文本框 25">
                    <a:extLst>
                      <a:ext uri="{FF2B5EF4-FFF2-40B4-BE49-F238E27FC236}">
                        <a16:creationId xmlns:a16="http://schemas.microsoft.com/office/drawing/2014/main" id="{C4583CCA-201A-4CB6-9297-1C15875EF6C7}"/>
                      </a:ext>
                    </a:extLst>
                  </p:cNvPr>
                  <p:cNvSpPr txBox="1"/>
                  <p:nvPr/>
                </p:nvSpPr>
                <p:spPr>
                  <a:xfrm>
                    <a:off x="6652985" y="5326524"/>
                    <a:ext cx="418833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zh-CN" altLang="en-US" sz="2400" i="1" smtClean="0">
                              <a:latin typeface="Cambria Math" panose="02040503050406030204" pitchFamily="18" charset="0"/>
                            </a:rPr>
                            <m:t>𝜀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26" name="文本框 25">
                    <a:extLst>
                      <a:ext uri="{FF2B5EF4-FFF2-40B4-BE49-F238E27FC236}">
                        <a16:creationId xmlns:a16="http://schemas.microsoft.com/office/drawing/2014/main" id="{C4583CCA-201A-4CB6-9297-1C15875EF6C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652985" y="5326524"/>
                    <a:ext cx="418833" cy="461665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639EE7A6-9A24-43C6-9D29-C30FD56DB722}"/>
                  </a:ext>
                </a:extLst>
              </p:cNvPr>
              <p:cNvSpPr txBox="1"/>
              <p:nvPr/>
            </p:nvSpPr>
            <p:spPr>
              <a:xfrm>
                <a:off x="2150868" y="5177332"/>
                <a:ext cx="44673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eaLnBrk="1" hangingPunct="1"/>
                <a:r>
                  <a:rPr lang="en-US" altLang="zh-CN" sz="2400" b="1" dirty="0">
                    <a:latin typeface="Arial" panose="020B0604020202020204" pitchFamily="34" charset="0"/>
                    <a:cs typeface="Arial" panose="020B0604020202020204" pitchFamily="34" charset="0"/>
                    <a:sym typeface="Symbol" pitchFamily="18" charset="2"/>
                  </a:rPr>
                  <a:t></a:t>
                </a:r>
                <a:endParaRPr lang="en-US" altLang="zh-CN" sz="24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9" name="Oval 4">
                <a:extLst>
                  <a:ext uri="{FF2B5EF4-FFF2-40B4-BE49-F238E27FC236}">
                    <a16:creationId xmlns:a16="http://schemas.microsoft.com/office/drawing/2014/main" id="{973D8C88-09AE-4876-8458-F7AC353429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28817" y="5170975"/>
                <a:ext cx="445622" cy="436988"/>
              </a:xfrm>
              <a:prstGeom prst="ellipse">
                <a:avLst/>
              </a:prstGeom>
              <a:noFill/>
              <a:ln w="63500" cmpd="dbl">
                <a:solidFill>
                  <a:sysClr val="windowText" lastClr="000000"/>
                </a:solidFill>
                <a:prstDash val="sysDot"/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37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b="1" kern="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…</a:t>
                </a:r>
                <a:endParaRPr kumimoji="0" lang="en-GB" altLang="zh-CN" b="1" i="0" u="none" strike="noStrike" kern="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30" name="直接箭头连接符 29">
                <a:extLst>
                  <a:ext uri="{FF2B5EF4-FFF2-40B4-BE49-F238E27FC236}">
                    <a16:creationId xmlns:a16="http://schemas.microsoft.com/office/drawing/2014/main" id="{5D6618FF-1040-438B-9376-4653053592B5}"/>
                  </a:ext>
                </a:extLst>
              </p:cNvPr>
              <p:cNvCxnSpPr>
                <a:cxnSpLocks/>
                <a:stCxn id="29" idx="6"/>
                <a:endCxn id="21" idx="2"/>
              </p:cNvCxnSpPr>
              <p:nvPr/>
            </p:nvCxnSpPr>
            <p:spPr>
              <a:xfrm flipV="1">
                <a:off x="5674439" y="5382220"/>
                <a:ext cx="1660376" cy="7249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接箭头连接符 32">
                <a:extLst>
                  <a:ext uri="{FF2B5EF4-FFF2-40B4-BE49-F238E27FC236}">
                    <a16:creationId xmlns:a16="http://schemas.microsoft.com/office/drawing/2014/main" id="{730F74DB-C04D-446A-AE3C-271B582CFAB6}"/>
                  </a:ext>
                </a:extLst>
              </p:cNvPr>
              <p:cNvCxnSpPr>
                <a:cxnSpLocks/>
                <a:stCxn id="5" idx="7"/>
              </p:cNvCxnSpPr>
              <p:nvPr/>
            </p:nvCxnSpPr>
            <p:spPr>
              <a:xfrm flipV="1">
                <a:off x="4217605" y="5150496"/>
                <a:ext cx="328257" cy="116353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直接箭头连接符 35">
                <a:extLst>
                  <a:ext uri="{FF2B5EF4-FFF2-40B4-BE49-F238E27FC236}">
                    <a16:creationId xmlns:a16="http://schemas.microsoft.com/office/drawing/2014/main" id="{9A9F8FA7-5290-46A3-A0E6-D35FBD8A2186}"/>
                  </a:ext>
                </a:extLst>
              </p:cNvPr>
              <p:cNvCxnSpPr>
                <a:cxnSpLocks/>
                <a:stCxn id="5" idx="5"/>
              </p:cNvCxnSpPr>
              <p:nvPr/>
            </p:nvCxnSpPr>
            <p:spPr>
              <a:xfrm>
                <a:off x="4217605" y="5581951"/>
                <a:ext cx="301466" cy="185409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" name="椭圆 41">
                <a:extLst>
                  <a:ext uri="{FF2B5EF4-FFF2-40B4-BE49-F238E27FC236}">
                    <a16:creationId xmlns:a16="http://schemas.microsoft.com/office/drawing/2014/main" id="{CA8DF038-9BB9-41D9-8A15-C7006431977B}"/>
                  </a:ext>
                </a:extLst>
              </p:cNvPr>
              <p:cNvSpPr/>
              <p:nvPr/>
            </p:nvSpPr>
            <p:spPr bwMode="auto">
              <a:xfrm>
                <a:off x="4496886" y="4860577"/>
                <a:ext cx="445622" cy="445622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b="1" dirty="0">
                    <a:latin typeface="Arial" charset="0"/>
                    <a:ea typeface="微软雅黑" pitchFamily="34" charset="-122"/>
                  </a:rPr>
                  <a:t>…</a:t>
                </a:r>
                <a:endParaRPr lang="zh-CN" altLang="en-US" b="1" baseline="-25000" dirty="0">
                  <a:latin typeface="Arial" charset="0"/>
                  <a:ea typeface="微软雅黑" pitchFamily="34" charset="-122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3" name="文本框 42">
                    <a:extLst>
                      <a:ext uri="{FF2B5EF4-FFF2-40B4-BE49-F238E27FC236}">
                        <a16:creationId xmlns:a16="http://schemas.microsoft.com/office/drawing/2014/main" id="{EB7072CB-7739-4E50-AF89-3DC8956FBB1C}"/>
                      </a:ext>
                    </a:extLst>
                  </p:cNvPr>
                  <p:cNvSpPr txBox="1"/>
                  <p:nvPr/>
                </p:nvSpPr>
                <p:spPr>
                  <a:xfrm>
                    <a:off x="4066911" y="4827738"/>
                    <a:ext cx="399468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?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43" name="文本框 42">
                    <a:extLst>
                      <a:ext uri="{FF2B5EF4-FFF2-40B4-BE49-F238E27FC236}">
                        <a16:creationId xmlns:a16="http://schemas.microsoft.com/office/drawing/2014/main" id="{EB7072CB-7739-4E50-AF89-3DC8956FBB1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66911" y="4827738"/>
                    <a:ext cx="399468" cy="461665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4" name="文本框 43">
                    <a:extLst>
                      <a:ext uri="{FF2B5EF4-FFF2-40B4-BE49-F238E27FC236}">
                        <a16:creationId xmlns:a16="http://schemas.microsoft.com/office/drawing/2014/main" id="{D9D1E8F4-754D-4FF5-8D08-B60124F29DC4}"/>
                      </a:ext>
                    </a:extLst>
                  </p:cNvPr>
                  <p:cNvSpPr txBox="1"/>
                  <p:nvPr/>
                </p:nvSpPr>
                <p:spPr>
                  <a:xfrm>
                    <a:off x="4233952" y="5318100"/>
                    <a:ext cx="399468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?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44" name="文本框 43">
                    <a:extLst>
                      <a:ext uri="{FF2B5EF4-FFF2-40B4-BE49-F238E27FC236}">
                        <a16:creationId xmlns:a16="http://schemas.microsoft.com/office/drawing/2014/main" id="{D9D1E8F4-754D-4FF5-8D08-B60124F29DC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33952" y="5318100"/>
                    <a:ext cx="399468" cy="461665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45" name="直接箭头连接符 44">
                <a:extLst>
                  <a:ext uri="{FF2B5EF4-FFF2-40B4-BE49-F238E27FC236}">
                    <a16:creationId xmlns:a16="http://schemas.microsoft.com/office/drawing/2014/main" id="{A4AEFBBB-6E41-4455-9A21-F2F9BEB22C7E}"/>
                  </a:ext>
                </a:extLst>
              </p:cNvPr>
              <p:cNvCxnSpPr>
                <a:cxnSpLocks/>
                <a:endCxn id="6" idx="2"/>
              </p:cNvCxnSpPr>
              <p:nvPr/>
            </p:nvCxnSpPr>
            <p:spPr>
              <a:xfrm>
                <a:off x="5372890" y="4889422"/>
                <a:ext cx="252573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接箭头连接符 46">
                <a:extLst>
                  <a:ext uri="{FF2B5EF4-FFF2-40B4-BE49-F238E27FC236}">
                    <a16:creationId xmlns:a16="http://schemas.microsoft.com/office/drawing/2014/main" id="{3591F9A0-669B-4023-BDBB-002C51D4CE4B}"/>
                  </a:ext>
                </a:extLst>
              </p:cNvPr>
              <p:cNvCxnSpPr>
                <a:cxnSpLocks/>
                <a:endCxn id="29" idx="2"/>
              </p:cNvCxnSpPr>
              <p:nvPr/>
            </p:nvCxnSpPr>
            <p:spPr>
              <a:xfrm flipV="1">
                <a:off x="4982940" y="5389469"/>
                <a:ext cx="245877" cy="1869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接箭头连接符 49">
                <a:extLst>
                  <a:ext uri="{FF2B5EF4-FFF2-40B4-BE49-F238E27FC236}">
                    <a16:creationId xmlns:a16="http://schemas.microsoft.com/office/drawing/2014/main" id="{4D5BC16F-83A5-4E38-BA88-9B0349A6E413}"/>
                  </a:ext>
                </a:extLst>
              </p:cNvPr>
              <p:cNvCxnSpPr>
                <a:cxnSpLocks/>
                <a:endCxn id="7" idx="2"/>
              </p:cNvCxnSpPr>
              <p:nvPr/>
            </p:nvCxnSpPr>
            <p:spPr>
              <a:xfrm>
                <a:off x="5388388" y="5998002"/>
                <a:ext cx="252573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文本框 59">
                  <a:extLst>
                    <a:ext uri="{FF2B5EF4-FFF2-40B4-BE49-F238E27FC236}">
                      <a16:creationId xmlns:a16="http://schemas.microsoft.com/office/drawing/2014/main" id="{E7686B07-99B3-4837-9D9B-E8BD5964F379}"/>
                    </a:ext>
                  </a:extLst>
                </p:cNvPr>
                <p:cNvSpPr txBox="1"/>
                <p:nvPr/>
              </p:nvSpPr>
              <p:spPr>
                <a:xfrm>
                  <a:off x="6711549" y="4237985"/>
                  <a:ext cx="418833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sz="2400" i="1" smtClean="0">
                            <a:latin typeface="Cambria Math" panose="02040503050406030204" pitchFamily="18" charset="0"/>
                          </a:rPr>
                          <m:t>𝜀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60" name="文本框 59">
                  <a:extLst>
                    <a:ext uri="{FF2B5EF4-FFF2-40B4-BE49-F238E27FC236}">
                      <a16:creationId xmlns:a16="http://schemas.microsoft.com/office/drawing/2014/main" id="{E7686B07-99B3-4837-9D9B-E8BD5964F37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11549" y="4237985"/>
                  <a:ext cx="418833" cy="46166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9" name="文本框 8">
            <a:extLst>
              <a:ext uri="{FF2B5EF4-FFF2-40B4-BE49-F238E27FC236}">
                <a16:creationId xmlns:a16="http://schemas.microsoft.com/office/drawing/2014/main" id="{C52222A3-02AC-4FB4-8C38-13C7F2404FE4}"/>
              </a:ext>
            </a:extLst>
          </p:cNvPr>
          <p:cNvSpPr txBox="1"/>
          <p:nvPr/>
        </p:nvSpPr>
        <p:spPr>
          <a:xfrm>
            <a:off x="5533996" y="5687189"/>
            <a:ext cx="4844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endParaRPr lang="zh-CN" alt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110055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08B1FB-788A-4589-AF38-9F3D35C7A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3.4</a:t>
            </a:r>
            <a:r>
              <a:rPr lang="zh-CN" altLang="en-US" dirty="0"/>
              <a:t>　正规式和有穷自动机的等价性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A505624-CE24-4F99-BA0C-0FE0B7796C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2" y="942765"/>
            <a:ext cx="11213398" cy="1817217"/>
          </a:xfrm>
        </p:spPr>
        <p:txBody>
          <a:bodyPr>
            <a:normAutofit/>
          </a:bodyPr>
          <a:lstStyle/>
          <a:p>
            <a:r>
              <a:rPr lang="en-US" altLang="zh-CN" sz="2800" dirty="0"/>
              <a:t>NFA M</a:t>
            </a:r>
            <a:r>
              <a:rPr lang="en-US" altLang="zh-CN" sz="2800" b="1" dirty="0">
                <a:latin typeface="宋体" pitchFamily="2" charset="-122"/>
                <a:ea typeface="宋体" pitchFamily="2" charset="-122"/>
                <a:sym typeface="Symbol" pitchFamily="18" charset="2"/>
              </a:rPr>
              <a:t></a:t>
            </a:r>
            <a:r>
              <a:rPr lang="en-US" altLang="zh-CN" sz="2800" dirty="0"/>
              <a:t> → </a:t>
            </a:r>
            <a:r>
              <a:rPr lang="zh-CN" altLang="en-US" sz="2800" dirty="0"/>
              <a:t>正规式</a:t>
            </a:r>
            <a:r>
              <a:rPr lang="en-US" altLang="zh-CN" sz="2800" dirty="0"/>
              <a:t>r</a:t>
            </a:r>
          </a:p>
          <a:p>
            <a:r>
              <a:rPr lang="zh-CN" altLang="en-US" dirty="0"/>
              <a:t>反复使用下面的三条规则，逐步消去结点，直到只剩下</a:t>
            </a:r>
            <a:r>
              <a:rPr lang="en-US" altLang="zh-CN" dirty="0"/>
              <a:t>X</a:t>
            </a:r>
            <a:r>
              <a:rPr lang="zh-CN" altLang="en-US" dirty="0"/>
              <a:t>和</a:t>
            </a:r>
            <a:r>
              <a:rPr lang="en-US" altLang="zh-CN" dirty="0"/>
              <a:t>Y</a:t>
            </a:r>
            <a:r>
              <a:rPr lang="zh-CN" altLang="en-US" dirty="0"/>
              <a:t>为止。</a:t>
            </a:r>
            <a:r>
              <a:rPr lang="en-US" altLang="zh-CN" dirty="0"/>
              <a:t>X</a:t>
            </a:r>
            <a:r>
              <a:rPr lang="zh-CN" altLang="en-US" dirty="0"/>
              <a:t>到</a:t>
            </a:r>
            <a:r>
              <a:rPr lang="en-US" altLang="zh-CN" dirty="0"/>
              <a:t>Y</a:t>
            </a:r>
            <a:r>
              <a:rPr lang="zh-CN" altLang="en-US" dirty="0"/>
              <a:t>的弧上标记的符号串，即为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Symbol" panose="05050102010706020507" pitchFamily="18" charset="2"/>
              </a:rPr>
              <a:t>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Symbol" panose="05050102010706020507" pitchFamily="18" charset="2"/>
              </a:rPr>
              <a:t>上</a:t>
            </a:r>
            <a:r>
              <a:rPr lang="zh-CN" altLang="en-US" dirty="0"/>
              <a:t>等价的正规式</a:t>
            </a:r>
            <a:r>
              <a:rPr lang="en-US" altLang="zh-CN" dirty="0"/>
              <a:t>r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97F99A6-6371-4F41-BC0B-12706F63D2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3A857A3-1012-4184-86F6-41658C62E65F}" type="slidenum">
              <a:rPr lang="en-US" smtClean="0"/>
              <a:pPr/>
              <a:t>56</a:t>
            </a:fld>
            <a:endParaRPr lang="en-US" dirty="0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1D5E9516-AA36-4A89-8CAA-22A8F6A56683}"/>
              </a:ext>
            </a:extLst>
          </p:cNvPr>
          <p:cNvSpPr txBox="1"/>
          <p:nvPr/>
        </p:nvSpPr>
        <p:spPr>
          <a:xfrm>
            <a:off x="1028689" y="3020356"/>
            <a:ext cx="9813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+mn-ea"/>
              </a:rPr>
              <a:t>规则</a:t>
            </a:r>
            <a:r>
              <a:rPr lang="en-US" altLang="zh-CN" sz="2400" dirty="0">
                <a:latin typeface="+mn-ea"/>
              </a:rPr>
              <a:t>1</a:t>
            </a:r>
            <a:endParaRPr lang="zh-CN" altLang="en-US" sz="2400" dirty="0">
              <a:latin typeface="+mn-ea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635F0EAA-4394-4A02-A777-8155140FFC8D}"/>
              </a:ext>
            </a:extLst>
          </p:cNvPr>
          <p:cNvSpPr txBox="1"/>
          <p:nvPr/>
        </p:nvSpPr>
        <p:spPr>
          <a:xfrm>
            <a:off x="1055922" y="4094907"/>
            <a:ext cx="9813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+mn-ea"/>
              </a:rPr>
              <a:t>规则</a:t>
            </a:r>
            <a:r>
              <a:rPr lang="en-US" altLang="zh-CN" sz="2400" dirty="0">
                <a:latin typeface="+mn-ea"/>
              </a:rPr>
              <a:t>2</a:t>
            </a:r>
            <a:endParaRPr lang="zh-CN" altLang="en-US" sz="2400" dirty="0">
              <a:latin typeface="+mn-ea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FAEA6574-DE24-4516-8F42-5983C3CBD220}"/>
              </a:ext>
            </a:extLst>
          </p:cNvPr>
          <p:cNvSpPr txBox="1"/>
          <p:nvPr/>
        </p:nvSpPr>
        <p:spPr>
          <a:xfrm>
            <a:off x="1037488" y="5490333"/>
            <a:ext cx="9813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+mn-ea"/>
              </a:rPr>
              <a:t>规则</a:t>
            </a:r>
            <a:r>
              <a:rPr lang="en-US" altLang="zh-CN" sz="2400" dirty="0">
                <a:latin typeface="+mn-ea"/>
              </a:rPr>
              <a:t>3</a:t>
            </a:r>
            <a:endParaRPr lang="zh-CN" altLang="en-US" sz="2400" dirty="0">
              <a:latin typeface="+mn-ea"/>
            </a:endParaRPr>
          </a:p>
        </p:txBody>
      </p:sp>
      <p:grpSp>
        <p:nvGrpSpPr>
          <p:cNvPr id="88" name="组合 87">
            <a:extLst>
              <a:ext uri="{FF2B5EF4-FFF2-40B4-BE49-F238E27FC236}">
                <a16:creationId xmlns:a16="http://schemas.microsoft.com/office/drawing/2014/main" id="{52D68F33-C4D5-422D-A823-7BADA99576FC}"/>
              </a:ext>
            </a:extLst>
          </p:cNvPr>
          <p:cNvGrpSpPr/>
          <p:nvPr/>
        </p:nvGrpSpPr>
        <p:grpSpPr>
          <a:xfrm>
            <a:off x="2624763" y="2847486"/>
            <a:ext cx="2799844" cy="634535"/>
            <a:chOff x="2624763" y="2847486"/>
            <a:chExt cx="2799844" cy="634535"/>
          </a:xfrm>
        </p:grpSpPr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7C65AB76-DABD-4152-BDCF-0B0765294A56}"/>
                </a:ext>
              </a:extLst>
            </p:cNvPr>
            <p:cNvSpPr/>
            <p:nvPr/>
          </p:nvSpPr>
          <p:spPr bwMode="auto">
            <a:xfrm>
              <a:off x="3801874" y="3036399"/>
              <a:ext cx="445622" cy="445622"/>
            </a:xfrm>
            <a:prstGeom prst="ellips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400" dirty="0">
                  <a:latin typeface="Arial" charset="0"/>
                  <a:ea typeface="微软雅黑" pitchFamily="34" charset="-122"/>
                </a:rPr>
                <a:t>j</a:t>
              </a:r>
              <a:endParaRPr lang="zh-CN" altLang="en-US" sz="2400" baseline="-25000" dirty="0">
                <a:latin typeface="Arial" charset="0"/>
                <a:ea typeface="微软雅黑" pitchFamily="34" charset="-122"/>
              </a:endParaRPr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A1037D3E-454F-4D99-A561-61FA2A4E94E2}"/>
                </a:ext>
              </a:extLst>
            </p:cNvPr>
            <p:cNvSpPr/>
            <p:nvPr/>
          </p:nvSpPr>
          <p:spPr bwMode="auto">
            <a:xfrm>
              <a:off x="2624763" y="3036399"/>
              <a:ext cx="445622" cy="445622"/>
            </a:xfrm>
            <a:prstGeom prst="ellips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400" dirty="0" err="1">
                  <a:latin typeface="Arial" charset="0"/>
                  <a:ea typeface="微软雅黑" pitchFamily="34" charset="-122"/>
                </a:rPr>
                <a:t>i</a:t>
              </a:r>
              <a:endParaRPr lang="zh-CN" altLang="en-US" sz="2400" dirty="0">
                <a:latin typeface="Arial" charset="0"/>
                <a:ea typeface="微软雅黑" pitchFamily="34" charset="-122"/>
              </a:endParaRPr>
            </a:p>
          </p:txBody>
        </p:sp>
        <p:cxnSp>
          <p:nvCxnSpPr>
            <p:cNvPr id="11" name="直接箭头连接符 10">
              <a:extLst>
                <a:ext uri="{FF2B5EF4-FFF2-40B4-BE49-F238E27FC236}">
                  <a16:creationId xmlns:a16="http://schemas.microsoft.com/office/drawing/2014/main" id="{A3D524AF-C0A0-4EDF-A458-5622FCC46E73}"/>
                </a:ext>
              </a:extLst>
            </p:cNvPr>
            <p:cNvCxnSpPr>
              <a:cxnSpLocks/>
            </p:cNvCxnSpPr>
            <p:nvPr/>
          </p:nvCxnSpPr>
          <p:spPr>
            <a:xfrm>
              <a:off x="3070385" y="3259210"/>
              <a:ext cx="731489" cy="1580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文本框 11">
                  <a:extLst>
                    <a:ext uri="{FF2B5EF4-FFF2-40B4-BE49-F238E27FC236}">
                      <a16:creationId xmlns:a16="http://schemas.microsoft.com/office/drawing/2014/main" id="{C4BAD62B-BA60-4108-AD63-4B1E498A0113}"/>
                    </a:ext>
                  </a:extLst>
                </p:cNvPr>
                <p:cNvSpPr txBox="1"/>
                <p:nvPr/>
              </p:nvSpPr>
              <p:spPr>
                <a:xfrm>
                  <a:off x="3233695" y="2847486"/>
                  <a:ext cx="448649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2" name="文本框 11">
                  <a:extLst>
                    <a:ext uri="{FF2B5EF4-FFF2-40B4-BE49-F238E27FC236}">
                      <a16:creationId xmlns:a16="http://schemas.microsoft.com/office/drawing/2014/main" id="{C4BAD62B-BA60-4108-AD63-4B1E498A011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33695" y="2847486"/>
                  <a:ext cx="448649" cy="461665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5" name="椭圆 34">
              <a:extLst>
                <a:ext uri="{FF2B5EF4-FFF2-40B4-BE49-F238E27FC236}">
                  <a16:creationId xmlns:a16="http://schemas.microsoft.com/office/drawing/2014/main" id="{1CE9825D-3FED-4612-A8C1-A8ABA6EDAA1C}"/>
                </a:ext>
              </a:extLst>
            </p:cNvPr>
            <p:cNvSpPr/>
            <p:nvPr/>
          </p:nvSpPr>
          <p:spPr bwMode="auto">
            <a:xfrm>
              <a:off x="4978985" y="3036399"/>
              <a:ext cx="445622" cy="445622"/>
            </a:xfrm>
            <a:prstGeom prst="ellips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400" dirty="0">
                  <a:latin typeface="Arial" charset="0"/>
                  <a:ea typeface="微软雅黑" pitchFamily="34" charset="-122"/>
                </a:rPr>
                <a:t>k</a:t>
              </a:r>
              <a:endParaRPr lang="zh-CN" altLang="en-US" sz="2400" baseline="-25000" dirty="0">
                <a:latin typeface="Arial" charset="0"/>
                <a:ea typeface="微软雅黑" pitchFamily="34" charset="-122"/>
              </a:endParaRPr>
            </a:p>
          </p:txBody>
        </p:sp>
        <p:cxnSp>
          <p:nvCxnSpPr>
            <p:cNvPr id="37" name="直接箭头连接符 36">
              <a:extLst>
                <a:ext uri="{FF2B5EF4-FFF2-40B4-BE49-F238E27FC236}">
                  <a16:creationId xmlns:a16="http://schemas.microsoft.com/office/drawing/2014/main" id="{F68E6559-D4A7-4B52-A575-13126D6DB5D8}"/>
                </a:ext>
              </a:extLst>
            </p:cNvPr>
            <p:cNvCxnSpPr>
              <a:cxnSpLocks/>
            </p:cNvCxnSpPr>
            <p:nvPr/>
          </p:nvCxnSpPr>
          <p:spPr>
            <a:xfrm>
              <a:off x="4247496" y="3259210"/>
              <a:ext cx="731489" cy="1580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文本框 38">
                  <a:extLst>
                    <a:ext uri="{FF2B5EF4-FFF2-40B4-BE49-F238E27FC236}">
                      <a16:creationId xmlns:a16="http://schemas.microsoft.com/office/drawing/2014/main" id="{D4AF63AD-5990-4D06-8196-D457462D7F81}"/>
                    </a:ext>
                  </a:extLst>
                </p:cNvPr>
                <p:cNvSpPr txBox="1"/>
                <p:nvPr/>
              </p:nvSpPr>
              <p:spPr>
                <a:xfrm>
                  <a:off x="4378966" y="2847486"/>
                  <a:ext cx="448649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39" name="文本框 38">
                  <a:extLst>
                    <a:ext uri="{FF2B5EF4-FFF2-40B4-BE49-F238E27FC236}">
                      <a16:creationId xmlns:a16="http://schemas.microsoft.com/office/drawing/2014/main" id="{D4AF63AD-5990-4D06-8196-D457462D7F8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78966" y="2847486"/>
                  <a:ext cx="448649" cy="46166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8" name="箭头: 右 27">
            <a:extLst>
              <a:ext uri="{FF2B5EF4-FFF2-40B4-BE49-F238E27FC236}">
                <a16:creationId xmlns:a16="http://schemas.microsoft.com/office/drawing/2014/main" id="{A17A5372-1EA0-4D78-913A-DFFB85EF15E2}"/>
              </a:ext>
            </a:extLst>
          </p:cNvPr>
          <p:cNvSpPr/>
          <p:nvPr/>
        </p:nvSpPr>
        <p:spPr>
          <a:xfrm>
            <a:off x="5937716" y="3074217"/>
            <a:ext cx="445622" cy="369987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9" name="组合 88">
            <a:extLst>
              <a:ext uri="{FF2B5EF4-FFF2-40B4-BE49-F238E27FC236}">
                <a16:creationId xmlns:a16="http://schemas.microsoft.com/office/drawing/2014/main" id="{889CBEF9-7709-45DE-A2FE-0AB5D07C5670}"/>
              </a:ext>
            </a:extLst>
          </p:cNvPr>
          <p:cNvGrpSpPr/>
          <p:nvPr/>
        </p:nvGrpSpPr>
        <p:grpSpPr>
          <a:xfrm>
            <a:off x="6836825" y="2815868"/>
            <a:ext cx="1823447" cy="666153"/>
            <a:chOff x="6836825" y="2815868"/>
            <a:chExt cx="1823447" cy="666153"/>
          </a:xfrm>
        </p:grpSpPr>
        <p:sp>
          <p:nvSpPr>
            <p:cNvPr id="48" name="椭圆 47">
              <a:extLst>
                <a:ext uri="{FF2B5EF4-FFF2-40B4-BE49-F238E27FC236}">
                  <a16:creationId xmlns:a16="http://schemas.microsoft.com/office/drawing/2014/main" id="{E09405B2-DFC7-4AF0-B623-1438D0A2DF3B}"/>
                </a:ext>
              </a:extLst>
            </p:cNvPr>
            <p:cNvSpPr/>
            <p:nvPr/>
          </p:nvSpPr>
          <p:spPr bwMode="auto">
            <a:xfrm>
              <a:off x="6836825" y="3036399"/>
              <a:ext cx="445622" cy="445622"/>
            </a:xfrm>
            <a:prstGeom prst="ellips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400" dirty="0" err="1">
                  <a:latin typeface="Arial" charset="0"/>
                  <a:ea typeface="微软雅黑" pitchFamily="34" charset="-122"/>
                </a:rPr>
                <a:t>i</a:t>
              </a:r>
              <a:endParaRPr lang="zh-CN" altLang="en-US" sz="2400" dirty="0">
                <a:latin typeface="Arial" charset="0"/>
                <a:ea typeface="微软雅黑" pitchFamily="34" charset="-122"/>
              </a:endParaRPr>
            </a:p>
          </p:txBody>
        </p:sp>
        <p:cxnSp>
          <p:nvCxnSpPr>
            <p:cNvPr id="49" name="直接箭头连接符 48">
              <a:extLst>
                <a:ext uri="{FF2B5EF4-FFF2-40B4-BE49-F238E27FC236}">
                  <a16:creationId xmlns:a16="http://schemas.microsoft.com/office/drawing/2014/main" id="{F8EDB578-EACE-4C6F-918C-D36611E7D1A6}"/>
                </a:ext>
              </a:extLst>
            </p:cNvPr>
            <p:cNvCxnSpPr>
              <a:cxnSpLocks/>
              <a:stCxn id="48" idx="6"/>
              <a:endCxn id="52" idx="2"/>
            </p:cNvCxnSpPr>
            <p:nvPr/>
          </p:nvCxnSpPr>
          <p:spPr>
            <a:xfrm>
              <a:off x="7282447" y="3259210"/>
              <a:ext cx="932203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文本框 50">
                  <a:extLst>
                    <a:ext uri="{FF2B5EF4-FFF2-40B4-BE49-F238E27FC236}">
                      <a16:creationId xmlns:a16="http://schemas.microsoft.com/office/drawing/2014/main" id="{8EF268A8-63DE-42EB-B09B-9BFBDE4448FE}"/>
                    </a:ext>
                  </a:extLst>
                </p:cNvPr>
                <p:cNvSpPr txBox="1"/>
                <p:nvPr/>
              </p:nvSpPr>
              <p:spPr>
                <a:xfrm>
                  <a:off x="7445757" y="2815868"/>
                  <a:ext cx="614592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𝑎𝑏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51" name="文本框 50">
                  <a:extLst>
                    <a:ext uri="{FF2B5EF4-FFF2-40B4-BE49-F238E27FC236}">
                      <a16:creationId xmlns:a16="http://schemas.microsoft.com/office/drawing/2014/main" id="{8EF268A8-63DE-42EB-B09B-9BFBDE4448F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45757" y="2815868"/>
                  <a:ext cx="614592" cy="46166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2" name="椭圆 51">
              <a:extLst>
                <a:ext uri="{FF2B5EF4-FFF2-40B4-BE49-F238E27FC236}">
                  <a16:creationId xmlns:a16="http://schemas.microsoft.com/office/drawing/2014/main" id="{0FF3F09D-C006-4976-9942-113A706B9FD4}"/>
                </a:ext>
              </a:extLst>
            </p:cNvPr>
            <p:cNvSpPr/>
            <p:nvPr/>
          </p:nvSpPr>
          <p:spPr bwMode="auto">
            <a:xfrm>
              <a:off x="8214650" y="3036399"/>
              <a:ext cx="445622" cy="445622"/>
            </a:xfrm>
            <a:prstGeom prst="ellips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400" dirty="0">
                  <a:latin typeface="Arial" charset="0"/>
                  <a:ea typeface="微软雅黑" pitchFamily="34" charset="-122"/>
                </a:rPr>
                <a:t>k</a:t>
              </a:r>
              <a:endParaRPr lang="zh-CN" altLang="en-US" sz="2400" baseline="-25000" dirty="0">
                <a:latin typeface="Arial" charset="0"/>
                <a:ea typeface="微软雅黑" pitchFamily="34" charset="-122"/>
              </a:endParaRPr>
            </a:p>
          </p:txBody>
        </p:sp>
      </p:grpSp>
      <p:grpSp>
        <p:nvGrpSpPr>
          <p:cNvPr id="90" name="组合 89">
            <a:extLst>
              <a:ext uri="{FF2B5EF4-FFF2-40B4-BE49-F238E27FC236}">
                <a16:creationId xmlns:a16="http://schemas.microsoft.com/office/drawing/2014/main" id="{56EB08A6-70F6-420C-937C-FC09C380C18D}"/>
              </a:ext>
            </a:extLst>
          </p:cNvPr>
          <p:cNvGrpSpPr/>
          <p:nvPr/>
        </p:nvGrpSpPr>
        <p:grpSpPr>
          <a:xfrm>
            <a:off x="2606685" y="3497830"/>
            <a:ext cx="2800604" cy="1670205"/>
            <a:chOff x="2606685" y="3497830"/>
            <a:chExt cx="2800604" cy="1670205"/>
          </a:xfrm>
        </p:grpSpPr>
        <p:sp>
          <p:nvSpPr>
            <p:cNvPr id="55" name="椭圆 54">
              <a:extLst>
                <a:ext uri="{FF2B5EF4-FFF2-40B4-BE49-F238E27FC236}">
                  <a16:creationId xmlns:a16="http://schemas.microsoft.com/office/drawing/2014/main" id="{8D949823-557B-47D7-8866-514570BA1AF9}"/>
                </a:ext>
              </a:extLst>
            </p:cNvPr>
            <p:cNvSpPr/>
            <p:nvPr/>
          </p:nvSpPr>
          <p:spPr bwMode="auto">
            <a:xfrm>
              <a:off x="4961667" y="4110950"/>
              <a:ext cx="445622" cy="445622"/>
            </a:xfrm>
            <a:prstGeom prst="ellips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400" dirty="0">
                  <a:latin typeface="Arial" charset="0"/>
                  <a:ea typeface="微软雅黑" pitchFamily="34" charset="-122"/>
                </a:rPr>
                <a:t>j</a:t>
              </a:r>
              <a:endParaRPr lang="zh-CN" altLang="en-US" sz="2400" baseline="-25000" dirty="0">
                <a:latin typeface="Arial" charset="0"/>
                <a:ea typeface="微软雅黑" pitchFamily="34" charset="-122"/>
              </a:endParaRPr>
            </a:p>
          </p:txBody>
        </p:sp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772F2FF1-43B9-400B-8B8C-3C52A2CCE725}"/>
                </a:ext>
              </a:extLst>
            </p:cNvPr>
            <p:cNvSpPr/>
            <p:nvPr/>
          </p:nvSpPr>
          <p:spPr bwMode="auto">
            <a:xfrm>
              <a:off x="2606685" y="4110950"/>
              <a:ext cx="445622" cy="445622"/>
            </a:xfrm>
            <a:prstGeom prst="ellips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400" dirty="0" err="1">
                  <a:latin typeface="Arial" charset="0"/>
                  <a:ea typeface="微软雅黑" pitchFamily="34" charset="-122"/>
                </a:rPr>
                <a:t>i</a:t>
              </a:r>
              <a:endParaRPr lang="zh-CN" altLang="en-US" sz="2400" dirty="0">
                <a:latin typeface="Arial" charset="0"/>
                <a:ea typeface="微软雅黑" pitchFamily="34" charset="-122"/>
              </a:endParaRPr>
            </a:p>
          </p:txBody>
        </p:sp>
        <p:cxnSp>
          <p:nvCxnSpPr>
            <p:cNvPr id="58" name="连接符: 曲线 57">
              <a:extLst>
                <a:ext uri="{FF2B5EF4-FFF2-40B4-BE49-F238E27FC236}">
                  <a16:creationId xmlns:a16="http://schemas.microsoft.com/office/drawing/2014/main" id="{6ED167E6-3F2F-4CDF-B854-1C1A6E8E6B68}"/>
                </a:ext>
              </a:extLst>
            </p:cNvPr>
            <p:cNvCxnSpPr>
              <a:stCxn id="57" idx="7"/>
              <a:endCxn id="55" idx="1"/>
            </p:cNvCxnSpPr>
            <p:nvPr/>
          </p:nvCxnSpPr>
          <p:spPr>
            <a:xfrm rot="5400000" flipH="1" flipV="1">
              <a:off x="4006987" y="3156270"/>
              <a:ext cx="12700" cy="2039880"/>
            </a:xfrm>
            <a:prstGeom prst="curvedConnector3">
              <a:avLst>
                <a:gd name="adj1" fmla="val 2313858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文本框 58">
                  <a:extLst>
                    <a:ext uri="{FF2B5EF4-FFF2-40B4-BE49-F238E27FC236}">
                      <a16:creationId xmlns:a16="http://schemas.microsoft.com/office/drawing/2014/main" id="{820FA52E-44C0-46C0-9732-1F5BD6A4E1A2}"/>
                    </a:ext>
                  </a:extLst>
                </p:cNvPr>
                <p:cNvSpPr txBox="1"/>
                <p:nvPr/>
              </p:nvSpPr>
              <p:spPr>
                <a:xfrm>
                  <a:off x="3798847" y="3497830"/>
                  <a:ext cx="448649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59" name="文本框 58">
                  <a:extLst>
                    <a:ext uri="{FF2B5EF4-FFF2-40B4-BE49-F238E27FC236}">
                      <a16:creationId xmlns:a16="http://schemas.microsoft.com/office/drawing/2014/main" id="{820FA52E-44C0-46C0-9732-1F5BD6A4E1A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98847" y="3497830"/>
                  <a:ext cx="448649" cy="46166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0" name="连接符: 曲线 59">
              <a:extLst>
                <a:ext uri="{FF2B5EF4-FFF2-40B4-BE49-F238E27FC236}">
                  <a16:creationId xmlns:a16="http://schemas.microsoft.com/office/drawing/2014/main" id="{2DB9AF3D-65EE-46F0-B114-63721F6BB87A}"/>
                </a:ext>
              </a:extLst>
            </p:cNvPr>
            <p:cNvCxnSpPr>
              <a:cxnSpLocks/>
              <a:stCxn id="57" idx="5"/>
              <a:endCxn id="55" idx="3"/>
            </p:cNvCxnSpPr>
            <p:nvPr/>
          </p:nvCxnSpPr>
          <p:spPr>
            <a:xfrm rot="16200000" flipH="1">
              <a:off x="4006987" y="3471372"/>
              <a:ext cx="12700" cy="2039880"/>
            </a:xfrm>
            <a:prstGeom prst="curvedConnector3">
              <a:avLst>
                <a:gd name="adj1" fmla="val 2313858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文本框 62">
                  <a:extLst>
                    <a:ext uri="{FF2B5EF4-FFF2-40B4-BE49-F238E27FC236}">
                      <a16:creationId xmlns:a16="http://schemas.microsoft.com/office/drawing/2014/main" id="{F78F01B3-CAFE-4F3E-9679-106754223EDA}"/>
                    </a:ext>
                  </a:extLst>
                </p:cNvPr>
                <p:cNvSpPr txBox="1"/>
                <p:nvPr/>
              </p:nvSpPr>
              <p:spPr>
                <a:xfrm>
                  <a:off x="3772890" y="4706370"/>
                  <a:ext cx="448649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63" name="文本框 62">
                  <a:extLst>
                    <a:ext uri="{FF2B5EF4-FFF2-40B4-BE49-F238E27FC236}">
                      <a16:creationId xmlns:a16="http://schemas.microsoft.com/office/drawing/2014/main" id="{F78F01B3-CAFE-4F3E-9679-106754223ED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72890" y="4706370"/>
                  <a:ext cx="448649" cy="46166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1" name="组合 90">
            <a:extLst>
              <a:ext uri="{FF2B5EF4-FFF2-40B4-BE49-F238E27FC236}">
                <a16:creationId xmlns:a16="http://schemas.microsoft.com/office/drawing/2014/main" id="{3B7D86A1-D7A2-40AB-865C-371B0A04E43E}"/>
              </a:ext>
            </a:extLst>
          </p:cNvPr>
          <p:cNvGrpSpPr/>
          <p:nvPr/>
        </p:nvGrpSpPr>
        <p:grpSpPr>
          <a:xfrm>
            <a:off x="6849743" y="3913667"/>
            <a:ext cx="1823447" cy="642905"/>
            <a:chOff x="6849743" y="3913667"/>
            <a:chExt cx="1823447" cy="642905"/>
          </a:xfrm>
        </p:grpSpPr>
        <p:sp>
          <p:nvSpPr>
            <p:cNvPr id="64" name="椭圆 63">
              <a:extLst>
                <a:ext uri="{FF2B5EF4-FFF2-40B4-BE49-F238E27FC236}">
                  <a16:creationId xmlns:a16="http://schemas.microsoft.com/office/drawing/2014/main" id="{DD880C01-F29A-4200-9C72-F36039618C9B}"/>
                </a:ext>
              </a:extLst>
            </p:cNvPr>
            <p:cNvSpPr/>
            <p:nvPr/>
          </p:nvSpPr>
          <p:spPr bwMode="auto">
            <a:xfrm>
              <a:off x="6849743" y="4110950"/>
              <a:ext cx="445622" cy="445622"/>
            </a:xfrm>
            <a:prstGeom prst="ellips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400" dirty="0" err="1">
                  <a:latin typeface="Arial" charset="0"/>
                  <a:ea typeface="微软雅黑" pitchFamily="34" charset="-122"/>
                </a:rPr>
                <a:t>i</a:t>
              </a:r>
              <a:endParaRPr lang="zh-CN" altLang="en-US" sz="2400" dirty="0">
                <a:latin typeface="Arial" charset="0"/>
                <a:ea typeface="微软雅黑" pitchFamily="34" charset="-122"/>
              </a:endParaRPr>
            </a:p>
          </p:txBody>
        </p:sp>
        <p:cxnSp>
          <p:nvCxnSpPr>
            <p:cNvPr id="65" name="直接箭头连接符 64">
              <a:extLst>
                <a:ext uri="{FF2B5EF4-FFF2-40B4-BE49-F238E27FC236}">
                  <a16:creationId xmlns:a16="http://schemas.microsoft.com/office/drawing/2014/main" id="{BCB93A96-02DE-4FB5-A11F-97A3BE2212C9}"/>
                </a:ext>
              </a:extLst>
            </p:cNvPr>
            <p:cNvCxnSpPr>
              <a:cxnSpLocks/>
            </p:cNvCxnSpPr>
            <p:nvPr/>
          </p:nvCxnSpPr>
          <p:spPr>
            <a:xfrm>
              <a:off x="7295365" y="4333761"/>
              <a:ext cx="932203" cy="743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文本框 65">
                  <a:extLst>
                    <a:ext uri="{FF2B5EF4-FFF2-40B4-BE49-F238E27FC236}">
                      <a16:creationId xmlns:a16="http://schemas.microsoft.com/office/drawing/2014/main" id="{2D81D460-5241-4D33-A4B1-AC2A4E1FB502}"/>
                    </a:ext>
                  </a:extLst>
                </p:cNvPr>
                <p:cNvSpPr txBox="1"/>
                <p:nvPr/>
              </p:nvSpPr>
              <p:spPr>
                <a:xfrm>
                  <a:off x="7458675" y="3913667"/>
                  <a:ext cx="719877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66" name="文本框 65">
                  <a:extLst>
                    <a:ext uri="{FF2B5EF4-FFF2-40B4-BE49-F238E27FC236}">
                      <a16:creationId xmlns:a16="http://schemas.microsoft.com/office/drawing/2014/main" id="{2D81D460-5241-4D33-A4B1-AC2A4E1FB50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58675" y="3913667"/>
                  <a:ext cx="719877" cy="461665"/>
                </a:xfrm>
                <a:prstGeom prst="rect">
                  <a:avLst/>
                </a:prstGeom>
                <a:blipFill>
                  <a:blip r:embed="rId7"/>
                  <a:stretch>
                    <a:fillRect b="-1973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7" name="椭圆 66">
              <a:extLst>
                <a:ext uri="{FF2B5EF4-FFF2-40B4-BE49-F238E27FC236}">
                  <a16:creationId xmlns:a16="http://schemas.microsoft.com/office/drawing/2014/main" id="{56982AD1-836B-43AB-ADAF-6E3EADBCED57}"/>
                </a:ext>
              </a:extLst>
            </p:cNvPr>
            <p:cNvSpPr/>
            <p:nvPr/>
          </p:nvSpPr>
          <p:spPr bwMode="auto">
            <a:xfrm>
              <a:off x="8227568" y="4110950"/>
              <a:ext cx="445622" cy="445622"/>
            </a:xfrm>
            <a:prstGeom prst="ellips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400" dirty="0">
                  <a:latin typeface="Arial" charset="0"/>
                  <a:ea typeface="微软雅黑" pitchFamily="34" charset="-122"/>
                </a:rPr>
                <a:t>j</a:t>
              </a:r>
              <a:endParaRPr lang="zh-CN" altLang="en-US" sz="2400" baseline="-25000" dirty="0">
                <a:latin typeface="Arial" charset="0"/>
                <a:ea typeface="微软雅黑" pitchFamily="34" charset="-122"/>
              </a:endParaRPr>
            </a:p>
          </p:txBody>
        </p:sp>
      </p:grpSp>
      <p:sp>
        <p:nvSpPr>
          <p:cNvPr id="68" name="箭头: 右 67">
            <a:extLst>
              <a:ext uri="{FF2B5EF4-FFF2-40B4-BE49-F238E27FC236}">
                <a16:creationId xmlns:a16="http://schemas.microsoft.com/office/drawing/2014/main" id="{1030BDC6-F98F-46FE-ADE8-0855D2D7C080}"/>
              </a:ext>
            </a:extLst>
          </p:cNvPr>
          <p:cNvSpPr/>
          <p:nvPr/>
        </p:nvSpPr>
        <p:spPr>
          <a:xfrm>
            <a:off x="5937716" y="4148768"/>
            <a:ext cx="445622" cy="369987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2" name="组合 91">
            <a:extLst>
              <a:ext uri="{FF2B5EF4-FFF2-40B4-BE49-F238E27FC236}">
                <a16:creationId xmlns:a16="http://schemas.microsoft.com/office/drawing/2014/main" id="{C57CADAE-0D4F-4F74-A6E8-A4EA9DD42FB4}"/>
              </a:ext>
            </a:extLst>
          </p:cNvPr>
          <p:cNvGrpSpPr/>
          <p:nvPr/>
        </p:nvGrpSpPr>
        <p:grpSpPr>
          <a:xfrm>
            <a:off x="2591181" y="5293634"/>
            <a:ext cx="2799844" cy="1268384"/>
            <a:chOff x="2591181" y="5293634"/>
            <a:chExt cx="2799844" cy="1268384"/>
          </a:xfrm>
        </p:grpSpPr>
        <p:sp>
          <p:nvSpPr>
            <p:cNvPr id="69" name="椭圆 68">
              <a:extLst>
                <a:ext uri="{FF2B5EF4-FFF2-40B4-BE49-F238E27FC236}">
                  <a16:creationId xmlns:a16="http://schemas.microsoft.com/office/drawing/2014/main" id="{F3E635E5-637B-437D-8A73-1CFC7B01B501}"/>
                </a:ext>
              </a:extLst>
            </p:cNvPr>
            <p:cNvSpPr/>
            <p:nvPr/>
          </p:nvSpPr>
          <p:spPr bwMode="auto">
            <a:xfrm>
              <a:off x="3768292" y="5490297"/>
              <a:ext cx="445622" cy="445622"/>
            </a:xfrm>
            <a:prstGeom prst="ellips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400" dirty="0">
                  <a:latin typeface="Arial" charset="0"/>
                  <a:ea typeface="微软雅黑" pitchFamily="34" charset="-122"/>
                </a:rPr>
                <a:t>j</a:t>
              </a:r>
              <a:endParaRPr lang="zh-CN" altLang="en-US" sz="2400" baseline="-25000" dirty="0">
                <a:latin typeface="Arial" charset="0"/>
                <a:ea typeface="微软雅黑" pitchFamily="34" charset="-122"/>
              </a:endParaRPr>
            </a:p>
          </p:txBody>
        </p:sp>
        <p:sp>
          <p:nvSpPr>
            <p:cNvPr id="70" name="椭圆 69">
              <a:extLst>
                <a:ext uri="{FF2B5EF4-FFF2-40B4-BE49-F238E27FC236}">
                  <a16:creationId xmlns:a16="http://schemas.microsoft.com/office/drawing/2014/main" id="{340FA99D-6572-4811-B429-C5219F4C7CCB}"/>
                </a:ext>
              </a:extLst>
            </p:cNvPr>
            <p:cNvSpPr/>
            <p:nvPr/>
          </p:nvSpPr>
          <p:spPr bwMode="auto">
            <a:xfrm>
              <a:off x="2591181" y="5490297"/>
              <a:ext cx="445622" cy="445622"/>
            </a:xfrm>
            <a:prstGeom prst="ellips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400" dirty="0" err="1">
                  <a:latin typeface="Arial" charset="0"/>
                  <a:ea typeface="微软雅黑" pitchFamily="34" charset="-122"/>
                </a:rPr>
                <a:t>i</a:t>
              </a:r>
              <a:endParaRPr lang="zh-CN" altLang="en-US" sz="2400" dirty="0">
                <a:latin typeface="Arial" charset="0"/>
                <a:ea typeface="微软雅黑" pitchFamily="34" charset="-122"/>
              </a:endParaRPr>
            </a:p>
          </p:txBody>
        </p:sp>
        <p:cxnSp>
          <p:nvCxnSpPr>
            <p:cNvPr id="71" name="直接箭头连接符 70">
              <a:extLst>
                <a:ext uri="{FF2B5EF4-FFF2-40B4-BE49-F238E27FC236}">
                  <a16:creationId xmlns:a16="http://schemas.microsoft.com/office/drawing/2014/main" id="{7E173F83-273F-413A-8F4E-A3978A11B50A}"/>
                </a:ext>
              </a:extLst>
            </p:cNvPr>
            <p:cNvCxnSpPr>
              <a:cxnSpLocks/>
            </p:cNvCxnSpPr>
            <p:nvPr/>
          </p:nvCxnSpPr>
          <p:spPr>
            <a:xfrm>
              <a:off x="3036803" y="5713108"/>
              <a:ext cx="731489" cy="805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文本框 71">
                  <a:extLst>
                    <a:ext uri="{FF2B5EF4-FFF2-40B4-BE49-F238E27FC236}">
                      <a16:creationId xmlns:a16="http://schemas.microsoft.com/office/drawing/2014/main" id="{1D1182A8-DEB9-46D2-BFA2-216446668ECB}"/>
                    </a:ext>
                  </a:extLst>
                </p:cNvPr>
                <p:cNvSpPr txBox="1"/>
                <p:nvPr/>
              </p:nvSpPr>
              <p:spPr>
                <a:xfrm>
                  <a:off x="3200113" y="5293634"/>
                  <a:ext cx="448649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72" name="文本框 71">
                  <a:extLst>
                    <a:ext uri="{FF2B5EF4-FFF2-40B4-BE49-F238E27FC236}">
                      <a16:creationId xmlns:a16="http://schemas.microsoft.com/office/drawing/2014/main" id="{1D1182A8-DEB9-46D2-BFA2-216446668EC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00113" y="5293634"/>
                  <a:ext cx="448649" cy="461665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3" name="椭圆 72">
              <a:extLst>
                <a:ext uri="{FF2B5EF4-FFF2-40B4-BE49-F238E27FC236}">
                  <a16:creationId xmlns:a16="http://schemas.microsoft.com/office/drawing/2014/main" id="{A16B847A-48C1-4C0B-96A1-6C11F8769050}"/>
                </a:ext>
              </a:extLst>
            </p:cNvPr>
            <p:cNvSpPr/>
            <p:nvPr/>
          </p:nvSpPr>
          <p:spPr bwMode="auto">
            <a:xfrm>
              <a:off x="4945403" y="5490297"/>
              <a:ext cx="445622" cy="445622"/>
            </a:xfrm>
            <a:prstGeom prst="ellips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400" dirty="0">
                  <a:latin typeface="Arial" charset="0"/>
                  <a:ea typeface="微软雅黑" pitchFamily="34" charset="-122"/>
                </a:rPr>
                <a:t>k</a:t>
              </a:r>
              <a:endParaRPr lang="zh-CN" altLang="en-US" sz="2400" baseline="-25000" dirty="0">
                <a:latin typeface="Arial" charset="0"/>
                <a:ea typeface="微软雅黑" pitchFamily="34" charset="-122"/>
              </a:endParaRPr>
            </a:p>
          </p:txBody>
        </p:sp>
        <p:cxnSp>
          <p:nvCxnSpPr>
            <p:cNvPr id="74" name="直接箭头连接符 73">
              <a:extLst>
                <a:ext uri="{FF2B5EF4-FFF2-40B4-BE49-F238E27FC236}">
                  <a16:creationId xmlns:a16="http://schemas.microsoft.com/office/drawing/2014/main" id="{ACE9978A-E3C2-4E25-BC8C-58E22A010AD7}"/>
                </a:ext>
              </a:extLst>
            </p:cNvPr>
            <p:cNvCxnSpPr>
              <a:cxnSpLocks/>
            </p:cNvCxnSpPr>
            <p:nvPr/>
          </p:nvCxnSpPr>
          <p:spPr>
            <a:xfrm>
              <a:off x="4213914" y="5713108"/>
              <a:ext cx="731489" cy="805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文本框 74">
                  <a:extLst>
                    <a:ext uri="{FF2B5EF4-FFF2-40B4-BE49-F238E27FC236}">
                      <a16:creationId xmlns:a16="http://schemas.microsoft.com/office/drawing/2014/main" id="{DFEA5968-72BB-41D2-821D-65D499A96C1D}"/>
                    </a:ext>
                  </a:extLst>
                </p:cNvPr>
                <p:cNvSpPr txBox="1"/>
                <p:nvPr/>
              </p:nvSpPr>
              <p:spPr>
                <a:xfrm>
                  <a:off x="4345384" y="5293634"/>
                  <a:ext cx="420435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75" name="文本框 74">
                  <a:extLst>
                    <a:ext uri="{FF2B5EF4-FFF2-40B4-BE49-F238E27FC236}">
                      <a16:creationId xmlns:a16="http://schemas.microsoft.com/office/drawing/2014/main" id="{DFEA5968-72BB-41D2-821D-65D499A96C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45384" y="5293634"/>
                  <a:ext cx="420435" cy="461665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6" name="连接符: 曲线 75">
              <a:extLst>
                <a:ext uri="{FF2B5EF4-FFF2-40B4-BE49-F238E27FC236}">
                  <a16:creationId xmlns:a16="http://schemas.microsoft.com/office/drawing/2014/main" id="{56234226-1311-4B70-9EC2-1A2333E94DBB}"/>
                </a:ext>
              </a:extLst>
            </p:cNvPr>
            <p:cNvCxnSpPr>
              <a:cxnSpLocks/>
              <a:stCxn id="69" idx="3"/>
              <a:endCxn id="69" idx="6"/>
            </p:cNvCxnSpPr>
            <p:nvPr/>
          </p:nvCxnSpPr>
          <p:spPr>
            <a:xfrm rot="5400000" flipH="1" flipV="1">
              <a:off x="3944957" y="5601703"/>
              <a:ext cx="157551" cy="380362"/>
            </a:xfrm>
            <a:prstGeom prst="curvedConnector4">
              <a:avLst>
                <a:gd name="adj1" fmla="val -186517"/>
                <a:gd name="adj2" fmla="val 160101"/>
              </a:avLst>
            </a:prstGeom>
            <a:ln w="254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文本框 81">
                  <a:extLst>
                    <a:ext uri="{FF2B5EF4-FFF2-40B4-BE49-F238E27FC236}">
                      <a16:creationId xmlns:a16="http://schemas.microsoft.com/office/drawing/2014/main" id="{F88E0F80-72D8-4AB1-A0F2-37940A3848C9}"/>
                    </a:ext>
                  </a:extLst>
                </p:cNvPr>
                <p:cNvSpPr txBox="1"/>
                <p:nvPr/>
              </p:nvSpPr>
              <p:spPr>
                <a:xfrm>
                  <a:off x="3709131" y="6100353"/>
                  <a:ext cx="448649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82" name="文本框 81">
                  <a:extLst>
                    <a:ext uri="{FF2B5EF4-FFF2-40B4-BE49-F238E27FC236}">
                      <a16:creationId xmlns:a16="http://schemas.microsoft.com/office/drawing/2014/main" id="{F88E0F80-72D8-4AB1-A0F2-37940A3848C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09131" y="6100353"/>
                  <a:ext cx="448649" cy="461665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83" name="箭头: 右 82">
            <a:extLst>
              <a:ext uri="{FF2B5EF4-FFF2-40B4-BE49-F238E27FC236}">
                <a16:creationId xmlns:a16="http://schemas.microsoft.com/office/drawing/2014/main" id="{6F6460D4-4762-420D-B34E-A771F3F34F17}"/>
              </a:ext>
            </a:extLst>
          </p:cNvPr>
          <p:cNvSpPr/>
          <p:nvPr/>
        </p:nvSpPr>
        <p:spPr>
          <a:xfrm>
            <a:off x="5937716" y="5528115"/>
            <a:ext cx="445622" cy="369987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3" name="组合 92">
            <a:extLst>
              <a:ext uri="{FF2B5EF4-FFF2-40B4-BE49-F238E27FC236}">
                <a16:creationId xmlns:a16="http://schemas.microsoft.com/office/drawing/2014/main" id="{E9F99552-A2AE-4692-9B1C-81F9D9477BB1}"/>
              </a:ext>
            </a:extLst>
          </p:cNvPr>
          <p:cNvGrpSpPr/>
          <p:nvPr/>
        </p:nvGrpSpPr>
        <p:grpSpPr>
          <a:xfrm>
            <a:off x="6834243" y="5277517"/>
            <a:ext cx="1823447" cy="658402"/>
            <a:chOff x="6834243" y="5277517"/>
            <a:chExt cx="1823447" cy="658402"/>
          </a:xfrm>
        </p:grpSpPr>
        <p:sp>
          <p:nvSpPr>
            <p:cNvPr id="84" name="椭圆 83">
              <a:extLst>
                <a:ext uri="{FF2B5EF4-FFF2-40B4-BE49-F238E27FC236}">
                  <a16:creationId xmlns:a16="http://schemas.microsoft.com/office/drawing/2014/main" id="{C10D2A7F-36E7-4F3A-8439-993A34419286}"/>
                </a:ext>
              </a:extLst>
            </p:cNvPr>
            <p:cNvSpPr/>
            <p:nvPr/>
          </p:nvSpPr>
          <p:spPr bwMode="auto">
            <a:xfrm>
              <a:off x="6834243" y="5490297"/>
              <a:ext cx="445622" cy="445622"/>
            </a:xfrm>
            <a:prstGeom prst="ellips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400" dirty="0" err="1">
                  <a:latin typeface="Arial" charset="0"/>
                  <a:ea typeface="微软雅黑" pitchFamily="34" charset="-122"/>
                </a:rPr>
                <a:t>i</a:t>
              </a:r>
              <a:endParaRPr lang="zh-CN" altLang="en-US" sz="2400" dirty="0">
                <a:latin typeface="Arial" charset="0"/>
                <a:ea typeface="微软雅黑" pitchFamily="34" charset="-122"/>
              </a:endParaRPr>
            </a:p>
          </p:txBody>
        </p:sp>
        <p:cxnSp>
          <p:nvCxnSpPr>
            <p:cNvPr id="85" name="直接箭头连接符 84">
              <a:extLst>
                <a:ext uri="{FF2B5EF4-FFF2-40B4-BE49-F238E27FC236}">
                  <a16:creationId xmlns:a16="http://schemas.microsoft.com/office/drawing/2014/main" id="{A0C9A90A-1692-4204-B2DC-91197A22CC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79865" y="5713108"/>
              <a:ext cx="932203" cy="805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" name="文本框 85">
                  <a:extLst>
                    <a:ext uri="{FF2B5EF4-FFF2-40B4-BE49-F238E27FC236}">
                      <a16:creationId xmlns:a16="http://schemas.microsoft.com/office/drawing/2014/main" id="{3C156527-9187-4636-9666-434F4C540DCA}"/>
                    </a:ext>
                  </a:extLst>
                </p:cNvPr>
                <p:cNvSpPr txBox="1"/>
                <p:nvPr/>
              </p:nvSpPr>
              <p:spPr>
                <a:xfrm>
                  <a:off x="7365685" y="5277517"/>
                  <a:ext cx="804579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a14:m>
                  <a:r>
                    <a:rPr lang="en-US" altLang="zh-CN" sz="2400" dirty="0"/>
                    <a:t>c</a:t>
                  </a:r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86" name="文本框 85">
                  <a:extLst>
                    <a:ext uri="{FF2B5EF4-FFF2-40B4-BE49-F238E27FC236}">
                      <a16:creationId xmlns:a16="http://schemas.microsoft.com/office/drawing/2014/main" id="{3C156527-9187-4636-9666-434F4C540DC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65685" y="5277517"/>
                  <a:ext cx="804579" cy="461665"/>
                </a:xfrm>
                <a:prstGeom prst="rect">
                  <a:avLst/>
                </a:prstGeom>
                <a:blipFill>
                  <a:blip r:embed="rId11"/>
                  <a:stretch>
                    <a:fillRect t="-9333" r="-11364" b="-32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7" name="椭圆 86">
              <a:extLst>
                <a:ext uri="{FF2B5EF4-FFF2-40B4-BE49-F238E27FC236}">
                  <a16:creationId xmlns:a16="http://schemas.microsoft.com/office/drawing/2014/main" id="{B04383AC-497A-47B2-B3F5-6A5BEDC3B30C}"/>
                </a:ext>
              </a:extLst>
            </p:cNvPr>
            <p:cNvSpPr/>
            <p:nvPr/>
          </p:nvSpPr>
          <p:spPr bwMode="auto">
            <a:xfrm>
              <a:off x="8212068" y="5490297"/>
              <a:ext cx="445622" cy="445622"/>
            </a:xfrm>
            <a:prstGeom prst="ellips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400" dirty="0">
                  <a:latin typeface="Arial" charset="0"/>
                  <a:ea typeface="微软雅黑" pitchFamily="34" charset="-122"/>
                </a:rPr>
                <a:t>k</a:t>
              </a:r>
              <a:endParaRPr lang="zh-CN" altLang="en-US" sz="2400" baseline="-25000" dirty="0">
                <a:latin typeface="Arial" charset="0"/>
                <a:ea typeface="微软雅黑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51488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68" grpId="0" animBg="1"/>
      <p:bldP spid="83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08B1FB-788A-4589-AF38-9F3D35C7A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3.4</a:t>
            </a:r>
            <a:r>
              <a:rPr lang="zh-CN" altLang="en-US" dirty="0"/>
              <a:t>　正规式和有穷自动机的等价性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A505624-CE24-4F99-BA0C-0FE0B7796C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2" y="942765"/>
            <a:ext cx="11213398" cy="657657"/>
          </a:xfrm>
        </p:spPr>
        <p:txBody>
          <a:bodyPr>
            <a:normAutofit/>
          </a:bodyPr>
          <a:lstStyle/>
          <a:p>
            <a:r>
              <a:rPr lang="zh-CN" altLang="en-US" sz="2800" dirty="0"/>
              <a:t>从</a:t>
            </a:r>
            <a:r>
              <a:rPr lang="en-US" altLang="zh-CN" sz="2800" dirty="0"/>
              <a:t>NFA</a:t>
            </a:r>
            <a:r>
              <a:rPr lang="zh-CN" altLang="en-US" sz="2800" dirty="0"/>
              <a:t>构造正规式</a:t>
            </a:r>
            <a:r>
              <a:rPr lang="en-US" altLang="zh-CN" sz="2800" dirty="0"/>
              <a:t>r</a:t>
            </a:r>
            <a:r>
              <a:rPr lang="zh-CN" altLang="en-US" sz="2800" dirty="0"/>
              <a:t>举例：</a:t>
            </a:r>
            <a:endParaRPr lang="en-US" altLang="zh-CN" sz="28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97F99A6-6371-4F41-BC0B-12706F63D2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3A857A3-1012-4184-86F6-41658C62E65F}" type="slidenum">
              <a:rPr lang="en-US" smtClean="0"/>
              <a:pPr/>
              <a:t>57</a:t>
            </a:fld>
            <a:endParaRPr lang="en-US" dirty="0"/>
          </a:p>
        </p:txBody>
      </p:sp>
      <p:sp>
        <p:nvSpPr>
          <p:cNvPr id="28" name="箭头: 右 27">
            <a:extLst>
              <a:ext uri="{FF2B5EF4-FFF2-40B4-BE49-F238E27FC236}">
                <a16:creationId xmlns:a16="http://schemas.microsoft.com/office/drawing/2014/main" id="{A17A5372-1EA0-4D78-913A-DFFB85EF15E2}"/>
              </a:ext>
            </a:extLst>
          </p:cNvPr>
          <p:cNvSpPr/>
          <p:nvPr/>
        </p:nvSpPr>
        <p:spPr>
          <a:xfrm>
            <a:off x="5059412" y="2134331"/>
            <a:ext cx="445622" cy="369987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箭头: 右 67">
            <a:extLst>
              <a:ext uri="{FF2B5EF4-FFF2-40B4-BE49-F238E27FC236}">
                <a16:creationId xmlns:a16="http://schemas.microsoft.com/office/drawing/2014/main" id="{1030BDC6-F98F-46FE-ADE8-0855D2D7C080}"/>
              </a:ext>
            </a:extLst>
          </p:cNvPr>
          <p:cNvSpPr/>
          <p:nvPr/>
        </p:nvSpPr>
        <p:spPr>
          <a:xfrm>
            <a:off x="494961" y="3695973"/>
            <a:ext cx="445622" cy="369987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箭头: 右 82">
            <a:extLst>
              <a:ext uri="{FF2B5EF4-FFF2-40B4-BE49-F238E27FC236}">
                <a16:creationId xmlns:a16="http://schemas.microsoft.com/office/drawing/2014/main" id="{6F6460D4-4762-420D-B34E-A771F3F34F17}"/>
              </a:ext>
            </a:extLst>
          </p:cNvPr>
          <p:cNvSpPr/>
          <p:nvPr/>
        </p:nvSpPr>
        <p:spPr>
          <a:xfrm>
            <a:off x="5019271" y="3682211"/>
            <a:ext cx="445622" cy="369987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DEB9DC2C-8923-4791-862E-0D212DC50B89}"/>
              </a:ext>
            </a:extLst>
          </p:cNvPr>
          <p:cNvGrpSpPr/>
          <p:nvPr/>
        </p:nvGrpSpPr>
        <p:grpSpPr>
          <a:xfrm>
            <a:off x="400460" y="1417091"/>
            <a:ext cx="4435879" cy="1731702"/>
            <a:chOff x="400460" y="1417091"/>
            <a:chExt cx="4435879" cy="173170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文本框 60">
                  <a:extLst>
                    <a:ext uri="{FF2B5EF4-FFF2-40B4-BE49-F238E27FC236}">
                      <a16:creationId xmlns:a16="http://schemas.microsoft.com/office/drawing/2014/main" id="{2D0E833D-7935-4CDC-866C-AF0C9B233090}"/>
                    </a:ext>
                  </a:extLst>
                </p:cNvPr>
                <p:cNvSpPr txBox="1"/>
                <p:nvPr/>
              </p:nvSpPr>
              <p:spPr>
                <a:xfrm>
                  <a:off x="2319478" y="1417091"/>
                  <a:ext cx="448649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61" name="文本框 60">
                  <a:extLst>
                    <a:ext uri="{FF2B5EF4-FFF2-40B4-BE49-F238E27FC236}">
                      <a16:creationId xmlns:a16="http://schemas.microsoft.com/office/drawing/2014/main" id="{2D0E833D-7935-4CDC-866C-AF0C9B23309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19478" y="1417091"/>
                  <a:ext cx="448649" cy="461665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9" name="椭圆 68">
              <a:extLst>
                <a:ext uri="{FF2B5EF4-FFF2-40B4-BE49-F238E27FC236}">
                  <a16:creationId xmlns:a16="http://schemas.microsoft.com/office/drawing/2014/main" id="{F3E635E5-637B-437D-8A73-1CFC7B01B501}"/>
                </a:ext>
              </a:extLst>
            </p:cNvPr>
            <p:cNvSpPr/>
            <p:nvPr/>
          </p:nvSpPr>
          <p:spPr bwMode="auto">
            <a:xfrm>
              <a:off x="2007003" y="2096514"/>
              <a:ext cx="445622" cy="445622"/>
            </a:xfrm>
            <a:prstGeom prst="ellips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400" dirty="0">
                  <a:latin typeface="Arial" charset="0"/>
                  <a:ea typeface="微软雅黑" pitchFamily="34" charset="-122"/>
                </a:rPr>
                <a:t>B</a:t>
              </a:r>
              <a:endParaRPr lang="zh-CN" altLang="en-US" sz="2400" baseline="-25000" dirty="0">
                <a:latin typeface="Arial" charset="0"/>
                <a:ea typeface="微软雅黑" pitchFamily="34" charset="-122"/>
              </a:endParaRPr>
            </a:p>
          </p:txBody>
        </p:sp>
        <p:sp>
          <p:nvSpPr>
            <p:cNvPr id="70" name="椭圆 69">
              <a:extLst>
                <a:ext uri="{FF2B5EF4-FFF2-40B4-BE49-F238E27FC236}">
                  <a16:creationId xmlns:a16="http://schemas.microsoft.com/office/drawing/2014/main" id="{340FA99D-6572-4811-B429-C5219F4C7CCB}"/>
                </a:ext>
              </a:extLst>
            </p:cNvPr>
            <p:cNvSpPr/>
            <p:nvPr/>
          </p:nvSpPr>
          <p:spPr bwMode="auto">
            <a:xfrm>
              <a:off x="829892" y="2096514"/>
              <a:ext cx="445622" cy="445622"/>
            </a:xfrm>
            <a:prstGeom prst="ellips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400" dirty="0">
                  <a:latin typeface="Arial" charset="0"/>
                  <a:ea typeface="微软雅黑" pitchFamily="34" charset="-122"/>
                </a:rPr>
                <a:t>A</a:t>
              </a:r>
              <a:endParaRPr lang="zh-CN" altLang="en-US" sz="2400" dirty="0">
                <a:latin typeface="Arial" charset="0"/>
                <a:ea typeface="微软雅黑" pitchFamily="34" charset="-122"/>
              </a:endParaRPr>
            </a:p>
          </p:txBody>
        </p:sp>
        <p:cxnSp>
          <p:nvCxnSpPr>
            <p:cNvPr id="71" name="直接箭头连接符 70">
              <a:extLst>
                <a:ext uri="{FF2B5EF4-FFF2-40B4-BE49-F238E27FC236}">
                  <a16:creationId xmlns:a16="http://schemas.microsoft.com/office/drawing/2014/main" id="{7E173F83-273F-413A-8F4E-A3978A11B50A}"/>
                </a:ext>
              </a:extLst>
            </p:cNvPr>
            <p:cNvCxnSpPr>
              <a:cxnSpLocks/>
            </p:cNvCxnSpPr>
            <p:nvPr/>
          </p:nvCxnSpPr>
          <p:spPr>
            <a:xfrm>
              <a:off x="1275514" y="2319325"/>
              <a:ext cx="731489" cy="805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文本框 71">
                  <a:extLst>
                    <a:ext uri="{FF2B5EF4-FFF2-40B4-BE49-F238E27FC236}">
                      <a16:creationId xmlns:a16="http://schemas.microsoft.com/office/drawing/2014/main" id="{1D1182A8-DEB9-46D2-BFA2-216446668ECB}"/>
                    </a:ext>
                  </a:extLst>
                </p:cNvPr>
                <p:cNvSpPr txBox="1"/>
                <p:nvPr/>
              </p:nvSpPr>
              <p:spPr>
                <a:xfrm>
                  <a:off x="1438824" y="1899851"/>
                  <a:ext cx="448649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72" name="文本框 71">
                  <a:extLst>
                    <a:ext uri="{FF2B5EF4-FFF2-40B4-BE49-F238E27FC236}">
                      <a16:creationId xmlns:a16="http://schemas.microsoft.com/office/drawing/2014/main" id="{1D1182A8-DEB9-46D2-BFA2-216446668EC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38824" y="1899851"/>
                  <a:ext cx="448649" cy="46166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3" name="椭圆 72">
              <a:extLst>
                <a:ext uri="{FF2B5EF4-FFF2-40B4-BE49-F238E27FC236}">
                  <a16:creationId xmlns:a16="http://schemas.microsoft.com/office/drawing/2014/main" id="{A16B847A-48C1-4C0B-96A1-6C11F8769050}"/>
                </a:ext>
              </a:extLst>
            </p:cNvPr>
            <p:cNvSpPr/>
            <p:nvPr/>
          </p:nvSpPr>
          <p:spPr bwMode="auto">
            <a:xfrm>
              <a:off x="3184114" y="2096514"/>
              <a:ext cx="445622" cy="445622"/>
            </a:xfrm>
            <a:prstGeom prst="ellips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400" dirty="0">
                  <a:latin typeface="Arial" charset="0"/>
                  <a:ea typeface="微软雅黑" pitchFamily="34" charset="-122"/>
                </a:rPr>
                <a:t>C</a:t>
              </a:r>
              <a:endParaRPr lang="zh-CN" altLang="en-US" sz="2400" baseline="-25000" dirty="0">
                <a:latin typeface="Arial" charset="0"/>
                <a:ea typeface="微软雅黑" pitchFamily="34" charset="-122"/>
              </a:endParaRPr>
            </a:p>
          </p:txBody>
        </p:sp>
        <p:cxnSp>
          <p:nvCxnSpPr>
            <p:cNvPr id="74" name="直接箭头连接符 73">
              <a:extLst>
                <a:ext uri="{FF2B5EF4-FFF2-40B4-BE49-F238E27FC236}">
                  <a16:creationId xmlns:a16="http://schemas.microsoft.com/office/drawing/2014/main" id="{ACE9978A-E3C2-4E25-BC8C-58E22A010AD7}"/>
                </a:ext>
              </a:extLst>
            </p:cNvPr>
            <p:cNvCxnSpPr>
              <a:cxnSpLocks/>
            </p:cNvCxnSpPr>
            <p:nvPr/>
          </p:nvCxnSpPr>
          <p:spPr>
            <a:xfrm>
              <a:off x="2452625" y="2319325"/>
              <a:ext cx="731489" cy="805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文本框 74">
                  <a:extLst>
                    <a:ext uri="{FF2B5EF4-FFF2-40B4-BE49-F238E27FC236}">
                      <a16:creationId xmlns:a16="http://schemas.microsoft.com/office/drawing/2014/main" id="{DFEA5968-72BB-41D2-821D-65D499A96C1D}"/>
                    </a:ext>
                  </a:extLst>
                </p:cNvPr>
                <p:cNvSpPr txBox="1"/>
                <p:nvPr/>
              </p:nvSpPr>
              <p:spPr>
                <a:xfrm>
                  <a:off x="2688029" y="1899851"/>
                  <a:ext cx="448649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75" name="文本框 74">
                  <a:extLst>
                    <a:ext uri="{FF2B5EF4-FFF2-40B4-BE49-F238E27FC236}">
                      <a16:creationId xmlns:a16="http://schemas.microsoft.com/office/drawing/2014/main" id="{DFEA5968-72BB-41D2-821D-65D499A96C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88029" y="1899851"/>
                  <a:ext cx="448649" cy="46166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6" name="连接符: 曲线 75">
              <a:extLst>
                <a:ext uri="{FF2B5EF4-FFF2-40B4-BE49-F238E27FC236}">
                  <a16:creationId xmlns:a16="http://schemas.microsoft.com/office/drawing/2014/main" id="{56234226-1311-4B70-9EC2-1A2333E94DBB}"/>
                </a:ext>
              </a:extLst>
            </p:cNvPr>
            <p:cNvCxnSpPr>
              <a:cxnSpLocks/>
              <a:stCxn id="69" idx="3"/>
              <a:endCxn id="69" idx="6"/>
            </p:cNvCxnSpPr>
            <p:nvPr/>
          </p:nvCxnSpPr>
          <p:spPr>
            <a:xfrm rot="5400000" flipH="1" flipV="1">
              <a:off x="2183668" y="2207920"/>
              <a:ext cx="157551" cy="380362"/>
            </a:xfrm>
            <a:prstGeom prst="curvedConnector4">
              <a:avLst>
                <a:gd name="adj1" fmla="val -186517"/>
                <a:gd name="adj2" fmla="val 160101"/>
              </a:avLst>
            </a:prstGeom>
            <a:ln w="254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文本框 81">
                  <a:extLst>
                    <a:ext uri="{FF2B5EF4-FFF2-40B4-BE49-F238E27FC236}">
                      <a16:creationId xmlns:a16="http://schemas.microsoft.com/office/drawing/2014/main" id="{F88E0F80-72D8-4AB1-A0F2-37940A3848C9}"/>
                    </a:ext>
                  </a:extLst>
                </p:cNvPr>
                <p:cNvSpPr txBox="1"/>
                <p:nvPr/>
              </p:nvSpPr>
              <p:spPr>
                <a:xfrm>
                  <a:off x="2097991" y="2687128"/>
                  <a:ext cx="448649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82" name="文本框 81">
                  <a:extLst>
                    <a:ext uri="{FF2B5EF4-FFF2-40B4-BE49-F238E27FC236}">
                      <a16:creationId xmlns:a16="http://schemas.microsoft.com/office/drawing/2014/main" id="{F88E0F80-72D8-4AB1-A0F2-37940A3848C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97991" y="2687128"/>
                  <a:ext cx="448649" cy="46166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3" name="连接符: 曲线 52">
              <a:extLst>
                <a:ext uri="{FF2B5EF4-FFF2-40B4-BE49-F238E27FC236}">
                  <a16:creationId xmlns:a16="http://schemas.microsoft.com/office/drawing/2014/main" id="{CD1AC3CC-5992-46CE-95E0-FE498321B7E5}"/>
                </a:ext>
              </a:extLst>
            </p:cNvPr>
            <p:cNvCxnSpPr>
              <a:cxnSpLocks/>
              <a:stCxn id="69" idx="1"/>
              <a:endCxn id="69" idx="6"/>
            </p:cNvCxnSpPr>
            <p:nvPr/>
          </p:nvCxnSpPr>
          <p:spPr>
            <a:xfrm rot="16200000" flipH="1">
              <a:off x="2183668" y="2050368"/>
              <a:ext cx="157551" cy="380362"/>
            </a:xfrm>
            <a:prstGeom prst="curvedConnector4">
              <a:avLst>
                <a:gd name="adj1" fmla="val -186517"/>
                <a:gd name="adj2" fmla="val 160101"/>
              </a:avLst>
            </a:prstGeom>
            <a:ln w="254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箭头连接符 53">
              <a:extLst>
                <a:ext uri="{FF2B5EF4-FFF2-40B4-BE49-F238E27FC236}">
                  <a16:creationId xmlns:a16="http://schemas.microsoft.com/office/drawing/2014/main" id="{616402FC-95C8-41FD-9328-22436B71C506}"/>
                </a:ext>
              </a:extLst>
            </p:cNvPr>
            <p:cNvCxnSpPr>
              <a:cxnSpLocks/>
              <a:stCxn id="73" idx="6"/>
              <a:endCxn id="56" idx="2"/>
            </p:cNvCxnSpPr>
            <p:nvPr/>
          </p:nvCxnSpPr>
          <p:spPr>
            <a:xfrm>
              <a:off x="3629736" y="2319325"/>
              <a:ext cx="760981" cy="791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Oval 4">
              <a:extLst>
                <a:ext uri="{FF2B5EF4-FFF2-40B4-BE49-F238E27FC236}">
                  <a16:creationId xmlns:a16="http://schemas.microsoft.com/office/drawing/2014/main" id="{EE143405-9FAB-48FC-A5A3-F8B409B5C0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0717" y="2108743"/>
              <a:ext cx="445622" cy="436988"/>
            </a:xfrm>
            <a:prstGeom prst="ellipse">
              <a:avLst/>
            </a:prstGeom>
            <a:noFill/>
            <a:ln w="63500" cmpd="dbl">
              <a:solidFill>
                <a:sysClr val="windowText" lastClr="000000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2400" kern="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</a:t>
              </a:r>
              <a:endParaRPr kumimoji="0" lang="en-GB" altLang="zh-CN" sz="2400" i="0" u="none" strike="noStrike" kern="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文本框 61">
                  <a:extLst>
                    <a:ext uri="{FF2B5EF4-FFF2-40B4-BE49-F238E27FC236}">
                      <a16:creationId xmlns:a16="http://schemas.microsoft.com/office/drawing/2014/main" id="{3E4BCE2F-3B99-4340-B70D-648787CEDD9B}"/>
                    </a:ext>
                  </a:extLst>
                </p:cNvPr>
                <p:cNvSpPr txBox="1"/>
                <p:nvPr/>
              </p:nvSpPr>
              <p:spPr>
                <a:xfrm>
                  <a:off x="3760345" y="1898789"/>
                  <a:ext cx="448649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62" name="文本框 61">
                  <a:extLst>
                    <a:ext uri="{FF2B5EF4-FFF2-40B4-BE49-F238E27FC236}">
                      <a16:creationId xmlns:a16="http://schemas.microsoft.com/office/drawing/2014/main" id="{3E4BCE2F-3B99-4340-B70D-648787CEDD9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60345" y="1898789"/>
                  <a:ext cx="448649" cy="46166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2" name="文本框 101">
              <a:extLst>
                <a:ext uri="{FF2B5EF4-FFF2-40B4-BE49-F238E27FC236}">
                  <a16:creationId xmlns:a16="http://schemas.microsoft.com/office/drawing/2014/main" id="{B8B06694-3C98-4157-8C62-F689873F50A8}"/>
                </a:ext>
              </a:extLst>
            </p:cNvPr>
            <p:cNvSpPr txBox="1"/>
            <p:nvPr/>
          </p:nvSpPr>
          <p:spPr>
            <a:xfrm>
              <a:off x="400460" y="2047464"/>
              <a:ext cx="446738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eaLnBrk="1" hangingPunct="1"/>
              <a:r>
                <a:rPr lang="en-US" altLang="zh-CN" sz="2400" b="1" dirty="0">
                  <a:latin typeface="Arial" panose="020B0604020202020204" pitchFamily="34" charset="0"/>
                  <a:cs typeface="Arial" panose="020B0604020202020204" pitchFamily="34" charset="0"/>
                  <a:sym typeface="Symbol" pitchFamily="18" charset="2"/>
                </a:rPr>
                <a:t></a:t>
              </a:r>
              <a:endParaRPr lang="en-US" altLang="zh-CN" sz="24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E076DE43-9BBE-4813-B56F-FBEA7B1C96F0}"/>
              </a:ext>
            </a:extLst>
          </p:cNvPr>
          <p:cNvGrpSpPr/>
          <p:nvPr/>
        </p:nvGrpSpPr>
        <p:grpSpPr>
          <a:xfrm>
            <a:off x="5464893" y="1398704"/>
            <a:ext cx="6144406" cy="1716512"/>
            <a:chOff x="5464893" y="1398704"/>
            <a:chExt cx="6144406" cy="1716512"/>
          </a:xfrm>
        </p:grpSpPr>
        <p:sp>
          <p:nvSpPr>
            <p:cNvPr id="108" name="文本框 107">
              <a:extLst>
                <a:ext uri="{FF2B5EF4-FFF2-40B4-BE49-F238E27FC236}">
                  <a16:creationId xmlns:a16="http://schemas.microsoft.com/office/drawing/2014/main" id="{1C09022C-E9C6-4EA0-91A6-9E3905C1B426}"/>
                </a:ext>
              </a:extLst>
            </p:cNvPr>
            <p:cNvSpPr txBox="1"/>
            <p:nvPr/>
          </p:nvSpPr>
          <p:spPr>
            <a:xfrm>
              <a:off x="5464893" y="2042653"/>
              <a:ext cx="446738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eaLnBrk="1" hangingPunct="1"/>
              <a:r>
                <a:rPr lang="en-US" altLang="zh-CN" sz="2400" b="1" dirty="0">
                  <a:latin typeface="Arial" panose="020B0604020202020204" pitchFamily="34" charset="0"/>
                  <a:cs typeface="Arial" panose="020B0604020202020204" pitchFamily="34" charset="0"/>
                  <a:sym typeface="Symbol" pitchFamily="18" charset="2"/>
                </a:rPr>
                <a:t></a:t>
              </a:r>
              <a:endParaRPr lang="en-US" altLang="zh-CN" sz="24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7" name="椭圆 76">
              <a:extLst>
                <a:ext uri="{FF2B5EF4-FFF2-40B4-BE49-F238E27FC236}">
                  <a16:creationId xmlns:a16="http://schemas.microsoft.com/office/drawing/2014/main" id="{5D0EDDE4-DF0D-43FE-A8D7-D7F091ADD09A}"/>
                </a:ext>
              </a:extLst>
            </p:cNvPr>
            <p:cNvSpPr/>
            <p:nvPr/>
          </p:nvSpPr>
          <p:spPr bwMode="auto">
            <a:xfrm>
              <a:off x="7862776" y="2062937"/>
              <a:ext cx="445622" cy="445622"/>
            </a:xfrm>
            <a:prstGeom prst="ellips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400" dirty="0">
                  <a:latin typeface="Arial" charset="0"/>
                  <a:ea typeface="微软雅黑" pitchFamily="34" charset="-122"/>
                </a:rPr>
                <a:t>B</a:t>
              </a:r>
              <a:endParaRPr lang="zh-CN" altLang="en-US" sz="2400" baseline="-25000" dirty="0">
                <a:latin typeface="Arial" charset="0"/>
                <a:ea typeface="微软雅黑" pitchFamily="34" charset="-122"/>
              </a:endParaRPr>
            </a:p>
          </p:txBody>
        </p:sp>
        <p:sp>
          <p:nvSpPr>
            <p:cNvPr id="78" name="椭圆 77">
              <a:extLst>
                <a:ext uri="{FF2B5EF4-FFF2-40B4-BE49-F238E27FC236}">
                  <a16:creationId xmlns:a16="http://schemas.microsoft.com/office/drawing/2014/main" id="{382A3991-8611-453B-B4F7-AE9A82AC1456}"/>
                </a:ext>
              </a:extLst>
            </p:cNvPr>
            <p:cNvSpPr/>
            <p:nvPr/>
          </p:nvSpPr>
          <p:spPr bwMode="auto">
            <a:xfrm>
              <a:off x="6685665" y="2062937"/>
              <a:ext cx="445622" cy="445622"/>
            </a:xfrm>
            <a:prstGeom prst="ellips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400" dirty="0">
                  <a:latin typeface="Arial" charset="0"/>
                  <a:ea typeface="微软雅黑" pitchFamily="34" charset="-122"/>
                </a:rPr>
                <a:t>A</a:t>
              </a:r>
              <a:endParaRPr lang="zh-CN" altLang="en-US" sz="2400" dirty="0">
                <a:latin typeface="Arial" charset="0"/>
                <a:ea typeface="微软雅黑" pitchFamily="34" charset="-122"/>
              </a:endParaRPr>
            </a:p>
          </p:txBody>
        </p:sp>
        <p:cxnSp>
          <p:nvCxnSpPr>
            <p:cNvPr id="79" name="直接箭头连接符 78">
              <a:extLst>
                <a:ext uri="{FF2B5EF4-FFF2-40B4-BE49-F238E27FC236}">
                  <a16:creationId xmlns:a16="http://schemas.microsoft.com/office/drawing/2014/main" id="{B9A3E292-1614-4CE2-8647-BAA4EF08E03C}"/>
                </a:ext>
              </a:extLst>
            </p:cNvPr>
            <p:cNvCxnSpPr>
              <a:cxnSpLocks/>
            </p:cNvCxnSpPr>
            <p:nvPr/>
          </p:nvCxnSpPr>
          <p:spPr>
            <a:xfrm>
              <a:off x="7131287" y="2285748"/>
              <a:ext cx="731489" cy="805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文本框 79">
                  <a:extLst>
                    <a:ext uri="{FF2B5EF4-FFF2-40B4-BE49-F238E27FC236}">
                      <a16:creationId xmlns:a16="http://schemas.microsoft.com/office/drawing/2014/main" id="{11525BA7-B317-469B-AA49-444569790F10}"/>
                    </a:ext>
                  </a:extLst>
                </p:cNvPr>
                <p:cNvSpPr txBox="1"/>
                <p:nvPr/>
              </p:nvSpPr>
              <p:spPr>
                <a:xfrm>
                  <a:off x="7294597" y="1866274"/>
                  <a:ext cx="448649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80" name="文本框 79">
                  <a:extLst>
                    <a:ext uri="{FF2B5EF4-FFF2-40B4-BE49-F238E27FC236}">
                      <a16:creationId xmlns:a16="http://schemas.microsoft.com/office/drawing/2014/main" id="{11525BA7-B317-469B-AA49-444569790F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94597" y="1866274"/>
                  <a:ext cx="448649" cy="46166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1" name="椭圆 80">
              <a:extLst>
                <a:ext uri="{FF2B5EF4-FFF2-40B4-BE49-F238E27FC236}">
                  <a16:creationId xmlns:a16="http://schemas.microsoft.com/office/drawing/2014/main" id="{B9245A44-FACB-477F-BE5C-944FA92754C1}"/>
                </a:ext>
              </a:extLst>
            </p:cNvPr>
            <p:cNvSpPr/>
            <p:nvPr/>
          </p:nvSpPr>
          <p:spPr bwMode="auto">
            <a:xfrm>
              <a:off x="9039887" y="2062937"/>
              <a:ext cx="445622" cy="445622"/>
            </a:xfrm>
            <a:prstGeom prst="ellips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400" dirty="0">
                  <a:latin typeface="Arial" charset="0"/>
                  <a:ea typeface="微软雅黑" pitchFamily="34" charset="-122"/>
                </a:rPr>
                <a:t>C</a:t>
              </a:r>
              <a:endParaRPr lang="zh-CN" altLang="en-US" sz="2400" baseline="-25000" dirty="0">
                <a:latin typeface="Arial" charset="0"/>
                <a:ea typeface="微软雅黑" pitchFamily="34" charset="-122"/>
              </a:endParaRPr>
            </a:p>
          </p:txBody>
        </p:sp>
        <p:cxnSp>
          <p:nvCxnSpPr>
            <p:cNvPr id="94" name="直接箭头连接符 93">
              <a:extLst>
                <a:ext uri="{FF2B5EF4-FFF2-40B4-BE49-F238E27FC236}">
                  <a16:creationId xmlns:a16="http://schemas.microsoft.com/office/drawing/2014/main" id="{96FA6246-4D5D-4A72-9256-C45A1BE1E56C}"/>
                </a:ext>
              </a:extLst>
            </p:cNvPr>
            <p:cNvCxnSpPr>
              <a:cxnSpLocks/>
            </p:cNvCxnSpPr>
            <p:nvPr/>
          </p:nvCxnSpPr>
          <p:spPr>
            <a:xfrm>
              <a:off x="8308398" y="2285748"/>
              <a:ext cx="731489" cy="805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文本框 94">
                  <a:extLst>
                    <a:ext uri="{FF2B5EF4-FFF2-40B4-BE49-F238E27FC236}">
                      <a16:creationId xmlns:a16="http://schemas.microsoft.com/office/drawing/2014/main" id="{77EC1898-A080-48FB-BA94-54F73A8575F0}"/>
                    </a:ext>
                  </a:extLst>
                </p:cNvPr>
                <p:cNvSpPr txBox="1"/>
                <p:nvPr/>
              </p:nvSpPr>
              <p:spPr>
                <a:xfrm>
                  <a:off x="8543802" y="1866274"/>
                  <a:ext cx="448649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95" name="文本框 94">
                  <a:extLst>
                    <a:ext uri="{FF2B5EF4-FFF2-40B4-BE49-F238E27FC236}">
                      <a16:creationId xmlns:a16="http://schemas.microsoft.com/office/drawing/2014/main" id="{77EC1898-A080-48FB-BA94-54F73A8575F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43802" y="1866274"/>
                  <a:ext cx="448649" cy="461665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6" name="连接符: 曲线 95">
              <a:extLst>
                <a:ext uri="{FF2B5EF4-FFF2-40B4-BE49-F238E27FC236}">
                  <a16:creationId xmlns:a16="http://schemas.microsoft.com/office/drawing/2014/main" id="{2025A818-548E-4FE7-A5F6-425172BE7A34}"/>
                </a:ext>
              </a:extLst>
            </p:cNvPr>
            <p:cNvCxnSpPr>
              <a:cxnSpLocks/>
              <a:stCxn id="77" idx="3"/>
              <a:endCxn id="77" idx="6"/>
            </p:cNvCxnSpPr>
            <p:nvPr/>
          </p:nvCxnSpPr>
          <p:spPr>
            <a:xfrm rot="5400000" flipH="1" flipV="1">
              <a:off x="8039441" y="2174343"/>
              <a:ext cx="157551" cy="380362"/>
            </a:xfrm>
            <a:prstGeom prst="curvedConnector4">
              <a:avLst>
                <a:gd name="adj1" fmla="val -186517"/>
                <a:gd name="adj2" fmla="val 160101"/>
              </a:avLst>
            </a:prstGeom>
            <a:ln w="254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文本框 96">
                  <a:extLst>
                    <a:ext uri="{FF2B5EF4-FFF2-40B4-BE49-F238E27FC236}">
                      <a16:creationId xmlns:a16="http://schemas.microsoft.com/office/drawing/2014/main" id="{C78ABE2C-2EE4-48CE-896D-115BCF92A4F9}"/>
                    </a:ext>
                  </a:extLst>
                </p:cNvPr>
                <p:cNvSpPr txBox="1"/>
                <p:nvPr/>
              </p:nvSpPr>
              <p:spPr>
                <a:xfrm>
                  <a:off x="7953764" y="2653551"/>
                  <a:ext cx="448649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97" name="文本框 96">
                  <a:extLst>
                    <a:ext uri="{FF2B5EF4-FFF2-40B4-BE49-F238E27FC236}">
                      <a16:creationId xmlns:a16="http://schemas.microsoft.com/office/drawing/2014/main" id="{C78ABE2C-2EE4-48CE-896D-115BCF92A4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53764" y="2653551"/>
                  <a:ext cx="448649" cy="461665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8" name="连接符: 曲线 97">
              <a:extLst>
                <a:ext uri="{FF2B5EF4-FFF2-40B4-BE49-F238E27FC236}">
                  <a16:creationId xmlns:a16="http://schemas.microsoft.com/office/drawing/2014/main" id="{3CBC38C6-B355-47C3-B282-D3D9D84D490F}"/>
                </a:ext>
              </a:extLst>
            </p:cNvPr>
            <p:cNvCxnSpPr>
              <a:cxnSpLocks/>
              <a:stCxn id="77" idx="1"/>
              <a:endCxn id="77" idx="6"/>
            </p:cNvCxnSpPr>
            <p:nvPr/>
          </p:nvCxnSpPr>
          <p:spPr>
            <a:xfrm rot="16200000" flipH="1">
              <a:off x="8039441" y="2016791"/>
              <a:ext cx="157551" cy="380362"/>
            </a:xfrm>
            <a:prstGeom prst="curvedConnector4">
              <a:avLst>
                <a:gd name="adj1" fmla="val -186517"/>
                <a:gd name="adj2" fmla="val 160101"/>
              </a:avLst>
            </a:prstGeom>
            <a:ln w="254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接箭头连接符 98">
              <a:extLst>
                <a:ext uri="{FF2B5EF4-FFF2-40B4-BE49-F238E27FC236}">
                  <a16:creationId xmlns:a16="http://schemas.microsoft.com/office/drawing/2014/main" id="{7A923CC3-EBA4-4283-8524-E1A726E88C95}"/>
                </a:ext>
              </a:extLst>
            </p:cNvPr>
            <p:cNvCxnSpPr>
              <a:cxnSpLocks/>
              <a:stCxn id="81" idx="6"/>
              <a:endCxn id="107" idx="2"/>
            </p:cNvCxnSpPr>
            <p:nvPr/>
          </p:nvCxnSpPr>
          <p:spPr>
            <a:xfrm flipV="1">
              <a:off x="9485509" y="2281507"/>
              <a:ext cx="758735" cy="424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1" name="文本框 100">
                  <a:extLst>
                    <a:ext uri="{FF2B5EF4-FFF2-40B4-BE49-F238E27FC236}">
                      <a16:creationId xmlns:a16="http://schemas.microsoft.com/office/drawing/2014/main" id="{EA61174E-D063-48E2-9545-E2104B060E24}"/>
                    </a:ext>
                  </a:extLst>
                </p:cNvPr>
                <p:cNvSpPr txBox="1"/>
                <p:nvPr/>
              </p:nvSpPr>
              <p:spPr>
                <a:xfrm>
                  <a:off x="9616118" y="1865212"/>
                  <a:ext cx="448649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01" name="文本框 100">
                  <a:extLst>
                    <a:ext uri="{FF2B5EF4-FFF2-40B4-BE49-F238E27FC236}">
                      <a16:creationId xmlns:a16="http://schemas.microsoft.com/office/drawing/2014/main" id="{EA61174E-D063-48E2-9545-E2104B060E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16118" y="1865212"/>
                  <a:ext cx="448649" cy="461665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3" name="椭圆 102">
              <a:extLst>
                <a:ext uri="{FF2B5EF4-FFF2-40B4-BE49-F238E27FC236}">
                  <a16:creationId xmlns:a16="http://schemas.microsoft.com/office/drawing/2014/main" id="{CFA02AC6-8504-492C-B326-204E47B9E668}"/>
                </a:ext>
              </a:extLst>
            </p:cNvPr>
            <p:cNvSpPr/>
            <p:nvPr/>
          </p:nvSpPr>
          <p:spPr bwMode="auto">
            <a:xfrm>
              <a:off x="5867418" y="2058696"/>
              <a:ext cx="445622" cy="445622"/>
            </a:xfrm>
            <a:prstGeom prst="ellips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b="1" dirty="0">
                  <a:solidFill>
                    <a:srgbClr val="FF0000"/>
                  </a:solidFill>
                  <a:latin typeface="Arial" charset="0"/>
                  <a:ea typeface="微软雅黑" pitchFamily="34" charset="-122"/>
                </a:rPr>
                <a:t>X</a:t>
              </a:r>
              <a:endParaRPr lang="zh-CN" altLang="en-US" b="1" dirty="0">
                <a:solidFill>
                  <a:srgbClr val="FF0000"/>
                </a:solidFill>
                <a:latin typeface="Arial" charset="0"/>
                <a:ea typeface="微软雅黑" pitchFamily="34" charset="-122"/>
              </a:endParaRPr>
            </a:p>
          </p:txBody>
        </p:sp>
        <p:sp>
          <p:nvSpPr>
            <p:cNvPr id="104" name="Oval 4">
              <a:extLst>
                <a:ext uri="{FF2B5EF4-FFF2-40B4-BE49-F238E27FC236}">
                  <a16:creationId xmlns:a16="http://schemas.microsoft.com/office/drawing/2014/main" id="{AFA3CDB3-FD2D-439F-B381-63A3211C0D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63677" y="2067330"/>
              <a:ext cx="445622" cy="436988"/>
            </a:xfrm>
            <a:prstGeom prst="ellipse">
              <a:avLst/>
            </a:prstGeom>
            <a:noFill/>
            <a:ln w="63500" cmpd="dbl">
              <a:solidFill>
                <a:sysClr val="windowText" lastClr="000000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b="1" kern="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Y</a:t>
              </a:r>
              <a:endParaRPr kumimoji="0" lang="en-GB" altLang="zh-CN" b="1" i="0" u="none" strike="noStrike" kern="0" cap="none" spc="0" normalizeH="0" baseline="-250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05" name="直接箭头连接符 104">
              <a:extLst>
                <a:ext uri="{FF2B5EF4-FFF2-40B4-BE49-F238E27FC236}">
                  <a16:creationId xmlns:a16="http://schemas.microsoft.com/office/drawing/2014/main" id="{38573DE0-58C7-45E3-85DE-C9D73F49F49D}"/>
                </a:ext>
              </a:extLst>
            </p:cNvPr>
            <p:cNvCxnSpPr>
              <a:cxnSpLocks/>
              <a:stCxn id="103" idx="6"/>
              <a:endCxn id="78" idx="2"/>
            </p:cNvCxnSpPr>
            <p:nvPr/>
          </p:nvCxnSpPr>
          <p:spPr>
            <a:xfrm>
              <a:off x="6313040" y="2281507"/>
              <a:ext cx="372625" cy="424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接箭头连接符 105">
              <a:extLst>
                <a:ext uri="{FF2B5EF4-FFF2-40B4-BE49-F238E27FC236}">
                  <a16:creationId xmlns:a16="http://schemas.microsoft.com/office/drawing/2014/main" id="{07A5461F-55B9-4572-B072-28D884033463}"/>
                </a:ext>
              </a:extLst>
            </p:cNvPr>
            <p:cNvCxnSpPr>
              <a:cxnSpLocks/>
              <a:stCxn id="107" idx="6"/>
              <a:endCxn id="104" idx="2"/>
            </p:cNvCxnSpPr>
            <p:nvPr/>
          </p:nvCxnSpPr>
          <p:spPr>
            <a:xfrm>
              <a:off x="10689866" y="2281507"/>
              <a:ext cx="473811" cy="431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椭圆 106">
              <a:extLst>
                <a:ext uri="{FF2B5EF4-FFF2-40B4-BE49-F238E27FC236}">
                  <a16:creationId xmlns:a16="http://schemas.microsoft.com/office/drawing/2014/main" id="{1DD8DB8C-6E76-4157-A1DA-49D2734F1CF6}"/>
                </a:ext>
              </a:extLst>
            </p:cNvPr>
            <p:cNvSpPr/>
            <p:nvPr/>
          </p:nvSpPr>
          <p:spPr bwMode="auto">
            <a:xfrm>
              <a:off x="10244244" y="2058696"/>
              <a:ext cx="445622" cy="445622"/>
            </a:xfrm>
            <a:prstGeom prst="ellips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400" dirty="0">
                  <a:latin typeface="Arial" charset="0"/>
                  <a:ea typeface="微软雅黑" pitchFamily="34" charset="-122"/>
                </a:rPr>
                <a:t>D</a:t>
              </a:r>
              <a:endParaRPr lang="zh-CN" altLang="en-US" sz="2400" baseline="-25000" dirty="0">
                <a:latin typeface="Arial" charset="0"/>
                <a:ea typeface="微软雅黑" pitchFamily="34" charset="-122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9" name="文本框 108">
                  <a:extLst>
                    <a:ext uri="{FF2B5EF4-FFF2-40B4-BE49-F238E27FC236}">
                      <a16:creationId xmlns:a16="http://schemas.microsoft.com/office/drawing/2014/main" id="{0B9A186D-106D-4F6C-BA28-6AA3E3385820}"/>
                    </a:ext>
                  </a:extLst>
                </p:cNvPr>
                <p:cNvSpPr txBox="1"/>
                <p:nvPr/>
              </p:nvSpPr>
              <p:spPr>
                <a:xfrm>
                  <a:off x="6284697" y="1874269"/>
                  <a:ext cx="418833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sz="2400" i="1" smtClean="0">
                            <a:latin typeface="Cambria Math" panose="02040503050406030204" pitchFamily="18" charset="0"/>
                          </a:rPr>
                          <m:t>𝜀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09" name="文本框 108">
                  <a:extLst>
                    <a:ext uri="{FF2B5EF4-FFF2-40B4-BE49-F238E27FC236}">
                      <a16:creationId xmlns:a16="http://schemas.microsoft.com/office/drawing/2014/main" id="{0B9A186D-106D-4F6C-BA28-6AA3E338582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84697" y="1874269"/>
                  <a:ext cx="418833" cy="461665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0" name="文本框 109">
                  <a:extLst>
                    <a:ext uri="{FF2B5EF4-FFF2-40B4-BE49-F238E27FC236}">
                      <a16:creationId xmlns:a16="http://schemas.microsoft.com/office/drawing/2014/main" id="{A1044971-13C0-4501-8DCF-9A37850335D4}"/>
                    </a:ext>
                  </a:extLst>
                </p:cNvPr>
                <p:cNvSpPr txBox="1"/>
                <p:nvPr/>
              </p:nvSpPr>
              <p:spPr>
                <a:xfrm>
                  <a:off x="10703260" y="1838967"/>
                  <a:ext cx="418833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sz="2400" i="1" smtClean="0">
                            <a:latin typeface="Cambria Math" panose="02040503050406030204" pitchFamily="18" charset="0"/>
                          </a:rPr>
                          <m:t>𝜀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10" name="文本框 109">
                  <a:extLst>
                    <a:ext uri="{FF2B5EF4-FFF2-40B4-BE49-F238E27FC236}">
                      <a16:creationId xmlns:a16="http://schemas.microsoft.com/office/drawing/2014/main" id="{A1044971-13C0-4501-8DCF-9A37850335D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03260" y="1838967"/>
                  <a:ext cx="418833" cy="461665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1" name="文本框 110">
                  <a:extLst>
                    <a:ext uri="{FF2B5EF4-FFF2-40B4-BE49-F238E27FC236}">
                      <a16:creationId xmlns:a16="http://schemas.microsoft.com/office/drawing/2014/main" id="{0D85E43E-0A79-4658-A808-2DFB116BAF8F}"/>
                    </a:ext>
                  </a:extLst>
                </p:cNvPr>
                <p:cNvSpPr txBox="1"/>
                <p:nvPr/>
              </p:nvSpPr>
              <p:spPr>
                <a:xfrm>
                  <a:off x="8038050" y="1398704"/>
                  <a:ext cx="448649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11" name="文本框 110">
                  <a:extLst>
                    <a:ext uri="{FF2B5EF4-FFF2-40B4-BE49-F238E27FC236}">
                      <a16:creationId xmlns:a16="http://schemas.microsoft.com/office/drawing/2014/main" id="{0D85E43E-0A79-4658-A808-2DFB116BAF8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38050" y="1398704"/>
                  <a:ext cx="448649" cy="461665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1C7A7B14-E60C-4D12-9451-FE0FAC16654E}"/>
              </a:ext>
            </a:extLst>
          </p:cNvPr>
          <p:cNvGrpSpPr/>
          <p:nvPr/>
        </p:nvGrpSpPr>
        <p:grpSpPr>
          <a:xfrm>
            <a:off x="1045043" y="2989576"/>
            <a:ext cx="3292718" cy="1716512"/>
            <a:chOff x="1045043" y="2989576"/>
            <a:chExt cx="3292718" cy="171651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0" name="文本框 119">
                  <a:extLst>
                    <a:ext uri="{FF2B5EF4-FFF2-40B4-BE49-F238E27FC236}">
                      <a16:creationId xmlns:a16="http://schemas.microsoft.com/office/drawing/2014/main" id="{D71D77D6-EB84-49A5-8407-A95018055FC5}"/>
                    </a:ext>
                  </a:extLst>
                </p:cNvPr>
                <p:cNvSpPr txBox="1"/>
                <p:nvPr/>
              </p:nvSpPr>
              <p:spPr>
                <a:xfrm>
                  <a:off x="3116563" y="3457146"/>
                  <a:ext cx="62017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𝑎𝑎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20" name="文本框 119">
                  <a:extLst>
                    <a:ext uri="{FF2B5EF4-FFF2-40B4-BE49-F238E27FC236}">
                      <a16:creationId xmlns:a16="http://schemas.microsoft.com/office/drawing/2014/main" id="{D71D77D6-EB84-49A5-8407-A95018055FC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16563" y="3457146"/>
                  <a:ext cx="620170" cy="461665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3" name="文本框 112">
              <a:extLst>
                <a:ext uri="{FF2B5EF4-FFF2-40B4-BE49-F238E27FC236}">
                  <a16:creationId xmlns:a16="http://schemas.microsoft.com/office/drawing/2014/main" id="{4749667E-1DDC-4DDF-8AFA-365FE1A6D010}"/>
                </a:ext>
              </a:extLst>
            </p:cNvPr>
            <p:cNvSpPr txBox="1"/>
            <p:nvPr/>
          </p:nvSpPr>
          <p:spPr>
            <a:xfrm>
              <a:off x="1045043" y="3633525"/>
              <a:ext cx="446738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eaLnBrk="1" hangingPunct="1"/>
              <a:r>
                <a:rPr lang="en-US" altLang="zh-CN" sz="2400" b="1" dirty="0">
                  <a:latin typeface="Arial" panose="020B0604020202020204" pitchFamily="34" charset="0"/>
                  <a:cs typeface="Arial" panose="020B0604020202020204" pitchFamily="34" charset="0"/>
                  <a:sym typeface="Symbol" pitchFamily="18" charset="2"/>
                </a:rPr>
                <a:t></a:t>
              </a:r>
              <a:endParaRPr lang="en-US" altLang="zh-CN" sz="24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4" name="椭圆 113">
              <a:extLst>
                <a:ext uri="{FF2B5EF4-FFF2-40B4-BE49-F238E27FC236}">
                  <a16:creationId xmlns:a16="http://schemas.microsoft.com/office/drawing/2014/main" id="{ACA611D3-19E0-4D63-A65C-F283908793BA}"/>
                </a:ext>
              </a:extLst>
            </p:cNvPr>
            <p:cNvSpPr/>
            <p:nvPr/>
          </p:nvSpPr>
          <p:spPr bwMode="auto">
            <a:xfrm>
              <a:off x="2435537" y="3653809"/>
              <a:ext cx="445622" cy="445622"/>
            </a:xfrm>
            <a:prstGeom prst="ellips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400" dirty="0">
                  <a:latin typeface="Arial" charset="0"/>
                  <a:ea typeface="微软雅黑" pitchFamily="34" charset="-122"/>
                </a:rPr>
                <a:t>B</a:t>
              </a:r>
              <a:endParaRPr lang="zh-CN" altLang="en-US" sz="2400" baseline="-25000" dirty="0">
                <a:latin typeface="Arial" charset="0"/>
                <a:ea typeface="微软雅黑" pitchFamily="34" charset="-122"/>
              </a:endParaRPr>
            </a:p>
          </p:txBody>
        </p:sp>
        <p:cxnSp>
          <p:nvCxnSpPr>
            <p:cNvPr id="116" name="直接箭头连接符 115">
              <a:extLst>
                <a:ext uri="{FF2B5EF4-FFF2-40B4-BE49-F238E27FC236}">
                  <a16:creationId xmlns:a16="http://schemas.microsoft.com/office/drawing/2014/main" id="{48AED960-F778-49DC-B183-F376D66D4487}"/>
                </a:ext>
              </a:extLst>
            </p:cNvPr>
            <p:cNvCxnSpPr>
              <a:cxnSpLocks/>
              <a:stCxn id="126" idx="6"/>
              <a:endCxn id="114" idx="2"/>
            </p:cNvCxnSpPr>
            <p:nvPr/>
          </p:nvCxnSpPr>
          <p:spPr>
            <a:xfrm>
              <a:off x="1893190" y="3872379"/>
              <a:ext cx="542347" cy="424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7" name="文本框 116">
                  <a:extLst>
                    <a:ext uri="{FF2B5EF4-FFF2-40B4-BE49-F238E27FC236}">
                      <a16:creationId xmlns:a16="http://schemas.microsoft.com/office/drawing/2014/main" id="{63D2F964-49A9-4CBC-8E6D-460E6D009669}"/>
                    </a:ext>
                  </a:extLst>
                </p:cNvPr>
                <p:cNvSpPr txBox="1"/>
                <p:nvPr/>
              </p:nvSpPr>
              <p:spPr>
                <a:xfrm>
                  <a:off x="1971625" y="3410714"/>
                  <a:ext cx="448649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17" name="文本框 116">
                  <a:extLst>
                    <a:ext uri="{FF2B5EF4-FFF2-40B4-BE49-F238E27FC236}">
                      <a16:creationId xmlns:a16="http://schemas.microsoft.com/office/drawing/2014/main" id="{63D2F964-49A9-4CBC-8E6D-460E6D00966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71625" y="3410714"/>
                  <a:ext cx="448649" cy="461665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9" name="直接箭头连接符 118">
              <a:extLst>
                <a:ext uri="{FF2B5EF4-FFF2-40B4-BE49-F238E27FC236}">
                  <a16:creationId xmlns:a16="http://schemas.microsoft.com/office/drawing/2014/main" id="{9CA9715D-9C25-462A-90A6-4B6B345224A5}"/>
                </a:ext>
              </a:extLst>
            </p:cNvPr>
            <p:cNvCxnSpPr>
              <a:cxnSpLocks/>
              <a:endCxn id="127" idx="2"/>
            </p:cNvCxnSpPr>
            <p:nvPr/>
          </p:nvCxnSpPr>
          <p:spPr>
            <a:xfrm>
              <a:off x="2881159" y="3876620"/>
              <a:ext cx="1010980" cy="7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连接符: 曲线 120">
              <a:extLst>
                <a:ext uri="{FF2B5EF4-FFF2-40B4-BE49-F238E27FC236}">
                  <a16:creationId xmlns:a16="http://schemas.microsoft.com/office/drawing/2014/main" id="{D99D01AC-7109-4743-9A54-69C877BFA539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2612203" y="3765215"/>
              <a:ext cx="157551" cy="380362"/>
            </a:xfrm>
            <a:prstGeom prst="curvedConnector4">
              <a:avLst>
                <a:gd name="adj1" fmla="val -186517"/>
                <a:gd name="adj2" fmla="val 160101"/>
              </a:avLst>
            </a:prstGeom>
            <a:ln w="254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2" name="文本框 121">
                  <a:extLst>
                    <a:ext uri="{FF2B5EF4-FFF2-40B4-BE49-F238E27FC236}">
                      <a16:creationId xmlns:a16="http://schemas.microsoft.com/office/drawing/2014/main" id="{FEFA921C-CDF8-41B1-9D3C-B2FAF413562E}"/>
                    </a:ext>
                  </a:extLst>
                </p:cNvPr>
                <p:cNvSpPr txBox="1"/>
                <p:nvPr/>
              </p:nvSpPr>
              <p:spPr>
                <a:xfrm>
                  <a:off x="2526525" y="4244423"/>
                  <a:ext cx="448649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22" name="文本框 121">
                  <a:extLst>
                    <a:ext uri="{FF2B5EF4-FFF2-40B4-BE49-F238E27FC236}">
                      <a16:creationId xmlns:a16="http://schemas.microsoft.com/office/drawing/2014/main" id="{FEFA921C-CDF8-41B1-9D3C-B2FAF413562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26525" y="4244423"/>
                  <a:ext cx="448649" cy="461665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3" name="连接符: 曲线 122">
              <a:extLst>
                <a:ext uri="{FF2B5EF4-FFF2-40B4-BE49-F238E27FC236}">
                  <a16:creationId xmlns:a16="http://schemas.microsoft.com/office/drawing/2014/main" id="{6B6DA1A3-28BE-4DF1-9646-AE58EA95773A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2612203" y="3607664"/>
              <a:ext cx="157551" cy="380362"/>
            </a:xfrm>
            <a:prstGeom prst="curvedConnector4">
              <a:avLst>
                <a:gd name="adj1" fmla="val -186517"/>
                <a:gd name="adj2" fmla="val 160101"/>
              </a:avLst>
            </a:prstGeom>
            <a:ln w="254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6" name="椭圆 125">
              <a:extLst>
                <a:ext uri="{FF2B5EF4-FFF2-40B4-BE49-F238E27FC236}">
                  <a16:creationId xmlns:a16="http://schemas.microsoft.com/office/drawing/2014/main" id="{3689FBA9-D42C-4E1F-8BF2-B135F8873431}"/>
                </a:ext>
              </a:extLst>
            </p:cNvPr>
            <p:cNvSpPr/>
            <p:nvPr/>
          </p:nvSpPr>
          <p:spPr bwMode="auto">
            <a:xfrm>
              <a:off x="1447568" y="3649568"/>
              <a:ext cx="445622" cy="445622"/>
            </a:xfrm>
            <a:prstGeom prst="ellips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b="1" dirty="0">
                  <a:solidFill>
                    <a:srgbClr val="FF0000"/>
                  </a:solidFill>
                  <a:latin typeface="Arial" charset="0"/>
                  <a:ea typeface="微软雅黑" pitchFamily="34" charset="-122"/>
                </a:rPr>
                <a:t>X</a:t>
              </a:r>
              <a:endParaRPr lang="zh-CN" altLang="en-US" b="1" dirty="0">
                <a:solidFill>
                  <a:srgbClr val="FF0000"/>
                </a:solidFill>
                <a:latin typeface="Arial" charset="0"/>
                <a:ea typeface="微软雅黑" pitchFamily="34" charset="-122"/>
              </a:endParaRPr>
            </a:p>
          </p:txBody>
        </p:sp>
        <p:sp>
          <p:nvSpPr>
            <p:cNvPr id="127" name="Oval 4">
              <a:extLst>
                <a:ext uri="{FF2B5EF4-FFF2-40B4-BE49-F238E27FC236}">
                  <a16:creationId xmlns:a16="http://schemas.microsoft.com/office/drawing/2014/main" id="{70B55408-FC4A-461D-9750-EB970E09D7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92139" y="3658202"/>
              <a:ext cx="445622" cy="436988"/>
            </a:xfrm>
            <a:prstGeom prst="ellipse">
              <a:avLst/>
            </a:prstGeom>
            <a:noFill/>
            <a:ln w="63500" cmpd="dbl">
              <a:solidFill>
                <a:sysClr val="windowText" lastClr="000000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b="1" kern="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Y</a:t>
              </a:r>
              <a:endParaRPr kumimoji="0" lang="en-GB" altLang="zh-CN" b="1" i="0" u="none" strike="noStrike" kern="0" cap="none" spc="0" normalizeH="0" baseline="-250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3" name="文本框 132">
                  <a:extLst>
                    <a:ext uri="{FF2B5EF4-FFF2-40B4-BE49-F238E27FC236}">
                      <a16:creationId xmlns:a16="http://schemas.microsoft.com/office/drawing/2014/main" id="{D3FA7D3B-50A4-45E1-B385-6034261BF698}"/>
                    </a:ext>
                  </a:extLst>
                </p:cNvPr>
                <p:cNvSpPr txBox="1"/>
                <p:nvPr/>
              </p:nvSpPr>
              <p:spPr>
                <a:xfrm>
                  <a:off x="2610811" y="2989576"/>
                  <a:ext cx="448649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33" name="文本框 132">
                  <a:extLst>
                    <a:ext uri="{FF2B5EF4-FFF2-40B4-BE49-F238E27FC236}">
                      <a16:creationId xmlns:a16="http://schemas.microsoft.com/office/drawing/2014/main" id="{D3FA7D3B-50A4-45E1-B385-6034261BF69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10811" y="2989576"/>
                  <a:ext cx="448649" cy="461665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7C988C92-B2C9-4E12-B006-DEBD3762A40B}"/>
              </a:ext>
            </a:extLst>
          </p:cNvPr>
          <p:cNvGrpSpPr/>
          <p:nvPr/>
        </p:nvGrpSpPr>
        <p:grpSpPr>
          <a:xfrm>
            <a:off x="5784941" y="3002494"/>
            <a:ext cx="3292718" cy="1109855"/>
            <a:chOff x="5784941" y="3002494"/>
            <a:chExt cx="3292718" cy="110985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4" name="文本框 133">
                  <a:extLst>
                    <a:ext uri="{FF2B5EF4-FFF2-40B4-BE49-F238E27FC236}">
                      <a16:creationId xmlns:a16="http://schemas.microsoft.com/office/drawing/2014/main" id="{1A4F5DF4-5F47-4F6A-9442-7360E9909376}"/>
                    </a:ext>
                  </a:extLst>
                </p:cNvPr>
                <p:cNvSpPr txBox="1"/>
                <p:nvPr/>
              </p:nvSpPr>
              <p:spPr>
                <a:xfrm>
                  <a:off x="7856461" y="3470064"/>
                  <a:ext cx="62017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𝑎𝑎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34" name="文本框 133">
                  <a:extLst>
                    <a:ext uri="{FF2B5EF4-FFF2-40B4-BE49-F238E27FC236}">
                      <a16:creationId xmlns:a16="http://schemas.microsoft.com/office/drawing/2014/main" id="{1A4F5DF4-5F47-4F6A-9442-7360E990937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56461" y="3470064"/>
                  <a:ext cx="620170" cy="461665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5" name="文本框 134">
              <a:extLst>
                <a:ext uri="{FF2B5EF4-FFF2-40B4-BE49-F238E27FC236}">
                  <a16:creationId xmlns:a16="http://schemas.microsoft.com/office/drawing/2014/main" id="{E1175F91-A54D-4FA8-BD37-2B6C9AD93546}"/>
                </a:ext>
              </a:extLst>
            </p:cNvPr>
            <p:cNvSpPr txBox="1"/>
            <p:nvPr/>
          </p:nvSpPr>
          <p:spPr>
            <a:xfrm>
              <a:off x="5784941" y="3646443"/>
              <a:ext cx="446738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eaLnBrk="1" hangingPunct="1"/>
              <a:r>
                <a:rPr lang="en-US" altLang="zh-CN" sz="2400" b="1" dirty="0">
                  <a:latin typeface="Arial" panose="020B0604020202020204" pitchFamily="34" charset="0"/>
                  <a:cs typeface="Arial" panose="020B0604020202020204" pitchFamily="34" charset="0"/>
                  <a:sym typeface="Symbol" pitchFamily="18" charset="2"/>
                </a:rPr>
                <a:t></a:t>
              </a:r>
              <a:endParaRPr lang="en-US" altLang="zh-CN" sz="24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6" name="椭圆 135">
              <a:extLst>
                <a:ext uri="{FF2B5EF4-FFF2-40B4-BE49-F238E27FC236}">
                  <a16:creationId xmlns:a16="http://schemas.microsoft.com/office/drawing/2014/main" id="{5B997245-5451-45AE-A5AB-68FEDB872E7F}"/>
                </a:ext>
              </a:extLst>
            </p:cNvPr>
            <p:cNvSpPr/>
            <p:nvPr/>
          </p:nvSpPr>
          <p:spPr bwMode="auto">
            <a:xfrm>
              <a:off x="7175435" y="3666727"/>
              <a:ext cx="445622" cy="445622"/>
            </a:xfrm>
            <a:prstGeom prst="ellips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400" dirty="0">
                  <a:latin typeface="Arial" charset="0"/>
                  <a:ea typeface="微软雅黑" pitchFamily="34" charset="-122"/>
                </a:rPr>
                <a:t>B</a:t>
              </a:r>
              <a:endParaRPr lang="zh-CN" altLang="en-US" sz="2400" baseline="-25000" dirty="0">
                <a:latin typeface="Arial" charset="0"/>
                <a:ea typeface="微软雅黑" pitchFamily="34" charset="-122"/>
              </a:endParaRPr>
            </a:p>
          </p:txBody>
        </p:sp>
        <p:cxnSp>
          <p:nvCxnSpPr>
            <p:cNvPr id="137" name="直接箭头连接符 136">
              <a:extLst>
                <a:ext uri="{FF2B5EF4-FFF2-40B4-BE49-F238E27FC236}">
                  <a16:creationId xmlns:a16="http://schemas.microsoft.com/office/drawing/2014/main" id="{DD018874-21E3-4C38-B4EA-A52269C8ACE6}"/>
                </a:ext>
              </a:extLst>
            </p:cNvPr>
            <p:cNvCxnSpPr>
              <a:cxnSpLocks/>
              <a:stCxn id="143" idx="6"/>
              <a:endCxn id="136" idx="2"/>
            </p:cNvCxnSpPr>
            <p:nvPr/>
          </p:nvCxnSpPr>
          <p:spPr>
            <a:xfrm>
              <a:off x="6633088" y="3885297"/>
              <a:ext cx="542347" cy="424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8" name="文本框 137">
                  <a:extLst>
                    <a:ext uri="{FF2B5EF4-FFF2-40B4-BE49-F238E27FC236}">
                      <a16:creationId xmlns:a16="http://schemas.microsoft.com/office/drawing/2014/main" id="{7D5F3125-6430-4F03-95DB-2DCE0DF43297}"/>
                    </a:ext>
                  </a:extLst>
                </p:cNvPr>
                <p:cNvSpPr txBox="1"/>
                <p:nvPr/>
              </p:nvSpPr>
              <p:spPr>
                <a:xfrm>
                  <a:off x="6711523" y="3423632"/>
                  <a:ext cx="448649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38" name="文本框 137">
                  <a:extLst>
                    <a:ext uri="{FF2B5EF4-FFF2-40B4-BE49-F238E27FC236}">
                      <a16:creationId xmlns:a16="http://schemas.microsoft.com/office/drawing/2014/main" id="{7D5F3125-6430-4F03-95DB-2DCE0DF4329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11523" y="3423632"/>
                  <a:ext cx="448649" cy="461665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9" name="直接箭头连接符 138">
              <a:extLst>
                <a:ext uri="{FF2B5EF4-FFF2-40B4-BE49-F238E27FC236}">
                  <a16:creationId xmlns:a16="http://schemas.microsoft.com/office/drawing/2014/main" id="{88E2DAAF-FDB3-4CC3-969A-3656AB994AA9}"/>
                </a:ext>
              </a:extLst>
            </p:cNvPr>
            <p:cNvCxnSpPr>
              <a:cxnSpLocks/>
              <a:endCxn id="144" idx="2"/>
            </p:cNvCxnSpPr>
            <p:nvPr/>
          </p:nvCxnSpPr>
          <p:spPr>
            <a:xfrm>
              <a:off x="7621057" y="3889538"/>
              <a:ext cx="1010980" cy="7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连接符: 曲线 141">
              <a:extLst>
                <a:ext uri="{FF2B5EF4-FFF2-40B4-BE49-F238E27FC236}">
                  <a16:creationId xmlns:a16="http://schemas.microsoft.com/office/drawing/2014/main" id="{9B5CDE19-0081-479C-A114-2A71C90B76AC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7352101" y="3620582"/>
              <a:ext cx="157551" cy="380362"/>
            </a:xfrm>
            <a:prstGeom prst="curvedConnector4">
              <a:avLst>
                <a:gd name="adj1" fmla="val -186517"/>
                <a:gd name="adj2" fmla="val 160101"/>
              </a:avLst>
            </a:prstGeom>
            <a:ln w="254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3" name="椭圆 142">
              <a:extLst>
                <a:ext uri="{FF2B5EF4-FFF2-40B4-BE49-F238E27FC236}">
                  <a16:creationId xmlns:a16="http://schemas.microsoft.com/office/drawing/2014/main" id="{F2294694-5286-4D91-A666-F439FF3A0BFC}"/>
                </a:ext>
              </a:extLst>
            </p:cNvPr>
            <p:cNvSpPr/>
            <p:nvPr/>
          </p:nvSpPr>
          <p:spPr bwMode="auto">
            <a:xfrm>
              <a:off x="6187466" y="3662486"/>
              <a:ext cx="445622" cy="445622"/>
            </a:xfrm>
            <a:prstGeom prst="ellips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b="1" dirty="0">
                  <a:solidFill>
                    <a:srgbClr val="FF0000"/>
                  </a:solidFill>
                  <a:latin typeface="Arial" charset="0"/>
                  <a:ea typeface="微软雅黑" pitchFamily="34" charset="-122"/>
                </a:rPr>
                <a:t>X</a:t>
              </a:r>
              <a:endParaRPr lang="zh-CN" altLang="en-US" b="1" dirty="0">
                <a:solidFill>
                  <a:srgbClr val="FF0000"/>
                </a:solidFill>
                <a:latin typeface="Arial" charset="0"/>
                <a:ea typeface="微软雅黑" pitchFamily="34" charset="-122"/>
              </a:endParaRPr>
            </a:p>
          </p:txBody>
        </p:sp>
        <p:sp>
          <p:nvSpPr>
            <p:cNvPr id="144" name="Oval 4">
              <a:extLst>
                <a:ext uri="{FF2B5EF4-FFF2-40B4-BE49-F238E27FC236}">
                  <a16:creationId xmlns:a16="http://schemas.microsoft.com/office/drawing/2014/main" id="{051F0015-D52F-49A3-A789-B59E70A627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32037" y="3671120"/>
              <a:ext cx="445622" cy="436988"/>
            </a:xfrm>
            <a:prstGeom prst="ellipse">
              <a:avLst/>
            </a:prstGeom>
            <a:noFill/>
            <a:ln w="63500" cmpd="dbl">
              <a:solidFill>
                <a:sysClr val="windowText" lastClr="000000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b="1" kern="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Y</a:t>
              </a:r>
              <a:endParaRPr kumimoji="0" lang="en-GB" altLang="zh-CN" b="1" i="0" u="none" strike="noStrike" kern="0" cap="none" spc="0" normalizeH="0" baseline="-250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5" name="文本框 144">
                  <a:extLst>
                    <a:ext uri="{FF2B5EF4-FFF2-40B4-BE49-F238E27FC236}">
                      <a16:creationId xmlns:a16="http://schemas.microsoft.com/office/drawing/2014/main" id="{27B947D3-EEBB-4E42-BA1B-834DCFE3A73D}"/>
                    </a:ext>
                  </a:extLst>
                </p:cNvPr>
                <p:cNvSpPr txBox="1"/>
                <p:nvPr/>
              </p:nvSpPr>
              <p:spPr>
                <a:xfrm>
                  <a:off x="7211227" y="3002494"/>
                  <a:ext cx="719877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45" name="文本框 144">
                  <a:extLst>
                    <a:ext uri="{FF2B5EF4-FFF2-40B4-BE49-F238E27FC236}">
                      <a16:creationId xmlns:a16="http://schemas.microsoft.com/office/drawing/2014/main" id="{27B947D3-EEBB-4E42-BA1B-834DCFE3A7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11227" y="3002494"/>
                  <a:ext cx="719877" cy="461665"/>
                </a:xfrm>
                <a:prstGeom prst="rect">
                  <a:avLst/>
                </a:prstGeom>
                <a:blipFill>
                  <a:blip r:embed="rId20"/>
                  <a:stretch>
                    <a:fillRect b="-21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46" name="箭头: 右 145">
            <a:extLst>
              <a:ext uri="{FF2B5EF4-FFF2-40B4-BE49-F238E27FC236}">
                <a16:creationId xmlns:a16="http://schemas.microsoft.com/office/drawing/2014/main" id="{628B8E60-EC2A-4B74-B6E5-0D23FAA4415B}"/>
              </a:ext>
            </a:extLst>
          </p:cNvPr>
          <p:cNvSpPr/>
          <p:nvPr/>
        </p:nvSpPr>
        <p:spPr>
          <a:xfrm>
            <a:off x="496380" y="5219797"/>
            <a:ext cx="445622" cy="369987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5F0977C7-850D-4203-8337-70339E9F9F03}"/>
              </a:ext>
            </a:extLst>
          </p:cNvPr>
          <p:cNvGrpSpPr/>
          <p:nvPr/>
        </p:nvGrpSpPr>
        <p:grpSpPr>
          <a:xfrm>
            <a:off x="1045043" y="4925818"/>
            <a:ext cx="3292718" cy="684476"/>
            <a:chOff x="1045043" y="4925818"/>
            <a:chExt cx="3292718" cy="684476"/>
          </a:xfrm>
        </p:grpSpPr>
        <p:sp>
          <p:nvSpPr>
            <p:cNvPr id="148" name="文本框 147">
              <a:extLst>
                <a:ext uri="{FF2B5EF4-FFF2-40B4-BE49-F238E27FC236}">
                  <a16:creationId xmlns:a16="http://schemas.microsoft.com/office/drawing/2014/main" id="{5CB11636-9B65-4772-B287-984BDB1C131D}"/>
                </a:ext>
              </a:extLst>
            </p:cNvPr>
            <p:cNvSpPr txBox="1"/>
            <p:nvPr/>
          </p:nvSpPr>
          <p:spPr>
            <a:xfrm>
              <a:off x="1045043" y="5148629"/>
              <a:ext cx="446738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eaLnBrk="1" hangingPunct="1"/>
              <a:r>
                <a:rPr lang="en-US" altLang="zh-CN" sz="2400" b="1" dirty="0">
                  <a:latin typeface="Arial" panose="020B0604020202020204" pitchFamily="34" charset="0"/>
                  <a:cs typeface="Arial" panose="020B0604020202020204" pitchFamily="34" charset="0"/>
                  <a:sym typeface="Symbol" pitchFamily="18" charset="2"/>
                </a:rPr>
                <a:t></a:t>
              </a:r>
              <a:endParaRPr lang="en-US" altLang="zh-CN" sz="24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50" name="直接箭头连接符 149">
              <a:extLst>
                <a:ext uri="{FF2B5EF4-FFF2-40B4-BE49-F238E27FC236}">
                  <a16:creationId xmlns:a16="http://schemas.microsoft.com/office/drawing/2014/main" id="{B5EC2339-D19A-4FA4-87DA-1EF528DC290E}"/>
                </a:ext>
              </a:extLst>
            </p:cNvPr>
            <p:cNvCxnSpPr>
              <a:cxnSpLocks/>
              <a:stCxn id="154" idx="6"/>
              <a:endCxn id="155" idx="2"/>
            </p:cNvCxnSpPr>
            <p:nvPr/>
          </p:nvCxnSpPr>
          <p:spPr>
            <a:xfrm>
              <a:off x="1893190" y="5387483"/>
              <a:ext cx="1998949" cy="431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1" name="文本框 150">
                  <a:extLst>
                    <a:ext uri="{FF2B5EF4-FFF2-40B4-BE49-F238E27FC236}">
                      <a16:creationId xmlns:a16="http://schemas.microsoft.com/office/drawing/2014/main" id="{7F642219-5169-4325-83B9-E455D3DA6F49}"/>
                    </a:ext>
                  </a:extLst>
                </p:cNvPr>
                <p:cNvSpPr txBox="1"/>
                <p:nvPr/>
              </p:nvSpPr>
              <p:spPr>
                <a:xfrm>
                  <a:off x="2033617" y="4925818"/>
                  <a:ext cx="1622111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sSup>
                          <m:sSup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𝑎𝑎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51" name="文本框 150">
                  <a:extLst>
                    <a:ext uri="{FF2B5EF4-FFF2-40B4-BE49-F238E27FC236}">
                      <a16:creationId xmlns:a16="http://schemas.microsoft.com/office/drawing/2014/main" id="{7F642219-5169-4325-83B9-E455D3DA6F4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33617" y="4925818"/>
                  <a:ext cx="1622111" cy="461665"/>
                </a:xfrm>
                <a:prstGeom prst="rect">
                  <a:avLst/>
                </a:prstGeom>
                <a:blipFill>
                  <a:blip r:embed="rId21"/>
                  <a:stretch>
                    <a:fillRect b="-1973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4" name="椭圆 153">
              <a:extLst>
                <a:ext uri="{FF2B5EF4-FFF2-40B4-BE49-F238E27FC236}">
                  <a16:creationId xmlns:a16="http://schemas.microsoft.com/office/drawing/2014/main" id="{7095A4CB-65E5-4462-BD2E-00E9091D2E9F}"/>
                </a:ext>
              </a:extLst>
            </p:cNvPr>
            <p:cNvSpPr/>
            <p:nvPr/>
          </p:nvSpPr>
          <p:spPr bwMode="auto">
            <a:xfrm>
              <a:off x="1447568" y="5164672"/>
              <a:ext cx="445622" cy="445622"/>
            </a:xfrm>
            <a:prstGeom prst="ellips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b="1" dirty="0">
                  <a:solidFill>
                    <a:srgbClr val="FF0000"/>
                  </a:solidFill>
                  <a:latin typeface="Arial" charset="0"/>
                  <a:ea typeface="微软雅黑" pitchFamily="34" charset="-122"/>
                </a:rPr>
                <a:t>X</a:t>
              </a:r>
              <a:endParaRPr lang="zh-CN" altLang="en-US" b="1" dirty="0">
                <a:solidFill>
                  <a:srgbClr val="FF0000"/>
                </a:solidFill>
                <a:latin typeface="Arial" charset="0"/>
                <a:ea typeface="微软雅黑" pitchFamily="34" charset="-122"/>
              </a:endParaRPr>
            </a:p>
          </p:txBody>
        </p:sp>
        <p:sp>
          <p:nvSpPr>
            <p:cNvPr id="155" name="Oval 4">
              <a:extLst>
                <a:ext uri="{FF2B5EF4-FFF2-40B4-BE49-F238E27FC236}">
                  <a16:creationId xmlns:a16="http://schemas.microsoft.com/office/drawing/2014/main" id="{6F7DFC93-CF1C-42C5-920D-52A1F25FAE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92139" y="5173306"/>
              <a:ext cx="445622" cy="436988"/>
            </a:xfrm>
            <a:prstGeom prst="ellipse">
              <a:avLst/>
            </a:prstGeom>
            <a:noFill/>
            <a:ln w="63500" cmpd="dbl">
              <a:solidFill>
                <a:sysClr val="windowText" lastClr="000000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b="1" kern="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Y</a:t>
              </a:r>
              <a:endParaRPr kumimoji="0" lang="en-GB" altLang="zh-CN" b="1" i="0" u="none" strike="noStrike" kern="0" cap="none" spc="0" normalizeH="0" baseline="-250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7" name="文本框 156">
                <a:extLst>
                  <a:ext uri="{FF2B5EF4-FFF2-40B4-BE49-F238E27FC236}">
                    <a16:creationId xmlns:a16="http://schemas.microsoft.com/office/drawing/2014/main" id="{B60328A0-3D86-422E-8759-8BDE16A0D39E}"/>
                  </a:ext>
                </a:extLst>
              </p:cNvPr>
              <p:cNvSpPr txBox="1"/>
              <p:nvPr/>
            </p:nvSpPr>
            <p:spPr>
              <a:xfrm>
                <a:off x="6685665" y="5104854"/>
                <a:ext cx="251793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1" i="1" smtClean="0">
                          <a:latin typeface="Cambria Math" panose="02040503050406030204" pitchFamily="18" charset="0"/>
                        </a:rPr>
                        <m:t>𝒓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𝑏</m:t>
                      </m:r>
                      <m:sSup>
                        <m:sSup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𝑎𝑎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157" name="文本框 156">
                <a:extLst>
                  <a:ext uri="{FF2B5EF4-FFF2-40B4-BE49-F238E27FC236}">
                    <a16:creationId xmlns:a16="http://schemas.microsoft.com/office/drawing/2014/main" id="{B60328A0-3D86-422E-8759-8BDE16A0D3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5665" y="5104854"/>
                <a:ext cx="2517933" cy="52322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78648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68" grpId="0" animBg="1"/>
      <p:bldP spid="83" grpId="0" animBg="1"/>
      <p:bldP spid="146" grpId="0" animBg="1"/>
      <p:bldP spid="157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9889C2-3CE1-4A02-951E-5EA74E20B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3.4</a:t>
            </a:r>
            <a:r>
              <a:rPr lang="zh-CN" altLang="en-US" dirty="0"/>
              <a:t>　正规式和有穷自动机的等价性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ABC87F2-2042-4CAE-83C1-A67729F0E6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2" y="942764"/>
            <a:ext cx="10515599" cy="617641"/>
          </a:xfrm>
        </p:spPr>
        <p:txBody>
          <a:bodyPr/>
          <a:lstStyle/>
          <a:p>
            <a:r>
              <a:rPr lang="zh-CN" altLang="en-US" sz="2800" dirty="0"/>
              <a:t>从</a:t>
            </a:r>
            <a:r>
              <a:rPr lang="en-US" altLang="zh-CN" sz="2800" dirty="0"/>
              <a:t>NFA</a:t>
            </a:r>
            <a:r>
              <a:rPr lang="zh-CN" altLang="en-US" sz="2800" dirty="0"/>
              <a:t>构造正规式</a:t>
            </a:r>
            <a:r>
              <a:rPr lang="en-US" altLang="zh-CN" sz="2800" dirty="0"/>
              <a:t>r</a:t>
            </a:r>
            <a:r>
              <a:rPr lang="zh-CN" altLang="en-US" sz="2800" dirty="0"/>
              <a:t>举例：</a:t>
            </a:r>
            <a:endParaRPr lang="en-US" altLang="zh-CN" sz="2800" dirty="0"/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CBBD20D-4DCE-428B-8A8A-5112922807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3A857A3-1012-4184-86F6-41658C62E65F}" type="slidenum">
              <a:rPr lang="en-US" smtClean="0"/>
              <a:pPr/>
              <a:t>58</a:t>
            </a:fld>
            <a:endParaRPr lang="en-US" dirty="0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4EB67897-9234-4293-8784-58D0AFDF46B4}"/>
              </a:ext>
            </a:extLst>
          </p:cNvPr>
          <p:cNvGrpSpPr/>
          <p:nvPr/>
        </p:nvGrpSpPr>
        <p:grpSpPr>
          <a:xfrm>
            <a:off x="1381402" y="1627914"/>
            <a:ext cx="2413358" cy="2702960"/>
            <a:chOff x="194601" y="1071461"/>
            <a:chExt cx="2413358" cy="2702960"/>
          </a:xfrm>
        </p:grpSpPr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ACB61D43-3D24-4883-B0D6-6492A79C6879}"/>
                </a:ext>
              </a:extLst>
            </p:cNvPr>
            <p:cNvGrpSpPr/>
            <p:nvPr/>
          </p:nvGrpSpPr>
          <p:grpSpPr>
            <a:xfrm>
              <a:off x="2057400" y="1681675"/>
              <a:ext cx="363747" cy="360182"/>
              <a:chOff x="4752536" y="4112194"/>
              <a:chExt cx="363747" cy="360182"/>
            </a:xfrm>
          </p:grpSpPr>
          <p:sp>
            <p:nvSpPr>
              <p:cNvPr id="27" name="椭圆 26">
                <a:extLst>
                  <a:ext uri="{FF2B5EF4-FFF2-40B4-BE49-F238E27FC236}">
                    <a16:creationId xmlns:a16="http://schemas.microsoft.com/office/drawing/2014/main" id="{93878062-185E-4303-BADA-57FF5C8EBAC2}"/>
                  </a:ext>
                </a:extLst>
              </p:cNvPr>
              <p:cNvSpPr/>
              <p:nvPr/>
            </p:nvSpPr>
            <p:spPr bwMode="auto">
              <a:xfrm>
                <a:off x="4784933" y="4140330"/>
                <a:ext cx="304799" cy="304800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dirty="0">
                    <a:latin typeface="Arial" charset="0"/>
                    <a:ea typeface="微软雅黑" pitchFamily="34" charset="-122"/>
                  </a:rPr>
                  <a:t>4</a:t>
                </a:r>
                <a:endParaRPr lang="zh-CN" altLang="en-US" dirty="0">
                  <a:latin typeface="Arial" charset="0"/>
                  <a:ea typeface="微软雅黑" pitchFamily="34" charset="-122"/>
                </a:endParaRPr>
              </a:p>
            </p:txBody>
          </p:sp>
          <p:sp>
            <p:nvSpPr>
              <p:cNvPr id="28" name="椭圆 27">
                <a:extLst>
                  <a:ext uri="{FF2B5EF4-FFF2-40B4-BE49-F238E27FC236}">
                    <a16:creationId xmlns:a16="http://schemas.microsoft.com/office/drawing/2014/main" id="{5F8CEACC-0DBF-4537-9C9D-5C86701E28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52536" y="4112194"/>
                <a:ext cx="363747" cy="360182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latin typeface="Arial" charset="0"/>
                  <a:ea typeface="微软雅黑" pitchFamily="34" charset="-122"/>
                </a:endParaRPr>
              </a:p>
            </p:txBody>
          </p:sp>
        </p:grp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3D031E66-A63E-4F1A-8BF6-DC2C0B879DE2}"/>
                </a:ext>
              </a:extLst>
            </p:cNvPr>
            <p:cNvSpPr/>
            <p:nvPr/>
          </p:nvSpPr>
          <p:spPr bwMode="auto">
            <a:xfrm>
              <a:off x="547468" y="2399997"/>
              <a:ext cx="304800" cy="304800"/>
            </a:xfrm>
            <a:prstGeom prst="ellips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dirty="0">
                  <a:latin typeface="Arial" charset="0"/>
                  <a:ea typeface="微软雅黑" pitchFamily="34" charset="-122"/>
                </a:rPr>
                <a:t>0</a:t>
              </a:r>
              <a:endParaRPr lang="zh-CN" altLang="en-US" dirty="0">
                <a:latin typeface="Arial" charset="0"/>
                <a:ea typeface="微软雅黑" pitchFamily="34" charset="-122"/>
              </a:endParaRPr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D08D871B-7094-40CA-BB3C-63110DC6FFA9}"/>
                </a:ext>
              </a:extLst>
            </p:cNvPr>
            <p:cNvSpPr/>
            <p:nvPr/>
          </p:nvSpPr>
          <p:spPr bwMode="auto">
            <a:xfrm>
              <a:off x="1219200" y="1709366"/>
              <a:ext cx="304800" cy="304800"/>
            </a:xfrm>
            <a:prstGeom prst="ellips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dirty="0">
                  <a:latin typeface="Arial" charset="0"/>
                  <a:ea typeface="微软雅黑" pitchFamily="34" charset="-122"/>
                </a:rPr>
                <a:t>3</a:t>
              </a:r>
              <a:endParaRPr lang="zh-CN" altLang="en-US" dirty="0">
                <a:latin typeface="Arial" charset="0"/>
                <a:ea typeface="微软雅黑" pitchFamily="34" charset="-122"/>
              </a:endParaRPr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D49978F7-DBD7-4DF9-9284-09E357C15AF3}"/>
                </a:ext>
              </a:extLst>
            </p:cNvPr>
            <p:cNvSpPr/>
            <p:nvPr/>
          </p:nvSpPr>
          <p:spPr bwMode="auto">
            <a:xfrm>
              <a:off x="1219200" y="2920644"/>
              <a:ext cx="304800" cy="304800"/>
            </a:xfrm>
            <a:prstGeom prst="ellips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dirty="0">
                  <a:latin typeface="Arial" charset="0"/>
                  <a:ea typeface="微软雅黑" pitchFamily="34" charset="-122"/>
                </a:rPr>
                <a:t>1</a:t>
              </a:r>
              <a:endParaRPr lang="zh-CN" altLang="en-US" dirty="0">
                <a:latin typeface="Arial" charset="0"/>
                <a:ea typeface="微软雅黑" pitchFamily="34" charset="-122"/>
              </a:endParaRPr>
            </a:p>
          </p:txBody>
        </p:sp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693E65D5-DA35-4CE7-8BC3-1111A10A37ED}"/>
                </a:ext>
              </a:extLst>
            </p:cNvPr>
            <p:cNvGrpSpPr/>
            <p:nvPr/>
          </p:nvGrpSpPr>
          <p:grpSpPr>
            <a:xfrm>
              <a:off x="1998453" y="2892953"/>
              <a:ext cx="363747" cy="360182"/>
              <a:chOff x="4752536" y="4112194"/>
              <a:chExt cx="363747" cy="360182"/>
            </a:xfrm>
          </p:grpSpPr>
          <p:sp>
            <p:nvSpPr>
              <p:cNvPr id="25" name="椭圆 24">
                <a:extLst>
                  <a:ext uri="{FF2B5EF4-FFF2-40B4-BE49-F238E27FC236}">
                    <a16:creationId xmlns:a16="http://schemas.microsoft.com/office/drawing/2014/main" id="{77E12D47-B653-4B87-A1F1-7CECC127B8A5}"/>
                  </a:ext>
                </a:extLst>
              </p:cNvPr>
              <p:cNvSpPr/>
              <p:nvPr/>
            </p:nvSpPr>
            <p:spPr bwMode="auto">
              <a:xfrm>
                <a:off x="4784933" y="4140330"/>
                <a:ext cx="304799" cy="304800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dirty="0">
                    <a:latin typeface="Arial" charset="0"/>
                    <a:ea typeface="微软雅黑" pitchFamily="34" charset="-122"/>
                  </a:rPr>
                  <a:t>2</a:t>
                </a:r>
                <a:endParaRPr lang="zh-CN" altLang="en-US" dirty="0">
                  <a:latin typeface="Arial" charset="0"/>
                  <a:ea typeface="微软雅黑" pitchFamily="34" charset="-122"/>
                </a:endParaRPr>
              </a:p>
            </p:txBody>
          </p:sp>
          <p:sp>
            <p:nvSpPr>
              <p:cNvPr id="26" name="椭圆 25">
                <a:extLst>
                  <a:ext uri="{FF2B5EF4-FFF2-40B4-BE49-F238E27FC236}">
                    <a16:creationId xmlns:a16="http://schemas.microsoft.com/office/drawing/2014/main" id="{83BB2D72-A62F-4D18-8F53-47CF54D9DF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52536" y="4112194"/>
                <a:ext cx="363747" cy="360182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latin typeface="Arial" charset="0"/>
                  <a:ea typeface="微软雅黑" pitchFamily="34" charset="-122"/>
                </a:endParaRPr>
              </a:p>
            </p:txBody>
          </p:sp>
        </p:grpSp>
        <p:cxnSp>
          <p:nvCxnSpPr>
            <p:cNvPr id="11" name="连接符: 曲线 10">
              <a:extLst>
                <a:ext uri="{FF2B5EF4-FFF2-40B4-BE49-F238E27FC236}">
                  <a16:creationId xmlns:a16="http://schemas.microsoft.com/office/drawing/2014/main" id="{98E103C8-A8AB-4435-9DAD-D583DEB476A6}"/>
                </a:ext>
              </a:extLst>
            </p:cNvPr>
            <p:cNvCxnSpPr>
              <a:stCxn id="7" idx="2"/>
              <a:endCxn id="7" idx="0"/>
            </p:cNvCxnSpPr>
            <p:nvPr/>
          </p:nvCxnSpPr>
          <p:spPr bwMode="auto">
            <a:xfrm rot="10800000" flipH="1">
              <a:off x="547468" y="2399997"/>
              <a:ext cx="152400" cy="152400"/>
            </a:xfrm>
            <a:prstGeom prst="curvedConnector4">
              <a:avLst>
                <a:gd name="adj1" fmla="val -150000"/>
                <a:gd name="adj2" fmla="val 250000"/>
              </a:avLst>
            </a:prstGeom>
            <a:solidFill>
              <a:srgbClr val="993366">
                <a:alpha val="96001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BFF5ABBA-3583-4C20-9D85-D4F51B9C383D}"/>
                </a:ext>
              </a:extLst>
            </p:cNvPr>
            <p:cNvSpPr txBox="1"/>
            <p:nvPr/>
          </p:nvSpPr>
          <p:spPr>
            <a:xfrm>
              <a:off x="194601" y="1829500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err="1"/>
                <a:t>a,b</a:t>
              </a:r>
              <a:endParaRPr lang="zh-CN" altLang="en-US" dirty="0"/>
            </a:p>
          </p:txBody>
        </p:sp>
        <p:cxnSp>
          <p:nvCxnSpPr>
            <p:cNvPr id="13" name="直接箭头连接符 12">
              <a:extLst>
                <a:ext uri="{FF2B5EF4-FFF2-40B4-BE49-F238E27FC236}">
                  <a16:creationId xmlns:a16="http://schemas.microsoft.com/office/drawing/2014/main" id="{2C475B93-B45D-4409-8614-D6D8B5502162}"/>
                </a:ext>
              </a:extLst>
            </p:cNvPr>
            <p:cNvCxnSpPr>
              <a:stCxn id="7" idx="7"/>
              <a:endCxn id="8" idx="3"/>
            </p:cNvCxnSpPr>
            <p:nvPr/>
          </p:nvCxnSpPr>
          <p:spPr bwMode="auto">
            <a:xfrm flipV="1">
              <a:off x="807631" y="1969529"/>
              <a:ext cx="456206" cy="475105"/>
            </a:xfrm>
            <a:prstGeom prst="straightConnector1">
              <a:avLst/>
            </a:prstGeom>
            <a:solidFill>
              <a:srgbClr val="993366">
                <a:alpha val="96001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直接箭头连接符 13">
              <a:extLst>
                <a:ext uri="{FF2B5EF4-FFF2-40B4-BE49-F238E27FC236}">
                  <a16:creationId xmlns:a16="http://schemas.microsoft.com/office/drawing/2014/main" id="{A63DAE75-CEB3-4822-A775-290595806E5E}"/>
                </a:ext>
              </a:extLst>
            </p:cNvPr>
            <p:cNvCxnSpPr>
              <a:stCxn id="8" idx="6"/>
              <a:endCxn id="28" idx="2"/>
            </p:cNvCxnSpPr>
            <p:nvPr/>
          </p:nvCxnSpPr>
          <p:spPr bwMode="auto">
            <a:xfrm>
              <a:off x="1524000" y="1861766"/>
              <a:ext cx="533400" cy="0"/>
            </a:xfrm>
            <a:prstGeom prst="straightConnector1">
              <a:avLst/>
            </a:prstGeom>
            <a:solidFill>
              <a:srgbClr val="993366">
                <a:alpha val="96001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" name="直接箭头连接符 14">
              <a:extLst>
                <a:ext uri="{FF2B5EF4-FFF2-40B4-BE49-F238E27FC236}">
                  <a16:creationId xmlns:a16="http://schemas.microsoft.com/office/drawing/2014/main" id="{FC12ADCC-742A-4E49-A6B5-916D9BC5B989}"/>
                </a:ext>
              </a:extLst>
            </p:cNvPr>
            <p:cNvCxnSpPr>
              <a:stCxn id="7" idx="5"/>
              <a:endCxn id="9" idx="1"/>
            </p:cNvCxnSpPr>
            <p:nvPr/>
          </p:nvCxnSpPr>
          <p:spPr bwMode="auto">
            <a:xfrm>
              <a:off x="807631" y="2660160"/>
              <a:ext cx="456206" cy="305121"/>
            </a:xfrm>
            <a:prstGeom prst="straightConnector1">
              <a:avLst/>
            </a:prstGeom>
            <a:solidFill>
              <a:srgbClr val="993366">
                <a:alpha val="96001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" name="直接箭头连接符 15">
              <a:extLst>
                <a:ext uri="{FF2B5EF4-FFF2-40B4-BE49-F238E27FC236}">
                  <a16:creationId xmlns:a16="http://schemas.microsoft.com/office/drawing/2014/main" id="{DE12643D-1D39-4DD9-80BA-2B8F2EA1DDD6}"/>
                </a:ext>
              </a:extLst>
            </p:cNvPr>
            <p:cNvCxnSpPr>
              <a:stCxn id="9" idx="6"/>
              <a:endCxn id="26" idx="2"/>
            </p:cNvCxnSpPr>
            <p:nvPr/>
          </p:nvCxnSpPr>
          <p:spPr bwMode="auto">
            <a:xfrm>
              <a:off x="1524000" y="3073044"/>
              <a:ext cx="474453" cy="0"/>
            </a:xfrm>
            <a:prstGeom prst="straightConnector1">
              <a:avLst/>
            </a:prstGeom>
            <a:solidFill>
              <a:srgbClr val="993366">
                <a:alpha val="96001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8AB1D5C7-3BC5-4147-9B1A-04160844A337}"/>
                </a:ext>
              </a:extLst>
            </p:cNvPr>
            <p:cNvSpPr txBox="1"/>
            <p:nvPr/>
          </p:nvSpPr>
          <p:spPr>
            <a:xfrm>
              <a:off x="2102692" y="1071461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err="1"/>
                <a:t>a,b</a:t>
              </a:r>
              <a:endParaRPr lang="zh-CN" altLang="en-US" dirty="0"/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0E7128D6-636B-4E37-A202-1619BF60733A}"/>
                </a:ext>
              </a:extLst>
            </p:cNvPr>
            <p:cNvSpPr txBox="1"/>
            <p:nvPr/>
          </p:nvSpPr>
          <p:spPr>
            <a:xfrm>
              <a:off x="2051722" y="3405089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err="1"/>
                <a:t>a,b</a:t>
              </a:r>
              <a:endParaRPr lang="zh-CN" altLang="en-US" dirty="0"/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365A00E6-4D48-4553-A3B1-7C79043CDD34}"/>
                </a:ext>
              </a:extLst>
            </p:cNvPr>
            <p:cNvSpPr txBox="1"/>
            <p:nvPr/>
          </p:nvSpPr>
          <p:spPr>
            <a:xfrm>
              <a:off x="803578" y="1930083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a</a:t>
              </a:r>
              <a:endParaRPr lang="zh-CN" altLang="en-US" dirty="0"/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E4A7B5AF-2FC0-4CFC-9EA6-0CC84819184E}"/>
                </a:ext>
              </a:extLst>
            </p:cNvPr>
            <p:cNvSpPr txBox="1"/>
            <p:nvPr/>
          </p:nvSpPr>
          <p:spPr>
            <a:xfrm>
              <a:off x="1629369" y="1538903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a</a:t>
              </a:r>
              <a:endParaRPr lang="zh-CN" altLang="en-US" dirty="0"/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A81C60C2-1E6A-482B-827D-095DC2C4815C}"/>
                </a:ext>
              </a:extLst>
            </p:cNvPr>
            <p:cNvSpPr txBox="1"/>
            <p:nvPr/>
          </p:nvSpPr>
          <p:spPr>
            <a:xfrm>
              <a:off x="1621306" y="2762416"/>
              <a:ext cx="3209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b</a:t>
              </a:r>
              <a:endParaRPr lang="zh-CN" altLang="en-US" dirty="0"/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81B6C730-4804-449F-84E9-D671181DE393}"/>
                </a:ext>
              </a:extLst>
            </p:cNvPr>
            <p:cNvSpPr txBox="1"/>
            <p:nvPr/>
          </p:nvSpPr>
          <p:spPr>
            <a:xfrm>
              <a:off x="776753" y="2762416"/>
              <a:ext cx="3209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b</a:t>
              </a:r>
              <a:endParaRPr lang="zh-CN" altLang="en-US" dirty="0"/>
            </a:p>
          </p:txBody>
        </p:sp>
        <p:cxnSp>
          <p:nvCxnSpPr>
            <p:cNvPr id="23" name="连接符: 曲线 22">
              <a:extLst>
                <a:ext uri="{FF2B5EF4-FFF2-40B4-BE49-F238E27FC236}">
                  <a16:creationId xmlns:a16="http://schemas.microsoft.com/office/drawing/2014/main" id="{568F8BAA-3B97-423D-A5A5-542D351EF537}"/>
                </a:ext>
              </a:extLst>
            </p:cNvPr>
            <p:cNvCxnSpPr>
              <a:stCxn id="28" idx="1"/>
              <a:endCxn id="28" idx="6"/>
            </p:cNvCxnSpPr>
            <p:nvPr/>
          </p:nvCxnSpPr>
          <p:spPr bwMode="auto">
            <a:xfrm rot="16200000" flipH="1">
              <a:off x="2202236" y="1642856"/>
              <a:ext cx="127344" cy="310477"/>
            </a:xfrm>
            <a:prstGeom prst="curvedConnector4">
              <a:avLst>
                <a:gd name="adj1" fmla="val -220935"/>
                <a:gd name="adj2" fmla="val 173629"/>
              </a:avLst>
            </a:prstGeom>
            <a:solidFill>
              <a:srgbClr val="993366">
                <a:alpha val="96001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连接符: 曲线 23">
              <a:extLst>
                <a:ext uri="{FF2B5EF4-FFF2-40B4-BE49-F238E27FC236}">
                  <a16:creationId xmlns:a16="http://schemas.microsoft.com/office/drawing/2014/main" id="{CC3B4B6E-71C5-49DF-9C76-94A5C9421FE3}"/>
                </a:ext>
              </a:extLst>
            </p:cNvPr>
            <p:cNvCxnSpPr>
              <a:stCxn id="26" idx="3"/>
              <a:endCxn id="26" idx="6"/>
            </p:cNvCxnSpPr>
            <p:nvPr/>
          </p:nvCxnSpPr>
          <p:spPr bwMode="auto">
            <a:xfrm rot="5400000" flipH="1" flipV="1">
              <a:off x="2143289" y="2981477"/>
              <a:ext cx="127344" cy="310477"/>
            </a:xfrm>
            <a:prstGeom prst="curvedConnector4">
              <a:avLst>
                <a:gd name="adj1" fmla="val -220935"/>
                <a:gd name="adj2" fmla="val 173629"/>
              </a:avLst>
            </a:prstGeom>
            <a:solidFill>
              <a:srgbClr val="993366">
                <a:alpha val="96001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29" name="文本框 28">
            <a:extLst>
              <a:ext uri="{FF2B5EF4-FFF2-40B4-BE49-F238E27FC236}">
                <a16:creationId xmlns:a16="http://schemas.microsoft.com/office/drawing/2014/main" id="{13A47A01-C544-4BAE-9241-08DA1C391C2A}"/>
              </a:ext>
            </a:extLst>
          </p:cNvPr>
          <p:cNvSpPr txBox="1"/>
          <p:nvPr/>
        </p:nvSpPr>
        <p:spPr>
          <a:xfrm>
            <a:off x="1652613" y="1641267"/>
            <a:ext cx="1157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图</a:t>
            </a:r>
            <a:r>
              <a:rPr lang="en-US" altLang="zh-CN" dirty="0"/>
              <a:t>3.5 P49</a:t>
            </a:r>
            <a:endParaRPr lang="zh-CN" altLang="en-US" dirty="0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F0506A4E-8DEB-4BEE-BB47-6A7DFC375540}"/>
              </a:ext>
            </a:extLst>
          </p:cNvPr>
          <p:cNvSpPr txBox="1"/>
          <p:nvPr/>
        </p:nvSpPr>
        <p:spPr>
          <a:xfrm>
            <a:off x="1179768" y="2857204"/>
            <a:ext cx="44673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/>
            <a:r>
              <a:rPr lang="en-US" altLang="zh-CN" sz="2400" b="1" dirty="0">
                <a:latin typeface="Arial" panose="020B0604020202020204" pitchFamily="34" charset="0"/>
                <a:cs typeface="Arial" panose="020B0604020202020204" pitchFamily="34" charset="0"/>
                <a:sym typeface="Symbol" pitchFamily="18" charset="2"/>
              </a:rPr>
              <a:t></a:t>
            </a:r>
            <a:endParaRPr lang="en-US" altLang="zh-CN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9" name="组合 88">
            <a:extLst>
              <a:ext uri="{FF2B5EF4-FFF2-40B4-BE49-F238E27FC236}">
                <a16:creationId xmlns:a16="http://schemas.microsoft.com/office/drawing/2014/main" id="{23C98B31-588A-46C6-8FD8-30FFCE8EA15B}"/>
              </a:ext>
            </a:extLst>
          </p:cNvPr>
          <p:cNvGrpSpPr/>
          <p:nvPr/>
        </p:nvGrpSpPr>
        <p:grpSpPr>
          <a:xfrm>
            <a:off x="6005438" y="1469393"/>
            <a:ext cx="4092419" cy="2702960"/>
            <a:chOff x="6005438" y="1469393"/>
            <a:chExt cx="4092419" cy="2702960"/>
          </a:xfrm>
        </p:grpSpPr>
        <p:sp>
          <p:nvSpPr>
            <p:cNvPr id="31" name="椭圆 30">
              <a:extLst>
                <a:ext uri="{FF2B5EF4-FFF2-40B4-BE49-F238E27FC236}">
                  <a16:creationId xmlns:a16="http://schemas.microsoft.com/office/drawing/2014/main" id="{ECC9A78B-2374-474A-8A34-AA68282B829A}"/>
                </a:ext>
              </a:extLst>
            </p:cNvPr>
            <p:cNvSpPr/>
            <p:nvPr/>
          </p:nvSpPr>
          <p:spPr bwMode="auto">
            <a:xfrm>
              <a:off x="6438208" y="2811085"/>
              <a:ext cx="304800" cy="304800"/>
            </a:xfrm>
            <a:prstGeom prst="ellipse">
              <a:avLst/>
            </a:prstGeom>
            <a:solidFill>
              <a:srgbClr val="FFC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dirty="0">
                  <a:latin typeface="Arial" charset="0"/>
                  <a:ea typeface="微软雅黑" pitchFamily="34" charset="-122"/>
                </a:rPr>
                <a:t>x</a:t>
              </a:r>
              <a:endParaRPr lang="zh-CN" altLang="en-US" dirty="0">
                <a:latin typeface="Arial" charset="0"/>
                <a:ea typeface="微软雅黑" pitchFamily="34" charset="-122"/>
              </a:endParaRPr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5CF2635A-ED45-44ED-904F-A980D5E99237}"/>
                </a:ext>
              </a:extLst>
            </p:cNvPr>
            <p:cNvSpPr txBox="1"/>
            <p:nvPr/>
          </p:nvSpPr>
          <p:spPr>
            <a:xfrm>
              <a:off x="6716760" y="2682378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Ɛ</a:t>
              </a:r>
              <a:endParaRPr lang="zh-CN" altLang="en-US" dirty="0"/>
            </a:p>
          </p:txBody>
        </p:sp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1D7A01C9-01F9-4183-84EA-44EFE708701D}"/>
                </a:ext>
              </a:extLst>
            </p:cNvPr>
            <p:cNvGrpSpPr/>
            <p:nvPr/>
          </p:nvGrpSpPr>
          <p:grpSpPr>
            <a:xfrm>
              <a:off x="6856727" y="1469393"/>
              <a:ext cx="2408548" cy="2702960"/>
              <a:chOff x="197006" y="1071461"/>
              <a:chExt cx="2408548" cy="2702960"/>
            </a:xfrm>
          </p:grpSpPr>
          <p:grpSp>
            <p:nvGrpSpPr>
              <p:cNvPr id="34" name="组合 33">
                <a:extLst>
                  <a:ext uri="{FF2B5EF4-FFF2-40B4-BE49-F238E27FC236}">
                    <a16:creationId xmlns:a16="http://schemas.microsoft.com/office/drawing/2014/main" id="{F03D3E08-A255-40C8-9096-9D894C11D560}"/>
                  </a:ext>
                </a:extLst>
              </p:cNvPr>
              <p:cNvGrpSpPr/>
              <p:nvPr/>
            </p:nvGrpSpPr>
            <p:grpSpPr>
              <a:xfrm>
                <a:off x="2057400" y="1681675"/>
                <a:ext cx="363747" cy="360182"/>
                <a:chOff x="4752536" y="4112194"/>
                <a:chExt cx="363747" cy="360182"/>
              </a:xfrm>
            </p:grpSpPr>
            <p:sp>
              <p:nvSpPr>
                <p:cNvPr id="55" name="椭圆 54">
                  <a:extLst>
                    <a:ext uri="{FF2B5EF4-FFF2-40B4-BE49-F238E27FC236}">
                      <a16:creationId xmlns:a16="http://schemas.microsoft.com/office/drawing/2014/main" id="{C4784A53-0C37-43D6-ACA8-F82EF1599B49}"/>
                    </a:ext>
                  </a:extLst>
                </p:cNvPr>
                <p:cNvSpPr/>
                <p:nvPr/>
              </p:nvSpPr>
              <p:spPr bwMode="auto">
                <a:xfrm>
                  <a:off x="4784933" y="4140330"/>
                  <a:ext cx="304799" cy="304800"/>
                </a:xfrm>
                <a:prstGeom prst="ellipse">
                  <a:avLst/>
                </a:prstGeom>
                <a:noFill/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zh-CN" dirty="0">
                      <a:latin typeface="Arial" charset="0"/>
                      <a:ea typeface="微软雅黑" pitchFamily="34" charset="-122"/>
                    </a:rPr>
                    <a:t>4</a:t>
                  </a:r>
                  <a:endParaRPr lang="zh-CN" altLang="en-US" dirty="0">
                    <a:latin typeface="Arial" charset="0"/>
                    <a:ea typeface="微软雅黑" pitchFamily="34" charset="-122"/>
                  </a:endParaRPr>
                </a:p>
              </p:txBody>
            </p:sp>
            <p:sp>
              <p:nvSpPr>
                <p:cNvPr id="56" name="椭圆 55">
                  <a:extLst>
                    <a:ext uri="{FF2B5EF4-FFF2-40B4-BE49-F238E27FC236}">
                      <a16:creationId xmlns:a16="http://schemas.microsoft.com/office/drawing/2014/main" id="{E9573233-4CDC-456C-9C99-C762FA7E1E0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52536" y="4112194"/>
                  <a:ext cx="363747" cy="360182"/>
                </a:xfrm>
                <a:prstGeom prst="ellipse">
                  <a:avLst/>
                </a:prstGeom>
                <a:noFill/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dirty="0">
                    <a:latin typeface="Arial" charset="0"/>
                    <a:ea typeface="微软雅黑" pitchFamily="34" charset="-122"/>
                  </a:endParaRPr>
                </a:p>
              </p:txBody>
            </p:sp>
          </p:grpSp>
          <p:sp>
            <p:nvSpPr>
              <p:cNvPr id="35" name="椭圆 34">
                <a:extLst>
                  <a:ext uri="{FF2B5EF4-FFF2-40B4-BE49-F238E27FC236}">
                    <a16:creationId xmlns:a16="http://schemas.microsoft.com/office/drawing/2014/main" id="{E28E69E5-0E41-4706-AB6B-500F6BDFFC75}"/>
                  </a:ext>
                </a:extLst>
              </p:cNvPr>
              <p:cNvSpPr/>
              <p:nvPr/>
            </p:nvSpPr>
            <p:spPr bwMode="auto">
              <a:xfrm>
                <a:off x="547468" y="2399997"/>
                <a:ext cx="304800" cy="304800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dirty="0">
                    <a:latin typeface="Arial" charset="0"/>
                    <a:ea typeface="微软雅黑" pitchFamily="34" charset="-122"/>
                  </a:rPr>
                  <a:t>0</a:t>
                </a:r>
                <a:endParaRPr lang="zh-CN" altLang="en-US" dirty="0">
                  <a:latin typeface="Arial" charset="0"/>
                  <a:ea typeface="微软雅黑" pitchFamily="34" charset="-122"/>
                </a:endParaRPr>
              </a:p>
            </p:txBody>
          </p:sp>
          <p:sp>
            <p:nvSpPr>
              <p:cNvPr id="36" name="椭圆 35">
                <a:extLst>
                  <a:ext uri="{FF2B5EF4-FFF2-40B4-BE49-F238E27FC236}">
                    <a16:creationId xmlns:a16="http://schemas.microsoft.com/office/drawing/2014/main" id="{6AFBEE48-2FE4-48D5-90F7-512FC6D4E043}"/>
                  </a:ext>
                </a:extLst>
              </p:cNvPr>
              <p:cNvSpPr/>
              <p:nvPr/>
            </p:nvSpPr>
            <p:spPr bwMode="auto">
              <a:xfrm>
                <a:off x="1219200" y="1709366"/>
                <a:ext cx="304800" cy="304800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dirty="0">
                    <a:latin typeface="Arial" charset="0"/>
                    <a:ea typeface="微软雅黑" pitchFamily="34" charset="-122"/>
                  </a:rPr>
                  <a:t>3</a:t>
                </a:r>
                <a:endParaRPr lang="zh-CN" altLang="en-US" dirty="0">
                  <a:latin typeface="Arial" charset="0"/>
                  <a:ea typeface="微软雅黑" pitchFamily="34" charset="-122"/>
                </a:endParaRPr>
              </a:p>
            </p:txBody>
          </p:sp>
          <p:sp>
            <p:nvSpPr>
              <p:cNvPr id="37" name="椭圆 36">
                <a:extLst>
                  <a:ext uri="{FF2B5EF4-FFF2-40B4-BE49-F238E27FC236}">
                    <a16:creationId xmlns:a16="http://schemas.microsoft.com/office/drawing/2014/main" id="{CE4D8704-F5F2-4096-8E43-B34010CC03AE}"/>
                  </a:ext>
                </a:extLst>
              </p:cNvPr>
              <p:cNvSpPr/>
              <p:nvPr/>
            </p:nvSpPr>
            <p:spPr bwMode="auto">
              <a:xfrm>
                <a:off x="1219200" y="2920644"/>
                <a:ext cx="304800" cy="304800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dirty="0">
                    <a:latin typeface="Arial" charset="0"/>
                    <a:ea typeface="微软雅黑" pitchFamily="34" charset="-122"/>
                  </a:rPr>
                  <a:t>1</a:t>
                </a:r>
                <a:endParaRPr lang="zh-CN" altLang="en-US" dirty="0">
                  <a:latin typeface="Arial" charset="0"/>
                  <a:ea typeface="微软雅黑" pitchFamily="34" charset="-122"/>
                </a:endParaRPr>
              </a:p>
            </p:txBody>
          </p:sp>
          <p:grpSp>
            <p:nvGrpSpPr>
              <p:cNvPr id="38" name="组合 37">
                <a:extLst>
                  <a:ext uri="{FF2B5EF4-FFF2-40B4-BE49-F238E27FC236}">
                    <a16:creationId xmlns:a16="http://schemas.microsoft.com/office/drawing/2014/main" id="{FBC1C4F8-CCCF-47D6-AD2A-97839B736E79}"/>
                  </a:ext>
                </a:extLst>
              </p:cNvPr>
              <p:cNvGrpSpPr/>
              <p:nvPr/>
            </p:nvGrpSpPr>
            <p:grpSpPr>
              <a:xfrm>
                <a:off x="1998453" y="2892953"/>
                <a:ext cx="363747" cy="360182"/>
                <a:chOff x="4752536" y="4112194"/>
                <a:chExt cx="363747" cy="360182"/>
              </a:xfrm>
            </p:grpSpPr>
            <p:sp>
              <p:nvSpPr>
                <p:cNvPr id="53" name="椭圆 52">
                  <a:extLst>
                    <a:ext uri="{FF2B5EF4-FFF2-40B4-BE49-F238E27FC236}">
                      <a16:creationId xmlns:a16="http://schemas.microsoft.com/office/drawing/2014/main" id="{B9E282C4-57E2-4910-AE28-B339710FB3DB}"/>
                    </a:ext>
                  </a:extLst>
                </p:cNvPr>
                <p:cNvSpPr/>
                <p:nvPr/>
              </p:nvSpPr>
              <p:spPr bwMode="auto">
                <a:xfrm>
                  <a:off x="4784933" y="4140330"/>
                  <a:ext cx="304799" cy="304800"/>
                </a:xfrm>
                <a:prstGeom prst="ellipse">
                  <a:avLst/>
                </a:prstGeom>
                <a:noFill/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zh-CN" dirty="0">
                      <a:latin typeface="Arial" charset="0"/>
                      <a:ea typeface="微软雅黑" pitchFamily="34" charset="-122"/>
                    </a:rPr>
                    <a:t>2</a:t>
                  </a:r>
                  <a:endParaRPr lang="zh-CN" altLang="en-US" dirty="0">
                    <a:latin typeface="Arial" charset="0"/>
                    <a:ea typeface="微软雅黑" pitchFamily="34" charset="-122"/>
                  </a:endParaRPr>
                </a:p>
              </p:txBody>
            </p:sp>
            <p:sp>
              <p:nvSpPr>
                <p:cNvPr id="54" name="椭圆 53">
                  <a:extLst>
                    <a:ext uri="{FF2B5EF4-FFF2-40B4-BE49-F238E27FC236}">
                      <a16:creationId xmlns:a16="http://schemas.microsoft.com/office/drawing/2014/main" id="{E78FF70A-C423-4DE8-87B5-83A6D94FBBD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52536" y="4112194"/>
                  <a:ext cx="363747" cy="360182"/>
                </a:xfrm>
                <a:prstGeom prst="ellipse">
                  <a:avLst/>
                </a:prstGeom>
                <a:noFill/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dirty="0">
                    <a:latin typeface="Arial" charset="0"/>
                    <a:ea typeface="微软雅黑" pitchFamily="34" charset="-122"/>
                  </a:endParaRPr>
                </a:p>
              </p:txBody>
            </p:sp>
          </p:grpSp>
          <p:cxnSp>
            <p:nvCxnSpPr>
              <p:cNvPr id="39" name="连接符: 曲线 38">
                <a:extLst>
                  <a:ext uri="{FF2B5EF4-FFF2-40B4-BE49-F238E27FC236}">
                    <a16:creationId xmlns:a16="http://schemas.microsoft.com/office/drawing/2014/main" id="{2A2247B1-781C-4C1F-9B70-DC4FB108CF14}"/>
                  </a:ext>
                </a:extLst>
              </p:cNvPr>
              <p:cNvCxnSpPr>
                <a:stCxn id="35" idx="2"/>
                <a:endCxn id="35" idx="0"/>
              </p:cNvCxnSpPr>
              <p:nvPr/>
            </p:nvCxnSpPr>
            <p:spPr bwMode="auto">
              <a:xfrm rot="10800000" flipH="1">
                <a:off x="547468" y="2399997"/>
                <a:ext cx="152400" cy="152400"/>
              </a:xfrm>
              <a:prstGeom prst="curvedConnector4">
                <a:avLst>
                  <a:gd name="adj1" fmla="val -150000"/>
                  <a:gd name="adj2" fmla="val 250000"/>
                </a:avLst>
              </a:prstGeom>
              <a:solidFill>
                <a:srgbClr val="993366">
                  <a:alpha val="96001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6940F00B-50DB-41AD-B13A-E5127B1DA034}"/>
                  </a:ext>
                </a:extLst>
              </p:cNvPr>
              <p:cNvSpPr txBox="1"/>
              <p:nvPr/>
            </p:nvSpPr>
            <p:spPr>
              <a:xfrm>
                <a:off x="197006" y="1829500"/>
                <a:ext cx="50045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 err="1"/>
                  <a:t>a|b</a:t>
                </a:r>
                <a:endParaRPr lang="zh-CN" altLang="en-US" dirty="0"/>
              </a:p>
            </p:txBody>
          </p:sp>
          <p:cxnSp>
            <p:nvCxnSpPr>
              <p:cNvPr id="41" name="直接箭头连接符 40">
                <a:extLst>
                  <a:ext uri="{FF2B5EF4-FFF2-40B4-BE49-F238E27FC236}">
                    <a16:creationId xmlns:a16="http://schemas.microsoft.com/office/drawing/2014/main" id="{13A39F90-DFA8-4320-97D3-1D536694D224}"/>
                  </a:ext>
                </a:extLst>
              </p:cNvPr>
              <p:cNvCxnSpPr>
                <a:stCxn id="35" idx="7"/>
                <a:endCxn id="36" idx="3"/>
              </p:cNvCxnSpPr>
              <p:nvPr/>
            </p:nvCxnSpPr>
            <p:spPr bwMode="auto">
              <a:xfrm flipV="1">
                <a:off x="807631" y="1969529"/>
                <a:ext cx="456206" cy="475105"/>
              </a:xfrm>
              <a:prstGeom prst="straightConnector1">
                <a:avLst/>
              </a:prstGeom>
              <a:solidFill>
                <a:srgbClr val="993366">
                  <a:alpha val="96001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42" name="直接箭头连接符 41">
                <a:extLst>
                  <a:ext uri="{FF2B5EF4-FFF2-40B4-BE49-F238E27FC236}">
                    <a16:creationId xmlns:a16="http://schemas.microsoft.com/office/drawing/2014/main" id="{585BCB16-5277-4F0F-8F0E-68EF07D200C9}"/>
                  </a:ext>
                </a:extLst>
              </p:cNvPr>
              <p:cNvCxnSpPr>
                <a:stCxn id="36" idx="6"/>
                <a:endCxn id="56" idx="2"/>
              </p:cNvCxnSpPr>
              <p:nvPr/>
            </p:nvCxnSpPr>
            <p:spPr bwMode="auto">
              <a:xfrm>
                <a:off x="1524000" y="1861766"/>
                <a:ext cx="533400" cy="0"/>
              </a:xfrm>
              <a:prstGeom prst="straightConnector1">
                <a:avLst/>
              </a:prstGeom>
              <a:solidFill>
                <a:srgbClr val="993366">
                  <a:alpha val="96001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43" name="直接箭头连接符 42">
                <a:extLst>
                  <a:ext uri="{FF2B5EF4-FFF2-40B4-BE49-F238E27FC236}">
                    <a16:creationId xmlns:a16="http://schemas.microsoft.com/office/drawing/2014/main" id="{20975EA3-B51E-4AC0-974F-060580E79330}"/>
                  </a:ext>
                </a:extLst>
              </p:cNvPr>
              <p:cNvCxnSpPr>
                <a:stCxn id="35" idx="5"/>
                <a:endCxn id="37" idx="1"/>
              </p:cNvCxnSpPr>
              <p:nvPr/>
            </p:nvCxnSpPr>
            <p:spPr bwMode="auto">
              <a:xfrm>
                <a:off x="807631" y="2660160"/>
                <a:ext cx="456206" cy="305121"/>
              </a:xfrm>
              <a:prstGeom prst="straightConnector1">
                <a:avLst/>
              </a:prstGeom>
              <a:solidFill>
                <a:srgbClr val="993366">
                  <a:alpha val="96001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44" name="直接箭头连接符 43">
                <a:extLst>
                  <a:ext uri="{FF2B5EF4-FFF2-40B4-BE49-F238E27FC236}">
                    <a16:creationId xmlns:a16="http://schemas.microsoft.com/office/drawing/2014/main" id="{F34F4C55-05FF-49D3-866B-0A90038234B6}"/>
                  </a:ext>
                </a:extLst>
              </p:cNvPr>
              <p:cNvCxnSpPr>
                <a:stCxn id="37" idx="6"/>
                <a:endCxn id="54" idx="2"/>
              </p:cNvCxnSpPr>
              <p:nvPr/>
            </p:nvCxnSpPr>
            <p:spPr bwMode="auto">
              <a:xfrm>
                <a:off x="1524000" y="3073044"/>
                <a:ext cx="474453" cy="0"/>
              </a:xfrm>
              <a:prstGeom prst="straightConnector1">
                <a:avLst/>
              </a:prstGeom>
              <a:solidFill>
                <a:srgbClr val="993366">
                  <a:alpha val="96001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5049CA3D-8210-42BF-8E70-C1ADDC7162E9}"/>
                  </a:ext>
                </a:extLst>
              </p:cNvPr>
              <p:cNvSpPr txBox="1"/>
              <p:nvPr/>
            </p:nvSpPr>
            <p:spPr>
              <a:xfrm>
                <a:off x="2105097" y="1071461"/>
                <a:ext cx="50045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 err="1"/>
                  <a:t>a|b</a:t>
                </a:r>
                <a:endParaRPr lang="zh-CN" altLang="en-US" dirty="0"/>
              </a:p>
            </p:txBody>
          </p:sp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CD18FB6A-8410-405D-A821-4AD00AEC2A51}"/>
                  </a:ext>
                </a:extLst>
              </p:cNvPr>
              <p:cNvSpPr txBox="1"/>
              <p:nvPr/>
            </p:nvSpPr>
            <p:spPr>
              <a:xfrm>
                <a:off x="2054127" y="3405089"/>
                <a:ext cx="50045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 err="1"/>
                  <a:t>a|b</a:t>
                </a:r>
                <a:endParaRPr lang="zh-CN" altLang="en-US" dirty="0"/>
              </a:p>
            </p:txBody>
          </p:sp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73DCD4AD-A1E5-474D-81DB-9C48F5632E04}"/>
                  </a:ext>
                </a:extLst>
              </p:cNvPr>
              <p:cNvSpPr txBox="1"/>
              <p:nvPr/>
            </p:nvSpPr>
            <p:spPr>
              <a:xfrm>
                <a:off x="803578" y="1930083"/>
                <a:ext cx="3129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a</a:t>
                </a:r>
                <a:endParaRPr lang="zh-CN" altLang="en-US" dirty="0"/>
              </a:p>
            </p:txBody>
          </p:sp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055282AA-49E3-421E-A7FD-6494BE605049}"/>
                  </a:ext>
                </a:extLst>
              </p:cNvPr>
              <p:cNvSpPr txBox="1"/>
              <p:nvPr/>
            </p:nvSpPr>
            <p:spPr>
              <a:xfrm>
                <a:off x="1629369" y="1538903"/>
                <a:ext cx="3129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a</a:t>
                </a:r>
                <a:endParaRPr lang="zh-CN" altLang="en-US" dirty="0"/>
              </a:p>
            </p:txBody>
          </p:sp>
          <p:sp>
            <p:nvSpPr>
              <p:cNvPr id="49" name="文本框 48">
                <a:extLst>
                  <a:ext uri="{FF2B5EF4-FFF2-40B4-BE49-F238E27FC236}">
                    <a16:creationId xmlns:a16="http://schemas.microsoft.com/office/drawing/2014/main" id="{BDD19AB4-A404-43E7-89ED-02CAAFFADCC1}"/>
                  </a:ext>
                </a:extLst>
              </p:cNvPr>
              <p:cNvSpPr txBox="1"/>
              <p:nvPr/>
            </p:nvSpPr>
            <p:spPr>
              <a:xfrm>
                <a:off x="1621306" y="2762416"/>
                <a:ext cx="3209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b</a:t>
                </a:r>
                <a:endParaRPr lang="zh-CN" altLang="en-US" dirty="0"/>
              </a:p>
            </p:txBody>
          </p:sp>
          <p:sp>
            <p:nvSpPr>
              <p:cNvPr id="50" name="文本框 49">
                <a:extLst>
                  <a:ext uri="{FF2B5EF4-FFF2-40B4-BE49-F238E27FC236}">
                    <a16:creationId xmlns:a16="http://schemas.microsoft.com/office/drawing/2014/main" id="{04380817-06DE-461C-B8B2-40AE453C2C0D}"/>
                  </a:ext>
                </a:extLst>
              </p:cNvPr>
              <p:cNvSpPr txBox="1"/>
              <p:nvPr/>
            </p:nvSpPr>
            <p:spPr>
              <a:xfrm>
                <a:off x="776753" y="2762416"/>
                <a:ext cx="3209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b</a:t>
                </a:r>
                <a:endParaRPr lang="zh-CN" altLang="en-US" dirty="0"/>
              </a:p>
            </p:txBody>
          </p:sp>
          <p:cxnSp>
            <p:nvCxnSpPr>
              <p:cNvPr id="51" name="连接符: 曲线 50">
                <a:extLst>
                  <a:ext uri="{FF2B5EF4-FFF2-40B4-BE49-F238E27FC236}">
                    <a16:creationId xmlns:a16="http://schemas.microsoft.com/office/drawing/2014/main" id="{0C98CA41-2566-495C-B1A9-4CE58582D7C8}"/>
                  </a:ext>
                </a:extLst>
              </p:cNvPr>
              <p:cNvCxnSpPr>
                <a:stCxn id="56" idx="1"/>
                <a:endCxn id="56" idx="6"/>
              </p:cNvCxnSpPr>
              <p:nvPr/>
            </p:nvCxnSpPr>
            <p:spPr bwMode="auto">
              <a:xfrm rot="16200000" flipH="1">
                <a:off x="2202236" y="1642856"/>
                <a:ext cx="127344" cy="310477"/>
              </a:xfrm>
              <a:prstGeom prst="curvedConnector4">
                <a:avLst>
                  <a:gd name="adj1" fmla="val -220935"/>
                  <a:gd name="adj2" fmla="val 173629"/>
                </a:avLst>
              </a:prstGeom>
              <a:solidFill>
                <a:srgbClr val="993366">
                  <a:alpha val="96001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52" name="连接符: 曲线 51">
                <a:extLst>
                  <a:ext uri="{FF2B5EF4-FFF2-40B4-BE49-F238E27FC236}">
                    <a16:creationId xmlns:a16="http://schemas.microsoft.com/office/drawing/2014/main" id="{D4D1A0C7-5CDF-43EC-8E96-DD4D44D44611}"/>
                  </a:ext>
                </a:extLst>
              </p:cNvPr>
              <p:cNvCxnSpPr>
                <a:stCxn id="54" idx="3"/>
                <a:endCxn id="54" idx="6"/>
              </p:cNvCxnSpPr>
              <p:nvPr/>
            </p:nvCxnSpPr>
            <p:spPr bwMode="auto">
              <a:xfrm rot="5400000" flipH="1" flipV="1">
                <a:off x="2143289" y="2981477"/>
                <a:ext cx="127344" cy="310477"/>
              </a:xfrm>
              <a:prstGeom prst="curvedConnector4">
                <a:avLst>
                  <a:gd name="adj1" fmla="val -220935"/>
                  <a:gd name="adj2" fmla="val 173629"/>
                </a:avLst>
              </a:prstGeom>
              <a:solidFill>
                <a:srgbClr val="993366">
                  <a:alpha val="96001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cxnSp>
          <p:nvCxnSpPr>
            <p:cNvPr id="57" name="直接箭头连接符 56">
              <a:extLst>
                <a:ext uri="{FF2B5EF4-FFF2-40B4-BE49-F238E27FC236}">
                  <a16:creationId xmlns:a16="http://schemas.microsoft.com/office/drawing/2014/main" id="{C0661186-FC4F-4820-9B8B-B2384D51A957}"/>
                </a:ext>
              </a:extLst>
            </p:cNvPr>
            <p:cNvCxnSpPr>
              <a:stCxn id="31" idx="6"/>
              <a:endCxn id="35" idx="2"/>
            </p:cNvCxnSpPr>
            <p:nvPr/>
          </p:nvCxnSpPr>
          <p:spPr bwMode="auto">
            <a:xfrm flipV="1">
              <a:off x="6743008" y="2950329"/>
              <a:ext cx="464181" cy="13156"/>
            </a:xfrm>
            <a:prstGeom prst="straightConnector1">
              <a:avLst/>
            </a:prstGeom>
            <a:solidFill>
              <a:srgbClr val="993366">
                <a:alpha val="96001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8" name="直接箭头连接符 57">
              <a:extLst>
                <a:ext uri="{FF2B5EF4-FFF2-40B4-BE49-F238E27FC236}">
                  <a16:creationId xmlns:a16="http://schemas.microsoft.com/office/drawing/2014/main" id="{E52B286C-5932-444B-8CED-30EC9518D6F3}"/>
                </a:ext>
              </a:extLst>
            </p:cNvPr>
            <p:cNvCxnSpPr>
              <a:cxnSpLocks/>
              <a:stCxn id="56" idx="5"/>
              <a:endCxn id="64" idx="1"/>
            </p:cNvCxnSpPr>
            <p:nvPr/>
          </p:nvCxnSpPr>
          <p:spPr bwMode="auto">
            <a:xfrm>
              <a:off x="9027598" y="2387042"/>
              <a:ext cx="759782" cy="435943"/>
            </a:xfrm>
            <a:prstGeom prst="straightConnector1">
              <a:avLst/>
            </a:prstGeom>
            <a:solidFill>
              <a:srgbClr val="993366">
                <a:alpha val="96001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9" name="直接箭头连接符 58">
              <a:extLst>
                <a:ext uri="{FF2B5EF4-FFF2-40B4-BE49-F238E27FC236}">
                  <a16:creationId xmlns:a16="http://schemas.microsoft.com/office/drawing/2014/main" id="{70EFC595-F946-4128-9A3F-08FF6349425D}"/>
                </a:ext>
              </a:extLst>
            </p:cNvPr>
            <p:cNvCxnSpPr>
              <a:cxnSpLocks/>
              <a:stCxn id="54" idx="7"/>
              <a:endCxn id="64" idx="3"/>
            </p:cNvCxnSpPr>
            <p:nvPr/>
          </p:nvCxnSpPr>
          <p:spPr bwMode="auto">
            <a:xfrm flipV="1">
              <a:off x="8968651" y="3077673"/>
              <a:ext cx="818729" cy="265959"/>
            </a:xfrm>
            <a:prstGeom prst="straightConnector1">
              <a:avLst/>
            </a:prstGeom>
            <a:solidFill>
              <a:srgbClr val="993366">
                <a:alpha val="96001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60" name="文本框 59">
              <a:extLst>
                <a:ext uri="{FF2B5EF4-FFF2-40B4-BE49-F238E27FC236}">
                  <a16:creationId xmlns:a16="http://schemas.microsoft.com/office/drawing/2014/main" id="{BEB462EA-D065-43E2-AEF2-0B82662E79B8}"/>
                </a:ext>
              </a:extLst>
            </p:cNvPr>
            <p:cNvSpPr txBox="1"/>
            <p:nvPr/>
          </p:nvSpPr>
          <p:spPr>
            <a:xfrm>
              <a:off x="9309971" y="2345351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Ɛ</a:t>
              </a:r>
              <a:endParaRPr lang="zh-CN" altLang="en-US" dirty="0"/>
            </a:p>
          </p:txBody>
        </p:sp>
        <p:sp>
          <p:nvSpPr>
            <p:cNvPr id="61" name="文本框 60">
              <a:extLst>
                <a:ext uri="{FF2B5EF4-FFF2-40B4-BE49-F238E27FC236}">
                  <a16:creationId xmlns:a16="http://schemas.microsoft.com/office/drawing/2014/main" id="{750E7C56-850E-4237-9B3F-D98592D752C4}"/>
                </a:ext>
              </a:extLst>
            </p:cNvPr>
            <p:cNvSpPr txBox="1"/>
            <p:nvPr/>
          </p:nvSpPr>
          <p:spPr>
            <a:xfrm>
              <a:off x="9227974" y="3129200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Ɛ</a:t>
              </a:r>
              <a:endParaRPr lang="zh-CN" altLang="en-US" dirty="0"/>
            </a:p>
          </p:txBody>
        </p:sp>
        <p:grpSp>
          <p:nvGrpSpPr>
            <p:cNvPr id="62" name="组合 61">
              <a:extLst>
                <a:ext uri="{FF2B5EF4-FFF2-40B4-BE49-F238E27FC236}">
                  <a16:creationId xmlns:a16="http://schemas.microsoft.com/office/drawing/2014/main" id="{A2C93C21-8576-4066-9CF7-F53387A882D8}"/>
                </a:ext>
              </a:extLst>
            </p:cNvPr>
            <p:cNvGrpSpPr/>
            <p:nvPr/>
          </p:nvGrpSpPr>
          <p:grpSpPr>
            <a:xfrm>
              <a:off x="9734110" y="2770238"/>
              <a:ext cx="363747" cy="360182"/>
              <a:chOff x="4752536" y="4112194"/>
              <a:chExt cx="363747" cy="360182"/>
            </a:xfrm>
            <a:noFill/>
          </p:grpSpPr>
          <p:sp>
            <p:nvSpPr>
              <p:cNvPr id="63" name="椭圆 62">
                <a:extLst>
                  <a:ext uri="{FF2B5EF4-FFF2-40B4-BE49-F238E27FC236}">
                    <a16:creationId xmlns:a16="http://schemas.microsoft.com/office/drawing/2014/main" id="{0EEB1372-F123-4F9C-BEEA-B40550F5979C}"/>
                  </a:ext>
                </a:extLst>
              </p:cNvPr>
              <p:cNvSpPr/>
              <p:nvPr/>
            </p:nvSpPr>
            <p:spPr bwMode="auto">
              <a:xfrm>
                <a:off x="4784933" y="4140330"/>
                <a:ext cx="304799" cy="304800"/>
              </a:xfrm>
              <a:prstGeom prst="ellipse">
                <a:avLst/>
              </a:prstGeom>
              <a:solidFill>
                <a:srgbClr val="FFC00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dirty="0">
                    <a:latin typeface="Arial" charset="0"/>
                    <a:ea typeface="微软雅黑" pitchFamily="34" charset="-122"/>
                  </a:rPr>
                  <a:t>Y</a:t>
                </a:r>
                <a:endParaRPr lang="zh-CN" altLang="en-US" dirty="0">
                  <a:latin typeface="Arial" charset="0"/>
                  <a:ea typeface="微软雅黑" pitchFamily="34" charset="-122"/>
                </a:endParaRPr>
              </a:p>
            </p:txBody>
          </p:sp>
          <p:sp>
            <p:nvSpPr>
              <p:cNvPr id="64" name="椭圆 63">
                <a:extLst>
                  <a:ext uri="{FF2B5EF4-FFF2-40B4-BE49-F238E27FC236}">
                    <a16:creationId xmlns:a16="http://schemas.microsoft.com/office/drawing/2014/main" id="{7D7B43B4-3AF3-49F7-AD29-4F4B623577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52536" y="4112194"/>
                <a:ext cx="363747" cy="360182"/>
              </a:xfrm>
              <a:prstGeom prst="ellips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latin typeface="Arial" charset="0"/>
                  <a:ea typeface="微软雅黑" pitchFamily="34" charset="-122"/>
                </a:endParaRPr>
              </a:p>
            </p:txBody>
          </p:sp>
        </p:grpSp>
        <p:sp>
          <p:nvSpPr>
            <p:cNvPr id="65" name="文本框 64">
              <a:extLst>
                <a:ext uri="{FF2B5EF4-FFF2-40B4-BE49-F238E27FC236}">
                  <a16:creationId xmlns:a16="http://schemas.microsoft.com/office/drawing/2014/main" id="{FC4F87A7-65BA-4888-A427-62EECA010780}"/>
                </a:ext>
              </a:extLst>
            </p:cNvPr>
            <p:cNvSpPr txBox="1"/>
            <p:nvPr/>
          </p:nvSpPr>
          <p:spPr>
            <a:xfrm>
              <a:off x="6005438" y="2697347"/>
              <a:ext cx="446738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eaLnBrk="1" hangingPunct="1"/>
              <a:r>
                <a:rPr lang="en-US" altLang="zh-CN" sz="2400" b="1" dirty="0">
                  <a:latin typeface="Arial" panose="020B0604020202020204" pitchFamily="34" charset="0"/>
                  <a:cs typeface="Arial" panose="020B0604020202020204" pitchFamily="34" charset="0"/>
                  <a:sym typeface="Symbol" pitchFamily="18" charset="2"/>
                </a:rPr>
                <a:t></a:t>
              </a:r>
              <a:endParaRPr lang="en-US" altLang="zh-CN" sz="24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85" name="文本框 84">
            <a:extLst>
              <a:ext uri="{FF2B5EF4-FFF2-40B4-BE49-F238E27FC236}">
                <a16:creationId xmlns:a16="http://schemas.microsoft.com/office/drawing/2014/main" id="{3A0DC915-3778-4F33-A6A8-1B47FF9668E5}"/>
              </a:ext>
            </a:extLst>
          </p:cNvPr>
          <p:cNvSpPr txBox="1"/>
          <p:nvPr/>
        </p:nvSpPr>
        <p:spPr>
          <a:xfrm>
            <a:off x="5175390" y="5977205"/>
            <a:ext cx="1321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图</a:t>
            </a:r>
            <a:r>
              <a:rPr lang="en-US" altLang="zh-CN" dirty="0"/>
              <a:t>3.11 P55</a:t>
            </a:r>
            <a:endParaRPr lang="zh-CN" altLang="en-US" dirty="0"/>
          </a:p>
        </p:txBody>
      </p:sp>
      <p:grpSp>
        <p:nvGrpSpPr>
          <p:cNvPr id="93" name="组合 92">
            <a:extLst>
              <a:ext uri="{FF2B5EF4-FFF2-40B4-BE49-F238E27FC236}">
                <a16:creationId xmlns:a16="http://schemas.microsoft.com/office/drawing/2014/main" id="{B7DBBAFB-60F3-45BE-86ED-5BADB079D176}"/>
              </a:ext>
            </a:extLst>
          </p:cNvPr>
          <p:cNvGrpSpPr/>
          <p:nvPr/>
        </p:nvGrpSpPr>
        <p:grpSpPr>
          <a:xfrm>
            <a:off x="1337421" y="4501169"/>
            <a:ext cx="4011283" cy="1556648"/>
            <a:chOff x="1337421" y="4501169"/>
            <a:chExt cx="4011283" cy="1556648"/>
          </a:xfrm>
        </p:grpSpPr>
        <p:sp>
          <p:nvSpPr>
            <p:cNvPr id="66" name="椭圆 65">
              <a:extLst>
                <a:ext uri="{FF2B5EF4-FFF2-40B4-BE49-F238E27FC236}">
                  <a16:creationId xmlns:a16="http://schemas.microsoft.com/office/drawing/2014/main" id="{99AE1F27-FF25-4012-94D0-381581F2152A}"/>
                </a:ext>
              </a:extLst>
            </p:cNvPr>
            <p:cNvSpPr/>
            <p:nvPr/>
          </p:nvSpPr>
          <p:spPr bwMode="auto">
            <a:xfrm>
              <a:off x="1789534" y="5099886"/>
              <a:ext cx="304800" cy="304800"/>
            </a:xfrm>
            <a:prstGeom prst="ellipse">
              <a:avLst/>
            </a:prstGeom>
            <a:solidFill>
              <a:srgbClr val="FFC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dirty="0">
                  <a:latin typeface="Arial" charset="0"/>
                  <a:ea typeface="微软雅黑" pitchFamily="34" charset="-122"/>
                </a:rPr>
                <a:t>x</a:t>
              </a:r>
              <a:endParaRPr lang="zh-CN" altLang="en-US" dirty="0">
                <a:latin typeface="Arial" charset="0"/>
                <a:ea typeface="微软雅黑" pitchFamily="34" charset="-122"/>
              </a:endParaRPr>
            </a:p>
          </p:txBody>
        </p:sp>
        <p:sp>
          <p:nvSpPr>
            <p:cNvPr id="67" name="文本框 66">
              <a:extLst>
                <a:ext uri="{FF2B5EF4-FFF2-40B4-BE49-F238E27FC236}">
                  <a16:creationId xmlns:a16="http://schemas.microsoft.com/office/drawing/2014/main" id="{DC4CBAF3-467A-448D-A66A-B2C34057171C}"/>
                </a:ext>
              </a:extLst>
            </p:cNvPr>
            <p:cNvSpPr txBox="1"/>
            <p:nvPr/>
          </p:nvSpPr>
          <p:spPr>
            <a:xfrm>
              <a:off x="2068086" y="4971179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Ɛ</a:t>
              </a:r>
              <a:endParaRPr lang="zh-CN" altLang="en-US" dirty="0"/>
            </a:p>
          </p:txBody>
        </p:sp>
        <p:sp>
          <p:nvSpPr>
            <p:cNvPr id="68" name="椭圆 67">
              <a:extLst>
                <a:ext uri="{FF2B5EF4-FFF2-40B4-BE49-F238E27FC236}">
                  <a16:creationId xmlns:a16="http://schemas.microsoft.com/office/drawing/2014/main" id="{92AAAE33-399C-4598-AF87-B7B8CB6A26EC}"/>
                </a:ext>
              </a:extLst>
            </p:cNvPr>
            <p:cNvSpPr/>
            <p:nvPr/>
          </p:nvSpPr>
          <p:spPr bwMode="auto">
            <a:xfrm>
              <a:off x="2558515" y="5086730"/>
              <a:ext cx="304800" cy="304800"/>
            </a:xfrm>
            <a:prstGeom prst="ellips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dirty="0">
                  <a:latin typeface="Arial" charset="0"/>
                  <a:ea typeface="微软雅黑" pitchFamily="34" charset="-122"/>
                </a:rPr>
                <a:t>0</a:t>
              </a:r>
              <a:endParaRPr lang="zh-CN" altLang="en-US" dirty="0">
                <a:latin typeface="Arial" charset="0"/>
                <a:ea typeface="微软雅黑" pitchFamily="34" charset="-122"/>
              </a:endParaRPr>
            </a:p>
          </p:txBody>
        </p:sp>
        <p:cxnSp>
          <p:nvCxnSpPr>
            <p:cNvPr id="69" name="连接符: 曲线 68">
              <a:extLst>
                <a:ext uri="{FF2B5EF4-FFF2-40B4-BE49-F238E27FC236}">
                  <a16:creationId xmlns:a16="http://schemas.microsoft.com/office/drawing/2014/main" id="{321A2857-2D9F-4D2D-B02F-234B6DA5AA15}"/>
                </a:ext>
              </a:extLst>
            </p:cNvPr>
            <p:cNvCxnSpPr>
              <a:stCxn id="68" idx="2"/>
              <a:endCxn id="68" idx="0"/>
            </p:cNvCxnSpPr>
            <p:nvPr/>
          </p:nvCxnSpPr>
          <p:spPr bwMode="auto">
            <a:xfrm rot="10800000" flipH="1">
              <a:off x="2558515" y="5086730"/>
              <a:ext cx="152400" cy="152400"/>
            </a:xfrm>
            <a:prstGeom prst="curvedConnector4">
              <a:avLst>
                <a:gd name="adj1" fmla="val -150000"/>
                <a:gd name="adj2" fmla="val 250000"/>
              </a:avLst>
            </a:prstGeom>
            <a:solidFill>
              <a:srgbClr val="993366">
                <a:alpha val="96001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70" name="文本框 69">
              <a:extLst>
                <a:ext uri="{FF2B5EF4-FFF2-40B4-BE49-F238E27FC236}">
                  <a16:creationId xmlns:a16="http://schemas.microsoft.com/office/drawing/2014/main" id="{235DA8FA-ECF3-452F-9AF2-9D940CE98D79}"/>
                </a:ext>
              </a:extLst>
            </p:cNvPr>
            <p:cNvSpPr txBox="1"/>
            <p:nvPr/>
          </p:nvSpPr>
          <p:spPr>
            <a:xfrm>
              <a:off x="2208054" y="4516233"/>
              <a:ext cx="5004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err="1"/>
                <a:t>a|b</a:t>
              </a:r>
              <a:endParaRPr lang="zh-CN" altLang="en-US" dirty="0"/>
            </a:p>
          </p:txBody>
        </p:sp>
        <p:sp>
          <p:nvSpPr>
            <p:cNvPr id="71" name="文本框 70">
              <a:extLst>
                <a:ext uri="{FF2B5EF4-FFF2-40B4-BE49-F238E27FC236}">
                  <a16:creationId xmlns:a16="http://schemas.microsoft.com/office/drawing/2014/main" id="{D4D89D3B-4DA9-47DF-8661-6D2D65B2FE65}"/>
                </a:ext>
              </a:extLst>
            </p:cNvPr>
            <p:cNvSpPr txBox="1"/>
            <p:nvPr/>
          </p:nvSpPr>
          <p:spPr>
            <a:xfrm>
              <a:off x="3466806" y="4501169"/>
              <a:ext cx="9284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aa(</a:t>
              </a:r>
              <a:r>
                <a:rPr lang="en-US" altLang="zh-CN" dirty="0" err="1"/>
                <a:t>a|b</a:t>
              </a:r>
              <a:r>
                <a:rPr lang="en-US" altLang="zh-CN" dirty="0"/>
                <a:t>)</a:t>
              </a:r>
              <a:r>
                <a:rPr lang="en-US" altLang="zh-CN" baseline="30000" dirty="0"/>
                <a:t>*</a:t>
              </a:r>
              <a:endParaRPr lang="zh-CN" altLang="en-US" baseline="30000" dirty="0"/>
            </a:p>
          </p:txBody>
        </p:sp>
        <p:cxnSp>
          <p:nvCxnSpPr>
            <p:cNvPr id="72" name="直接箭头连接符 71">
              <a:extLst>
                <a:ext uri="{FF2B5EF4-FFF2-40B4-BE49-F238E27FC236}">
                  <a16:creationId xmlns:a16="http://schemas.microsoft.com/office/drawing/2014/main" id="{5377A5B1-A62E-46AB-BED1-43C2FA621B2F}"/>
                </a:ext>
              </a:extLst>
            </p:cNvPr>
            <p:cNvCxnSpPr>
              <a:stCxn id="66" idx="6"/>
              <a:endCxn id="68" idx="2"/>
            </p:cNvCxnSpPr>
            <p:nvPr/>
          </p:nvCxnSpPr>
          <p:spPr bwMode="auto">
            <a:xfrm flipV="1">
              <a:off x="2094335" y="5239130"/>
              <a:ext cx="464181" cy="13156"/>
            </a:xfrm>
            <a:prstGeom prst="straightConnector1">
              <a:avLst/>
            </a:prstGeom>
            <a:solidFill>
              <a:srgbClr val="993366">
                <a:alpha val="96001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3" name="连接符: 曲线 72">
              <a:extLst>
                <a:ext uri="{FF2B5EF4-FFF2-40B4-BE49-F238E27FC236}">
                  <a16:creationId xmlns:a16="http://schemas.microsoft.com/office/drawing/2014/main" id="{03242291-21B9-4DDD-BD16-8B75453E2969}"/>
                </a:ext>
              </a:extLst>
            </p:cNvPr>
            <p:cNvCxnSpPr>
              <a:cxnSpLocks/>
              <a:stCxn id="68" idx="7"/>
              <a:endCxn id="79" idx="1"/>
            </p:cNvCxnSpPr>
            <p:nvPr/>
          </p:nvCxnSpPr>
          <p:spPr bwMode="auto">
            <a:xfrm rot="16200000" flipH="1">
              <a:off x="3917819" y="4032226"/>
              <a:ext cx="21266" cy="2219548"/>
            </a:xfrm>
            <a:prstGeom prst="curvedConnector3">
              <a:avLst>
                <a:gd name="adj1" fmla="val -1284854"/>
              </a:avLst>
            </a:prstGeom>
            <a:solidFill>
              <a:srgbClr val="993366">
                <a:alpha val="96001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4" name="连接符: 曲线 73">
              <a:extLst>
                <a:ext uri="{FF2B5EF4-FFF2-40B4-BE49-F238E27FC236}">
                  <a16:creationId xmlns:a16="http://schemas.microsoft.com/office/drawing/2014/main" id="{7FB1C4AE-95F6-4F53-A94C-9015BBBF07B8}"/>
                </a:ext>
              </a:extLst>
            </p:cNvPr>
            <p:cNvCxnSpPr>
              <a:cxnSpLocks/>
              <a:stCxn id="68" idx="5"/>
              <a:endCxn id="79" idx="3"/>
            </p:cNvCxnSpPr>
            <p:nvPr/>
          </p:nvCxnSpPr>
          <p:spPr bwMode="auto">
            <a:xfrm rot="16200000" flipH="1">
              <a:off x="3898238" y="4267333"/>
              <a:ext cx="60428" cy="2219548"/>
            </a:xfrm>
            <a:prstGeom prst="curvedConnector3">
              <a:avLst>
                <a:gd name="adj1" fmla="val 565590"/>
              </a:avLst>
            </a:prstGeom>
            <a:solidFill>
              <a:srgbClr val="993366">
                <a:alpha val="96001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75" name="文本框 74">
              <a:extLst>
                <a:ext uri="{FF2B5EF4-FFF2-40B4-BE49-F238E27FC236}">
                  <a16:creationId xmlns:a16="http://schemas.microsoft.com/office/drawing/2014/main" id="{32111137-93DA-4EED-A9A2-373B733AC5C3}"/>
                </a:ext>
              </a:extLst>
            </p:cNvPr>
            <p:cNvSpPr txBox="1"/>
            <p:nvPr/>
          </p:nvSpPr>
          <p:spPr>
            <a:xfrm>
              <a:off x="3420198" y="5688485"/>
              <a:ext cx="9701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bb(</a:t>
              </a:r>
              <a:r>
                <a:rPr lang="en-US" altLang="zh-CN" dirty="0" err="1"/>
                <a:t>a|b</a:t>
              </a:r>
              <a:r>
                <a:rPr lang="en-US" altLang="zh-CN" dirty="0"/>
                <a:t>)</a:t>
              </a:r>
              <a:r>
                <a:rPr lang="en-US" altLang="zh-CN" baseline="30000" dirty="0"/>
                <a:t>*</a:t>
              </a:r>
              <a:endParaRPr lang="zh-CN" altLang="en-US" baseline="30000" dirty="0"/>
            </a:p>
          </p:txBody>
        </p:sp>
        <p:grpSp>
          <p:nvGrpSpPr>
            <p:cNvPr id="77" name="组合 76">
              <a:extLst>
                <a:ext uri="{FF2B5EF4-FFF2-40B4-BE49-F238E27FC236}">
                  <a16:creationId xmlns:a16="http://schemas.microsoft.com/office/drawing/2014/main" id="{FDA393B2-4D05-4283-8603-4D1A7AED057C}"/>
                </a:ext>
              </a:extLst>
            </p:cNvPr>
            <p:cNvGrpSpPr/>
            <p:nvPr/>
          </p:nvGrpSpPr>
          <p:grpSpPr>
            <a:xfrm>
              <a:off x="4984957" y="5099886"/>
              <a:ext cx="363747" cy="360182"/>
              <a:chOff x="4752536" y="4112194"/>
              <a:chExt cx="363747" cy="360182"/>
            </a:xfrm>
          </p:grpSpPr>
          <p:sp>
            <p:nvSpPr>
              <p:cNvPr id="78" name="椭圆 77">
                <a:extLst>
                  <a:ext uri="{FF2B5EF4-FFF2-40B4-BE49-F238E27FC236}">
                    <a16:creationId xmlns:a16="http://schemas.microsoft.com/office/drawing/2014/main" id="{B7A44FBD-D867-46C0-A645-23103C16CE8A}"/>
                  </a:ext>
                </a:extLst>
              </p:cNvPr>
              <p:cNvSpPr/>
              <p:nvPr/>
            </p:nvSpPr>
            <p:spPr bwMode="auto">
              <a:xfrm>
                <a:off x="4784933" y="4140330"/>
                <a:ext cx="304799" cy="304800"/>
              </a:xfrm>
              <a:prstGeom prst="ellipse">
                <a:avLst/>
              </a:prstGeom>
              <a:solidFill>
                <a:srgbClr val="FFC00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dirty="0">
                    <a:latin typeface="Arial" charset="0"/>
                    <a:ea typeface="微软雅黑" pitchFamily="34" charset="-122"/>
                  </a:rPr>
                  <a:t>Y</a:t>
                </a:r>
                <a:endParaRPr lang="zh-CN" altLang="en-US" dirty="0">
                  <a:latin typeface="Arial" charset="0"/>
                  <a:ea typeface="微软雅黑" pitchFamily="34" charset="-122"/>
                </a:endParaRPr>
              </a:p>
            </p:txBody>
          </p:sp>
          <p:sp>
            <p:nvSpPr>
              <p:cNvPr id="79" name="椭圆 78">
                <a:extLst>
                  <a:ext uri="{FF2B5EF4-FFF2-40B4-BE49-F238E27FC236}">
                    <a16:creationId xmlns:a16="http://schemas.microsoft.com/office/drawing/2014/main" id="{609B16FD-DB3B-43B4-99A1-F0B31930E8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52536" y="4112194"/>
                <a:ext cx="363747" cy="360182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latin typeface="Arial" charset="0"/>
                  <a:ea typeface="微软雅黑" pitchFamily="34" charset="-122"/>
                </a:endParaRPr>
              </a:p>
            </p:txBody>
          </p:sp>
        </p:grpSp>
        <p:sp>
          <p:nvSpPr>
            <p:cNvPr id="86" name="文本框 85">
              <a:extLst>
                <a:ext uri="{FF2B5EF4-FFF2-40B4-BE49-F238E27FC236}">
                  <a16:creationId xmlns:a16="http://schemas.microsoft.com/office/drawing/2014/main" id="{4EF41D28-2E0D-40B4-AA6F-12DD64D8D2F1}"/>
                </a:ext>
              </a:extLst>
            </p:cNvPr>
            <p:cNvSpPr txBox="1"/>
            <p:nvPr/>
          </p:nvSpPr>
          <p:spPr>
            <a:xfrm>
              <a:off x="1337421" y="4992465"/>
              <a:ext cx="446738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eaLnBrk="1" hangingPunct="1"/>
              <a:r>
                <a:rPr lang="en-US" altLang="zh-CN" sz="2400" b="1" dirty="0">
                  <a:latin typeface="Arial" panose="020B0604020202020204" pitchFamily="34" charset="0"/>
                  <a:cs typeface="Arial" panose="020B0604020202020204" pitchFamily="34" charset="0"/>
                  <a:sym typeface="Symbol" pitchFamily="18" charset="2"/>
                </a:rPr>
                <a:t></a:t>
              </a:r>
              <a:endParaRPr lang="en-US" altLang="zh-CN" sz="24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92" name="组合 91">
            <a:extLst>
              <a:ext uri="{FF2B5EF4-FFF2-40B4-BE49-F238E27FC236}">
                <a16:creationId xmlns:a16="http://schemas.microsoft.com/office/drawing/2014/main" id="{3800C276-06EC-4D0E-B7BA-A2ABDE86437B}"/>
              </a:ext>
            </a:extLst>
          </p:cNvPr>
          <p:cNvGrpSpPr/>
          <p:nvPr/>
        </p:nvGrpSpPr>
        <p:grpSpPr>
          <a:xfrm>
            <a:off x="6590608" y="4931953"/>
            <a:ext cx="3324740" cy="613039"/>
            <a:chOff x="6590608" y="4931953"/>
            <a:chExt cx="3324740" cy="613039"/>
          </a:xfrm>
        </p:grpSpPr>
        <p:sp>
          <p:nvSpPr>
            <p:cNvPr id="76" name="椭圆 75">
              <a:extLst>
                <a:ext uri="{FF2B5EF4-FFF2-40B4-BE49-F238E27FC236}">
                  <a16:creationId xmlns:a16="http://schemas.microsoft.com/office/drawing/2014/main" id="{29EB3D8E-E32F-4C09-8819-93B04087D5DF}"/>
                </a:ext>
              </a:extLst>
            </p:cNvPr>
            <p:cNvSpPr/>
            <p:nvPr/>
          </p:nvSpPr>
          <p:spPr bwMode="auto">
            <a:xfrm>
              <a:off x="7028420" y="5174635"/>
              <a:ext cx="304800" cy="304800"/>
            </a:xfrm>
            <a:prstGeom prst="ellipse">
              <a:avLst/>
            </a:prstGeom>
            <a:solidFill>
              <a:srgbClr val="FFC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dirty="0">
                  <a:latin typeface="Arial" charset="0"/>
                  <a:ea typeface="微软雅黑" pitchFamily="34" charset="-122"/>
                </a:rPr>
                <a:t>x</a:t>
              </a:r>
              <a:endParaRPr lang="zh-CN" altLang="en-US" dirty="0">
                <a:latin typeface="Arial" charset="0"/>
                <a:ea typeface="微软雅黑" pitchFamily="34" charset="-122"/>
              </a:endParaRPr>
            </a:p>
          </p:txBody>
        </p:sp>
        <p:grpSp>
          <p:nvGrpSpPr>
            <p:cNvPr id="80" name="组合 79">
              <a:extLst>
                <a:ext uri="{FF2B5EF4-FFF2-40B4-BE49-F238E27FC236}">
                  <a16:creationId xmlns:a16="http://schemas.microsoft.com/office/drawing/2014/main" id="{DD2FE817-6E60-46EF-B517-E3C110C33918}"/>
                </a:ext>
              </a:extLst>
            </p:cNvPr>
            <p:cNvGrpSpPr/>
            <p:nvPr/>
          </p:nvGrpSpPr>
          <p:grpSpPr>
            <a:xfrm>
              <a:off x="9551601" y="5121194"/>
              <a:ext cx="363747" cy="360182"/>
              <a:chOff x="4752536" y="4112194"/>
              <a:chExt cx="363747" cy="360182"/>
            </a:xfrm>
          </p:grpSpPr>
          <p:sp>
            <p:nvSpPr>
              <p:cNvPr id="81" name="椭圆 80">
                <a:extLst>
                  <a:ext uri="{FF2B5EF4-FFF2-40B4-BE49-F238E27FC236}">
                    <a16:creationId xmlns:a16="http://schemas.microsoft.com/office/drawing/2014/main" id="{C82B4ECB-BD1D-4162-8599-03AEC0FD4B15}"/>
                  </a:ext>
                </a:extLst>
              </p:cNvPr>
              <p:cNvSpPr/>
              <p:nvPr/>
            </p:nvSpPr>
            <p:spPr bwMode="auto">
              <a:xfrm>
                <a:off x="4784933" y="4140330"/>
                <a:ext cx="304799" cy="304800"/>
              </a:xfrm>
              <a:prstGeom prst="ellipse">
                <a:avLst/>
              </a:prstGeom>
              <a:solidFill>
                <a:srgbClr val="FFC00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dirty="0">
                    <a:latin typeface="Arial" charset="0"/>
                    <a:ea typeface="微软雅黑" pitchFamily="34" charset="-122"/>
                  </a:rPr>
                  <a:t>Y</a:t>
                </a:r>
                <a:endParaRPr lang="zh-CN" altLang="en-US" dirty="0">
                  <a:latin typeface="Arial" charset="0"/>
                  <a:ea typeface="微软雅黑" pitchFamily="34" charset="-122"/>
                </a:endParaRPr>
              </a:p>
            </p:txBody>
          </p:sp>
          <p:sp>
            <p:nvSpPr>
              <p:cNvPr id="82" name="椭圆 81">
                <a:extLst>
                  <a:ext uri="{FF2B5EF4-FFF2-40B4-BE49-F238E27FC236}">
                    <a16:creationId xmlns:a16="http://schemas.microsoft.com/office/drawing/2014/main" id="{1EB7DA69-96CE-4177-A04F-290B65E372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52536" y="4112194"/>
                <a:ext cx="363747" cy="360182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latin typeface="Arial" charset="0"/>
                  <a:ea typeface="微软雅黑" pitchFamily="34" charset="-122"/>
                </a:endParaRPr>
              </a:p>
            </p:txBody>
          </p:sp>
        </p:grpSp>
        <p:cxnSp>
          <p:nvCxnSpPr>
            <p:cNvPr id="83" name="直接箭头连接符 82">
              <a:extLst>
                <a:ext uri="{FF2B5EF4-FFF2-40B4-BE49-F238E27FC236}">
                  <a16:creationId xmlns:a16="http://schemas.microsoft.com/office/drawing/2014/main" id="{FFFB5696-6AF7-4603-AC75-C152324FD620}"/>
                </a:ext>
              </a:extLst>
            </p:cNvPr>
            <p:cNvCxnSpPr>
              <a:stCxn id="76" idx="6"/>
              <a:endCxn id="82" idx="2"/>
            </p:cNvCxnSpPr>
            <p:nvPr/>
          </p:nvCxnSpPr>
          <p:spPr bwMode="auto">
            <a:xfrm flipV="1">
              <a:off x="7333220" y="5301285"/>
              <a:ext cx="2218380" cy="25750"/>
            </a:xfrm>
            <a:prstGeom prst="straightConnector1">
              <a:avLst/>
            </a:prstGeom>
            <a:solidFill>
              <a:srgbClr val="993366">
                <a:alpha val="96001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84" name="文本框 83">
              <a:extLst>
                <a:ext uri="{FF2B5EF4-FFF2-40B4-BE49-F238E27FC236}">
                  <a16:creationId xmlns:a16="http://schemas.microsoft.com/office/drawing/2014/main" id="{B3626342-78B7-42AA-A674-CC712FCC538B}"/>
                </a:ext>
              </a:extLst>
            </p:cNvPr>
            <p:cNvSpPr txBox="1"/>
            <p:nvPr/>
          </p:nvSpPr>
          <p:spPr>
            <a:xfrm>
              <a:off x="7481475" y="4931953"/>
              <a:ext cx="20120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rgbClr val="0000FF"/>
                  </a:solidFill>
                </a:rPr>
                <a:t>(</a:t>
              </a:r>
              <a:r>
                <a:rPr lang="en-US" altLang="zh-CN" dirty="0" err="1">
                  <a:solidFill>
                    <a:srgbClr val="0000FF"/>
                  </a:solidFill>
                </a:rPr>
                <a:t>a|b</a:t>
              </a:r>
              <a:r>
                <a:rPr lang="en-US" altLang="zh-CN" dirty="0">
                  <a:solidFill>
                    <a:srgbClr val="0000FF"/>
                  </a:solidFill>
                </a:rPr>
                <a:t>)</a:t>
              </a:r>
              <a:r>
                <a:rPr lang="en-US" altLang="zh-CN" baseline="30000" dirty="0">
                  <a:solidFill>
                    <a:srgbClr val="0000FF"/>
                  </a:solidFill>
                </a:rPr>
                <a:t>* </a:t>
              </a:r>
              <a:r>
                <a:rPr lang="en-US" altLang="zh-CN" dirty="0">
                  <a:solidFill>
                    <a:srgbClr val="0000FF"/>
                  </a:solidFill>
                </a:rPr>
                <a:t>(</a:t>
              </a:r>
              <a:r>
                <a:rPr lang="en-US" altLang="zh-CN" dirty="0" err="1">
                  <a:solidFill>
                    <a:srgbClr val="0000FF"/>
                  </a:solidFill>
                </a:rPr>
                <a:t>aa|bb</a:t>
              </a:r>
              <a:r>
                <a:rPr lang="en-US" altLang="zh-CN" dirty="0">
                  <a:solidFill>
                    <a:srgbClr val="0000FF"/>
                  </a:solidFill>
                </a:rPr>
                <a:t>)(</a:t>
              </a:r>
              <a:r>
                <a:rPr lang="en-US" altLang="zh-CN" dirty="0" err="1">
                  <a:solidFill>
                    <a:srgbClr val="0000FF"/>
                  </a:solidFill>
                </a:rPr>
                <a:t>a|b</a:t>
              </a:r>
              <a:r>
                <a:rPr lang="en-US" altLang="zh-CN" dirty="0">
                  <a:solidFill>
                    <a:srgbClr val="0000FF"/>
                  </a:solidFill>
                </a:rPr>
                <a:t>)</a:t>
              </a:r>
              <a:r>
                <a:rPr lang="en-US" altLang="zh-CN" baseline="30000" dirty="0">
                  <a:solidFill>
                    <a:srgbClr val="0000FF"/>
                  </a:solidFill>
                </a:rPr>
                <a:t>*</a:t>
              </a:r>
              <a:endParaRPr lang="zh-CN" altLang="en-US" baseline="30000" dirty="0">
                <a:solidFill>
                  <a:srgbClr val="0000FF"/>
                </a:solidFill>
              </a:endParaRPr>
            </a:p>
          </p:txBody>
        </p:sp>
        <p:sp>
          <p:nvSpPr>
            <p:cNvPr id="87" name="文本框 86">
              <a:extLst>
                <a:ext uri="{FF2B5EF4-FFF2-40B4-BE49-F238E27FC236}">
                  <a16:creationId xmlns:a16="http://schemas.microsoft.com/office/drawing/2014/main" id="{8F3914BE-CA3C-4ADF-B042-6E5D1D03F8CB}"/>
                </a:ext>
              </a:extLst>
            </p:cNvPr>
            <p:cNvSpPr txBox="1"/>
            <p:nvPr/>
          </p:nvSpPr>
          <p:spPr>
            <a:xfrm>
              <a:off x="6590608" y="5083327"/>
              <a:ext cx="446738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eaLnBrk="1" hangingPunct="1"/>
              <a:r>
                <a:rPr lang="en-US" altLang="zh-CN" sz="2400" b="1" dirty="0">
                  <a:latin typeface="Arial" panose="020B0604020202020204" pitchFamily="34" charset="0"/>
                  <a:cs typeface="Arial" panose="020B0604020202020204" pitchFamily="34" charset="0"/>
                  <a:sym typeface="Symbol" pitchFamily="18" charset="2"/>
                </a:rPr>
                <a:t></a:t>
              </a:r>
              <a:endParaRPr lang="en-US" altLang="zh-CN" sz="24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88" name="箭头: 右 87">
            <a:extLst>
              <a:ext uri="{FF2B5EF4-FFF2-40B4-BE49-F238E27FC236}">
                <a16:creationId xmlns:a16="http://schemas.microsoft.com/office/drawing/2014/main" id="{046A337A-EC30-4327-84EC-AFB4352CC7B2}"/>
              </a:ext>
            </a:extLst>
          </p:cNvPr>
          <p:cNvSpPr/>
          <p:nvPr/>
        </p:nvSpPr>
        <p:spPr>
          <a:xfrm>
            <a:off x="4995847" y="2852489"/>
            <a:ext cx="445622" cy="369987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箭头: 右 89">
            <a:extLst>
              <a:ext uri="{FF2B5EF4-FFF2-40B4-BE49-F238E27FC236}">
                <a16:creationId xmlns:a16="http://schemas.microsoft.com/office/drawing/2014/main" id="{78E485D6-8D2E-426E-B2B4-6F7C22E571D4}"/>
              </a:ext>
            </a:extLst>
          </p:cNvPr>
          <p:cNvSpPr/>
          <p:nvPr/>
        </p:nvSpPr>
        <p:spPr>
          <a:xfrm>
            <a:off x="667581" y="5083327"/>
            <a:ext cx="445622" cy="369987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箭头: 右 93">
            <a:extLst>
              <a:ext uri="{FF2B5EF4-FFF2-40B4-BE49-F238E27FC236}">
                <a16:creationId xmlns:a16="http://schemas.microsoft.com/office/drawing/2014/main" id="{4EC700D6-F8C1-4AE1-B281-AA7CD858B7E2}"/>
              </a:ext>
            </a:extLst>
          </p:cNvPr>
          <p:cNvSpPr/>
          <p:nvPr/>
        </p:nvSpPr>
        <p:spPr>
          <a:xfrm>
            <a:off x="5974027" y="5173512"/>
            <a:ext cx="445622" cy="369987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76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 animBg="1"/>
      <p:bldP spid="90" grpId="0" animBg="1"/>
      <p:bldP spid="9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77A57D-CACB-4196-BA11-BFD5D1414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3.1</a:t>
            </a:r>
            <a:r>
              <a:rPr lang="zh-CN" altLang="en-US" dirty="0"/>
              <a:t>　词法分析程序设计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D66AF64-981D-4B1F-89D1-F4B56E9341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2" y="942764"/>
            <a:ext cx="11213398" cy="5637024"/>
          </a:xfrm>
        </p:spPr>
        <p:txBody>
          <a:bodyPr/>
          <a:lstStyle/>
          <a:p>
            <a:r>
              <a:rPr lang="zh-CN" altLang="en-US" sz="3200" dirty="0"/>
              <a:t>输出的单词符号的表示形式</a:t>
            </a:r>
          </a:p>
          <a:p>
            <a:pPr marL="0" indent="0">
              <a:buNone/>
            </a:pPr>
            <a:r>
              <a:rPr lang="en-US" altLang="zh-CN" dirty="0"/>
              <a:t>    </a:t>
            </a:r>
            <a:r>
              <a:rPr lang="en-US" altLang="zh-CN" dirty="0">
                <a:solidFill>
                  <a:srgbClr val="C00000"/>
                </a:solidFill>
              </a:rPr>
              <a:t>(</a:t>
            </a:r>
            <a:r>
              <a:rPr lang="zh-CN" altLang="en-US" dirty="0">
                <a:solidFill>
                  <a:srgbClr val="C00000"/>
                </a:solidFill>
              </a:rPr>
              <a:t>单词种别，单词自身的值</a:t>
            </a:r>
            <a:r>
              <a:rPr lang="en-US" altLang="zh-CN" dirty="0">
                <a:solidFill>
                  <a:srgbClr val="C00000"/>
                </a:solidFill>
              </a:rPr>
              <a:t>)</a:t>
            </a:r>
          </a:p>
          <a:p>
            <a:r>
              <a:rPr lang="zh-CN" altLang="en-US" sz="3200" dirty="0"/>
              <a:t>单词种别通常用整数编码表示</a:t>
            </a:r>
            <a:endParaRPr lang="en-US" altLang="zh-CN" sz="3200" dirty="0"/>
          </a:p>
          <a:p>
            <a:pPr lvl="1"/>
            <a:r>
              <a:rPr lang="zh-CN" altLang="en-US" sz="2400" dirty="0">
                <a:solidFill>
                  <a:schemeClr val="tx1"/>
                </a:solidFill>
              </a:rPr>
              <a:t>多用</a:t>
            </a:r>
            <a:r>
              <a:rPr lang="en-US" altLang="zh-CN" sz="2400" dirty="0" err="1">
                <a:solidFill>
                  <a:schemeClr val="tx1"/>
                </a:solidFill>
              </a:rPr>
              <a:t>enum</a:t>
            </a:r>
            <a:r>
              <a:rPr lang="en-US" altLang="zh-CN" sz="2400" dirty="0">
                <a:solidFill>
                  <a:schemeClr val="tx1"/>
                </a:solidFill>
              </a:rPr>
              <a:t>(</a:t>
            </a:r>
            <a:r>
              <a:rPr lang="zh-CN" altLang="en-US" sz="2400" dirty="0">
                <a:solidFill>
                  <a:schemeClr val="tx1"/>
                </a:solidFill>
              </a:rPr>
              <a:t>枚举类型表达</a:t>
            </a:r>
            <a:r>
              <a:rPr lang="en-US" altLang="zh-CN" sz="2400" dirty="0">
                <a:solidFill>
                  <a:schemeClr val="tx1"/>
                </a:solidFill>
              </a:rPr>
              <a:t>)</a:t>
            </a:r>
            <a:endParaRPr lang="zh-CN" altLang="en-US" sz="2400" dirty="0">
              <a:solidFill>
                <a:schemeClr val="tx1"/>
              </a:solidFill>
            </a:endParaRPr>
          </a:p>
          <a:p>
            <a:pPr lvl="1"/>
            <a:r>
              <a:rPr lang="zh-CN" altLang="en-US" sz="2400" dirty="0">
                <a:solidFill>
                  <a:schemeClr val="tx1"/>
                </a:solidFill>
              </a:rPr>
              <a:t>若一个种别只有一个单词符号，则种别编码就代表该单词符号。</a:t>
            </a:r>
            <a:r>
              <a:rPr lang="zh-CN" altLang="en-US" sz="2400" dirty="0"/>
              <a:t>关键字</a:t>
            </a:r>
            <a:r>
              <a:rPr lang="zh-CN" altLang="en-US" sz="2400" dirty="0">
                <a:solidFill>
                  <a:schemeClr val="tx1"/>
                </a:solidFill>
              </a:rPr>
              <a:t>、</a:t>
            </a:r>
            <a:r>
              <a:rPr lang="zh-CN" altLang="en-US" sz="2400" dirty="0"/>
              <a:t>运算符</a:t>
            </a:r>
            <a:r>
              <a:rPr lang="zh-CN" altLang="en-US" sz="2400" dirty="0">
                <a:solidFill>
                  <a:schemeClr val="tx1"/>
                </a:solidFill>
              </a:rPr>
              <a:t>和</a:t>
            </a:r>
            <a:r>
              <a:rPr lang="zh-CN" altLang="en-US" sz="2400" dirty="0"/>
              <a:t>界符</a:t>
            </a:r>
            <a:r>
              <a:rPr lang="zh-CN" altLang="en-US" sz="2400" dirty="0">
                <a:solidFill>
                  <a:schemeClr val="tx1"/>
                </a:solidFill>
              </a:rPr>
              <a:t>都是</a:t>
            </a:r>
            <a:r>
              <a:rPr lang="zh-CN" altLang="en-US" sz="2400" dirty="0">
                <a:solidFill>
                  <a:srgbClr val="0000FF"/>
                </a:solidFill>
              </a:rPr>
              <a:t>一符一种</a:t>
            </a:r>
            <a:r>
              <a:rPr lang="zh-CN" altLang="en-US" sz="2400" dirty="0">
                <a:solidFill>
                  <a:schemeClr val="tx1"/>
                </a:solidFill>
              </a:rPr>
              <a:t>。</a:t>
            </a:r>
          </a:p>
          <a:p>
            <a:pPr lvl="1"/>
            <a:r>
              <a:rPr lang="zh-CN" altLang="en-US" sz="2400" dirty="0">
                <a:solidFill>
                  <a:schemeClr val="tx1"/>
                </a:solidFill>
              </a:rPr>
              <a:t>若一个种别有多个单词符号，则对于每个单词符号，给出种别编码和自身的值。</a:t>
            </a:r>
          </a:p>
          <a:p>
            <a:pPr lvl="2"/>
            <a:r>
              <a:rPr lang="zh-CN" altLang="en-US" sz="2400" dirty="0">
                <a:solidFill>
                  <a:srgbClr val="C00000"/>
                </a:solidFill>
              </a:rPr>
              <a:t>标识符</a:t>
            </a:r>
            <a:r>
              <a:rPr lang="zh-CN" altLang="en-US" sz="2400" dirty="0"/>
              <a:t>单列一种；标识符自身的值表示成按机器字节划分的内部码</a:t>
            </a:r>
          </a:p>
          <a:p>
            <a:pPr lvl="2"/>
            <a:r>
              <a:rPr lang="zh-CN" altLang="en-US" sz="2400" dirty="0">
                <a:solidFill>
                  <a:srgbClr val="C00000"/>
                </a:solidFill>
              </a:rPr>
              <a:t>常数</a:t>
            </a:r>
            <a:r>
              <a:rPr lang="zh-CN" altLang="en-US" sz="2400" dirty="0"/>
              <a:t>按类型分种；常数的值则表示成标准的二进制形式</a:t>
            </a:r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CEA0435-B3D3-4891-A90E-8D73696EFE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3A857A3-1012-4184-86F6-41658C62E65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147384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89BB3ACC-AE35-41F7-AABF-C1032B114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3.4</a:t>
            </a:r>
            <a:r>
              <a:rPr lang="zh-CN" altLang="en-US" dirty="0"/>
              <a:t>　正规式和有穷自动机的等价性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75456D40-EC80-4A08-A918-956B6586BA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2" y="942764"/>
            <a:ext cx="10515599" cy="846279"/>
          </a:xfrm>
        </p:spPr>
        <p:txBody>
          <a:bodyPr/>
          <a:lstStyle/>
          <a:p>
            <a:r>
              <a:rPr lang="zh-CN" altLang="en-US" sz="2800" dirty="0"/>
              <a:t>思考：等价的正则式</a:t>
            </a:r>
            <a:r>
              <a:rPr lang="en-US" altLang="zh-CN" sz="2800" dirty="0"/>
              <a:t>r?</a:t>
            </a:r>
            <a:endParaRPr lang="zh-CN" altLang="en-US" sz="2800" dirty="0"/>
          </a:p>
          <a:p>
            <a:endParaRPr lang="zh-CN" altLang="en-US" dirty="0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9CE0EBF-9BEB-4452-94EC-46553D6D2C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>
            <a:defPPr>
              <a:defRPr lang="zh-CN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微软雅黑" pitchFamily="34" charset="-122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微软雅黑" pitchFamily="34" charset="-122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微软雅黑" pitchFamily="34" charset="-122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微软雅黑" pitchFamily="34" charset="-122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微软雅黑" pitchFamily="34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微软雅黑" pitchFamily="34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微软雅黑" pitchFamily="34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微软雅黑" pitchFamily="34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微软雅黑" pitchFamily="34" charset="-122"/>
                <a:cs typeface="+mn-cs"/>
              </a:defRPr>
            </a:lvl9pPr>
          </a:lstStyle>
          <a:p>
            <a:fld id="{8D611F3A-53DE-4E73-A372-B7C8602DC65D}" type="slidenum">
              <a:rPr lang="en-US" altLang="zh-CN" smtClean="0"/>
              <a:pPr/>
              <a:t>59</a:t>
            </a:fld>
            <a:endParaRPr lang="en-US" altLang="zh-CN"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5C6B8578-F285-4657-8D23-58008CE9370F}"/>
              </a:ext>
            </a:extLst>
          </p:cNvPr>
          <p:cNvGrpSpPr/>
          <p:nvPr/>
        </p:nvGrpSpPr>
        <p:grpSpPr>
          <a:xfrm>
            <a:off x="3377628" y="2363159"/>
            <a:ext cx="3834300" cy="2329258"/>
            <a:chOff x="837286" y="2985056"/>
            <a:chExt cx="3834300" cy="2329258"/>
          </a:xfrm>
          <a:noFill/>
        </p:grpSpPr>
        <p:sp>
          <p:nvSpPr>
            <p:cNvPr id="8" name="Oval 4">
              <a:extLst>
                <a:ext uri="{FF2B5EF4-FFF2-40B4-BE49-F238E27FC236}">
                  <a16:creationId xmlns:a16="http://schemas.microsoft.com/office/drawing/2014/main" id="{8728F61A-C445-401B-8C97-077FCE233D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41516" y="3980029"/>
              <a:ext cx="445622" cy="436988"/>
            </a:xfrm>
            <a:prstGeom prst="ellipse">
              <a:avLst/>
            </a:prstGeom>
            <a:grpFill/>
            <a:ln w="63500" cmpd="dbl">
              <a:solidFill>
                <a:sysClr val="windowText" lastClr="000000"/>
              </a:solidFill>
              <a:round/>
              <a:headEnd/>
              <a:tailEnd type="none" w="lg" len="lg"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Q</a:t>
              </a:r>
              <a:endParaRPr kumimoji="0" lang="en-GB" altLang="zh-CN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868F6F12-8388-4DCB-A6FD-4F34B9086005}"/>
                </a:ext>
              </a:extLst>
            </p:cNvPr>
            <p:cNvSpPr/>
            <p:nvPr/>
          </p:nvSpPr>
          <p:spPr bwMode="auto">
            <a:xfrm>
              <a:off x="1189307" y="3980029"/>
              <a:ext cx="445622" cy="445622"/>
            </a:xfrm>
            <a:prstGeom prst="ellipse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b="1" dirty="0">
                  <a:latin typeface="Arial" charset="0"/>
                  <a:ea typeface="微软雅黑" pitchFamily="34" charset="-122"/>
                </a:rPr>
                <a:t>S</a:t>
              </a:r>
              <a:endParaRPr lang="zh-CN" altLang="en-US" b="1" dirty="0">
                <a:latin typeface="Arial" charset="0"/>
                <a:ea typeface="微软雅黑" pitchFamily="34" charset="-122"/>
              </a:endParaRPr>
            </a:p>
          </p:txBody>
        </p:sp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B7D551AA-C14B-4DFC-BC99-0701C0E951E0}"/>
                </a:ext>
              </a:extLst>
            </p:cNvPr>
            <p:cNvSpPr/>
            <p:nvPr/>
          </p:nvSpPr>
          <p:spPr bwMode="auto">
            <a:xfrm>
              <a:off x="2426588" y="2985056"/>
              <a:ext cx="445622" cy="445622"/>
            </a:xfrm>
            <a:prstGeom prst="ellipse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b="1" dirty="0">
                  <a:latin typeface="Arial" charset="0"/>
                  <a:ea typeface="微软雅黑" pitchFamily="34" charset="-122"/>
                </a:rPr>
                <a:t>U</a:t>
              </a:r>
              <a:endParaRPr lang="zh-CN" altLang="en-US" b="1" dirty="0">
                <a:latin typeface="Arial" charset="0"/>
                <a:ea typeface="微软雅黑" pitchFamily="34" charset="-122"/>
              </a:endParaRPr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3BDADF8A-6F52-4BE6-B7E8-2D0BBFE3A52A}"/>
                </a:ext>
              </a:extLst>
            </p:cNvPr>
            <p:cNvSpPr/>
            <p:nvPr/>
          </p:nvSpPr>
          <p:spPr bwMode="auto">
            <a:xfrm>
              <a:off x="2359526" y="4868692"/>
              <a:ext cx="445622" cy="445622"/>
            </a:xfrm>
            <a:prstGeom prst="ellipse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b="1" dirty="0">
                  <a:latin typeface="Arial" charset="0"/>
                  <a:ea typeface="微软雅黑" pitchFamily="34" charset="-122"/>
                </a:rPr>
                <a:t>V</a:t>
              </a:r>
              <a:endParaRPr lang="zh-CN" altLang="en-US" b="1" dirty="0">
                <a:latin typeface="Arial" charset="0"/>
                <a:ea typeface="微软雅黑" pitchFamily="34" charset="-122"/>
              </a:endParaRP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1D95C27D-BD7F-4DC5-AD74-62FA6F46A742}"/>
                </a:ext>
              </a:extLst>
            </p:cNvPr>
            <p:cNvSpPr txBox="1"/>
            <p:nvPr/>
          </p:nvSpPr>
          <p:spPr>
            <a:xfrm>
              <a:off x="1329032" y="4783123"/>
              <a:ext cx="325730" cy="3693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  <a:endParaRPr lang="zh-CN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3" name="连接符: 曲线 12">
              <a:extLst>
                <a:ext uri="{FF2B5EF4-FFF2-40B4-BE49-F238E27FC236}">
                  <a16:creationId xmlns:a16="http://schemas.microsoft.com/office/drawing/2014/main" id="{72FE0A27-CA4F-44E3-9043-7601DF4D110A}"/>
                </a:ext>
              </a:extLst>
            </p:cNvPr>
            <p:cNvCxnSpPr>
              <a:stCxn id="9" idx="0"/>
              <a:endCxn id="10" idx="2"/>
            </p:cNvCxnSpPr>
            <p:nvPr/>
          </p:nvCxnSpPr>
          <p:spPr>
            <a:xfrm rot="5400000" flipH="1" flipV="1">
              <a:off x="1533272" y="3086713"/>
              <a:ext cx="772162" cy="1014470"/>
            </a:xfrm>
            <a:prstGeom prst="curvedConnector2">
              <a:avLst/>
            </a:prstGeom>
            <a:grpFill/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连接符: 曲线 13">
              <a:extLst>
                <a:ext uri="{FF2B5EF4-FFF2-40B4-BE49-F238E27FC236}">
                  <a16:creationId xmlns:a16="http://schemas.microsoft.com/office/drawing/2014/main" id="{129B923C-BB5A-44E4-8F73-56AF32AD35B6}"/>
                </a:ext>
              </a:extLst>
            </p:cNvPr>
            <p:cNvCxnSpPr>
              <a:cxnSpLocks/>
              <a:stCxn id="9" idx="4"/>
              <a:endCxn id="11" idx="2"/>
            </p:cNvCxnSpPr>
            <p:nvPr/>
          </p:nvCxnSpPr>
          <p:spPr>
            <a:xfrm rot="16200000" flipH="1">
              <a:off x="1552896" y="4284873"/>
              <a:ext cx="665852" cy="947408"/>
            </a:xfrm>
            <a:prstGeom prst="curvedConnector2">
              <a:avLst/>
            </a:prstGeom>
            <a:grpFill/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连接符: 曲线 14">
              <a:extLst>
                <a:ext uri="{FF2B5EF4-FFF2-40B4-BE49-F238E27FC236}">
                  <a16:creationId xmlns:a16="http://schemas.microsoft.com/office/drawing/2014/main" id="{17AAB29C-DB7E-4AFD-9903-8A5598FA5343}"/>
                </a:ext>
              </a:extLst>
            </p:cNvPr>
            <p:cNvCxnSpPr>
              <a:cxnSpLocks/>
              <a:stCxn id="11" idx="6"/>
              <a:endCxn id="8" idx="4"/>
            </p:cNvCxnSpPr>
            <p:nvPr/>
          </p:nvCxnSpPr>
          <p:spPr>
            <a:xfrm flipV="1">
              <a:off x="2805148" y="4417017"/>
              <a:ext cx="1059179" cy="674486"/>
            </a:xfrm>
            <a:prstGeom prst="curvedConnector2">
              <a:avLst/>
            </a:prstGeom>
            <a:grpFill/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连接符: 曲线 15">
              <a:extLst>
                <a:ext uri="{FF2B5EF4-FFF2-40B4-BE49-F238E27FC236}">
                  <a16:creationId xmlns:a16="http://schemas.microsoft.com/office/drawing/2014/main" id="{9C82E46E-3F55-48D0-9A65-7BEB987AF8BE}"/>
                </a:ext>
              </a:extLst>
            </p:cNvPr>
            <p:cNvCxnSpPr>
              <a:cxnSpLocks/>
              <a:stCxn id="10" idx="6"/>
              <a:endCxn id="8" idx="0"/>
            </p:cNvCxnSpPr>
            <p:nvPr/>
          </p:nvCxnSpPr>
          <p:spPr>
            <a:xfrm>
              <a:off x="2872210" y="3207867"/>
              <a:ext cx="992117" cy="772162"/>
            </a:xfrm>
            <a:prstGeom prst="curvedConnector2">
              <a:avLst/>
            </a:prstGeom>
            <a:grpFill/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连接符: 曲线 16">
              <a:extLst>
                <a:ext uri="{FF2B5EF4-FFF2-40B4-BE49-F238E27FC236}">
                  <a16:creationId xmlns:a16="http://schemas.microsoft.com/office/drawing/2014/main" id="{CF670CE0-0533-4484-8341-A58C99F590EC}"/>
                </a:ext>
              </a:extLst>
            </p:cNvPr>
            <p:cNvCxnSpPr>
              <a:cxnSpLocks/>
              <a:stCxn id="10" idx="3"/>
              <a:endCxn id="11" idx="1"/>
            </p:cNvCxnSpPr>
            <p:nvPr/>
          </p:nvCxnSpPr>
          <p:spPr>
            <a:xfrm rot="5400000">
              <a:off x="1674050" y="4116154"/>
              <a:ext cx="1568534" cy="67062"/>
            </a:xfrm>
            <a:prstGeom prst="curvedConnector3">
              <a:avLst>
                <a:gd name="adj1" fmla="val 50000"/>
              </a:avLst>
            </a:prstGeom>
            <a:grpFill/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连接符: 曲线 17">
              <a:extLst>
                <a:ext uri="{FF2B5EF4-FFF2-40B4-BE49-F238E27FC236}">
                  <a16:creationId xmlns:a16="http://schemas.microsoft.com/office/drawing/2014/main" id="{72AA8D48-BAC5-491C-902F-46A41A517FAE}"/>
                </a:ext>
              </a:extLst>
            </p:cNvPr>
            <p:cNvCxnSpPr>
              <a:cxnSpLocks/>
              <a:stCxn id="11" idx="7"/>
              <a:endCxn id="10" idx="5"/>
            </p:cNvCxnSpPr>
            <p:nvPr/>
          </p:nvCxnSpPr>
          <p:spPr>
            <a:xfrm rot="5400000" flipH="1" flipV="1">
              <a:off x="1989152" y="4116154"/>
              <a:ext cx="1568534" cy="67062"/>
            </a:xfrm>
            <a:prstGeom prst="curvedConnector3">
              <a:avLst>
                <a:gd name="adj1" fmla="val 50000"/>
              </a:avLst>
            </a:prstGeom>
            <a:grpFill/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0D9EC786-D30E-48BD-AB26-5C421DC45505}"/>
                </a:ext>
              </a:extLst>
            </p:cNvPr>
            <p:cNvSpPr txBox="1"/>
            <p:nvPr/>
          </p:nvSpPr>
          <p:spPr>
            <a:xfrm>
              <a:off x="1432669" y="3078854"/>
              <a:ext cx="312907" cy="3693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endParaRPr lang="zh-CN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59FB863A-8DE2-4881-A91C-4D665E02C537}"/>
                </a:ext>
              </a:extLst>
            </p:cNvPr>
            <p:cNvSpPr txBox="1"/>
            <p:nvPr/>
          </p:nvSpPr>
          <p:spPr>
            <a:xfrm>
              <a:off x="3453309" y="3091101"/>
              <a:ext cx="312907" cy="3693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endParaRPr lang="zh-CN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FE3051CF-D283-4CD6-89F1-543BAFD9F96A}"/>
                </a:ext>
              </a:extLst>
            </p:cNvPr>
            <p:cNvSpPr txBox="1"/>
            <p:nvPr/>
          </p:nvSpPr>
          <p:spPr>
            <a:xfrm>
              <a:off x="2798823" y="3957495"/>
              <a:ext cx="312907" cy="3693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endParaRPr lang="zh-CN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22" name="连接符: 曲线 21">
              <a:extLst>
                <a:ext uri="{FF2B5EF4-FFF2-40B4-BE49-F238E27FC236}">
                  <a16:creationId xmlns:a16="http://schemas.microsoft.com/office/drawing/2014/main" id="{B2FA903A-1B31-44E3-83E7-044AE42DF869}"/>
                </a:ext>
              </a:extLst>
            </p:cNvPr>
            <p:cNvCxnSpPr>
              <a:cxnSpLocks/>
              <a:stCxn id="8" idx="7"/>
              <a:endCxn id="8" idx="5"/>
            </p:cNvCxnSpPr>
            <p:nvPr/>
          </p:nvCxnSpPr>
          <p:spPr>
            <a:xfrm rot="16200000" flipH="1">
              <a:off x="3867379" y="4198523"/>
              <a:ext cx="308998" cy="12700"/>
            </a:xfrm>
            <a:prstGeom prst="curvedConnector5">
              <a:avLst>
                <a:gd name="adj1" fmla="val -73981"/>
                <a:gd name="adj2" fmla="val 4794976"/>
                <a:gd name="adj3" fmla="val 173981"/>
              </a:avLst>
            </a:prstGeom>
            <a:grpFill/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EE5B3BFF-5D5F-4767-BAB5-1695C4C37DE1}"/>
                </a:ext>
              </a:extLst>
            </p:cNvPr>
            <p:cNvSpPr txBox="1"/>
            <p:nvPr/>
          </p:nvSpPr>
          <p:spPr>
            <a:xfrm>
              <a:off x="4153495" y="3460433"/>
              <a:ext cx="518091" cy="3693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zh-CN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a,b</a:t>
              </a:r>
              <a:endParaRPr lang="zh-CN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F3F7556A-FBB8-4E5F-83FB-FED6F8C5E878}"/>
                </a:ext>
              </a:extLst>
            </p:cNvPr>
            <p:cNvSpPr txBox="1"/>
            <p:nvPr/>
          </p:nvSpPr>
          <p:spPr>
            <a:xfrm>
              <a:off x="3374068" y="4906837"/>
              <a:ext cx="325730" cy="3693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  <a:endParaRPr lang="zh-CN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1961AAA0-17D2-4B3F-973B-8B030BD0266A}"/>
                </a:ext>
              </a:extLst>
            </p:cNvPr>
            <p:cNvSpPr txBox="1"/>
            <p:nvPr/>
          </p:nvSpPr>
          <p:spPr>
            <a:xfrm>
              <a:off x="2145906" y="3924376"/>
              <a:ext cx="325730" cy="3693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  <a:endParaRPr lang="zh-CN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6F815AB5-6A98-426C-A08C-D8E938DDF009}"/>
                </a:ext>
              </a:extLst>
            </p:cNvPr>
            <p:cNvSpPr txBox="1"/>
            <p:nvPr/>
          </p:nvSpPr>
          <p:spPr>
            <a:xfrm>
              <a:off x="837286" y="4018174"/>
              <a:ext cx="446738" cy="369332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 eaLnBrk="1" hangingPunct="1"/>
              <a:r>
                <a:rPr lang="en-US" altLang="zh-CN" b="1" dirty="0">
                  <a:latin typeface="Times New Roman" pitchFamily="18" charset="0"/>
                  <a:sym typeface="Symbol" pitchFamily="18" charset="2"/>
                </a:rPr>
                <a:t></a:t>
              </a:r>
              <a:endParaRPr lang="en-US" altLang="zh-CN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30082497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7B1E0F-7D57-4247-AA98-EBB4E00DC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3.4</a:t>
            </a:r>
            <a:r>
              <a:rPr lang="zh-CN" altLang="en-US" dirty="0"/>
              <a:t>　正规式和有穷自动机的等价性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FAA8DF7-9428-475B-ADAD-2032DE0F6E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2" y="942764"/>
            <a:ext cx="10515599" cy="5778877"/>
          </a:xfrm>
        </p:spPr>
        <p:txBody>
          <a:bodyPr>
            <a:normAutofit/>
          </a:bodyPr>
          <a:lstStyle/>
          <a:p>
            <a:r>
              <a:rPr lang="zh-CN" altLang="en-US" sz="2800" dirty="0"/>
              <a:t>正规式</a:t>
            </a:r>
            <a:r>
              <a:rPr lang="en-US" altLang="zh-CN" sz="2800" dirty="0"/>
              <a:t>r → NFA M</a:t>
            </a:r>
          </a:p>
          <a:p>
            <a:pPr lvl="1"/>
            <a:r>
              <a:rPr lang="zh-CN" altLang="en-US" sz="2400" dirty="0">
                <a:solidFill>
                  <a:schemeClr val="tx1"/>
                </a:solidFill>
              </a:rPr>
              <a:t>首先把</a:t>
            </a:r>
            <a:r>
              <a:rPr lang="en-US" altLang="zh-CN" sz="2400" dirty="0">
                <a:solidFill>
                  <a:schemeClr val="tx1"/>
                </a:solidFill>
              </a:rPr>
              <a:t>r</a:t>
            </a:r>
            <a:r>
              <a:rPr lang="zh-CN" altLang="en-US" sz="2400" dirty="0">
                <a:solidFill>
                  <a:schemeClr val="tx1"/>
                </a:solidFill>
              </a:rPr>
              <a:t>表示成</a:t>
            </a:r>
            <a:r>
              <a:rPr lang="en-US" altLang="zh-CN" sz="2400" dirty="0">
                <a:solidFill>
                  <a:schemeClr val="tx1"/>
                </a:solidFill>
              </a:rPr>
              <a:t>:</a:t>
            </a:r>
          </a:p>
          <a:p>
            <a:pPr lvl="1"/>
            <a:r>
              <a:rPr lang="zh-CN" altLang="en-US" sz="2400" dirty="0">
                <a:solidFill>
                  <a:schemeClr val="tx1"/>
                </a:solidFill>
              </a:rPr>
              <a:t>按下面的规则对</a:t>
            </a:r>
            <a:r>
              <a:rPr lang="en-US" altLang="zh-CN" sz="2400" dirty="0">
                <a:solidFill>
                  <a:schemeClr val="tx1"/>
                </a:solidFill>
              </a:rPr>
              <a:t>r</a:t>
            </a:r>
            <a:r>
              <a:rPr lang="zh-CN" altLang="en-US" sz="2400" dirty="0">
                <a:solidFill>
                  <a:schemeClr val="tx1"/>
                </a:solidFill>
              </a:rPr>
              <a:t>进行分裂：</a:t>
            </a:r>
            <a:endParaRPr lang="en-US" altLang="zh-CN" sz="2400" dirty="0">
              <a:solidFill>
                <a:schemeClr val="tx1"/>
              </a:solidFill>
            </a:endParaRPr>
          </a:p>
          <a:p>
            <a:pPr lvl="1"/>
            <a:endParaRPr lang="en-US" altLang="zh-CN" sz="2400" dirty="0">
              <a:solidFill>
                <a:schemeClr val="tx1"/>
              </a:solidFill>
            </a:endParaRPr>
          </a:p>
          <a:p>
            <a:pPr lvl="1"/>
            <a:endParaRPr lang="en-US" altLang="zh-CN" sz="2400" dirty="0">
              <a:solidFill>
                <a:schemeClr val="tx1"/>
              </a:solidFill>
            </a:endParaRPr>
          </a:p>
          <a:p>
            <a:pPr lvl="1"/>
            <a:endParaRPr lang="en-US" altLang="zh-CN" sz="2400" dirty="0">
              <a:solidFill>
                <a:schemeClr val="tx1"/>
              </a:solidFill>
            </a:endParaRPr>
          </a:p>
          <a:p>
            <a:pPr lvl="1"/>
            <a:endParaRPr lang="en-US" altLang="zh-CN" sz="2400" dirty="0">
              <a:solidFill>
                <a:schemeClr val="tx1"/>
              </a:solidFill>
            </a:endParaRPr>
          </a:p>
          <a:p>
            <a:pPr lvl="1"/>
            <a:endParaRPr lang="en-US" altLang="zh-CN" sz="2400" dirty="0">
              <a:solidFill>
                <a:schemeClr val="tx1"/>
              </a:solidFill>
            </a:endParaRPr>
          </a:p>
          <a:p>
            <a:pPr lvl="1"/>
            <a:endParaRPr lang="en-US" altLang="zh-CN" sz="2400" dirty="0">
              <a:solidFill>
                <a:schemeClr val="tx1"/>
              </a:solidFill>
            </a:endParaRPr>
          </a:p>
          <a:p>
            <a:pPr lvl="1"/>
            <a:endParaRPr lang="en-US" altLang="zh-CN" sz="2400" dirty="0">
              <a:solidFill>
                <a:schemeClr val="tx1"/>
              </a:solidFill>
            </a:endParaRPr>
          </a:p>
          <a:p>
            <a:pPr lvl="1"/>
            <a:r>
              <a:rPr lang="zh-CN" altLang="en-US" sz="2400" dirty="0">
                <a:solidFill>
                  <a:schemeClr val="tx1"/>
                </a:solidFill>
              </a:rPr>
              <a:t>只到每条弧上只剩单个符号</a:t>
            </a:r>
            <a:r>
              <a:rPr lang="en-US" altLang="zh-CN" sz="2400" dirty="0">
                <a:solidFill>
                  <a:schemeClr val="tx1"/>
                </a:solidFill>
              </a:rPr>
              <a:t>a</a:t>
            </a:r>
            <a:r>
              <a:rPr lang="en-US" altLang="zh-CN" sz="2400" b="1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∈</a:t>
            </a:r>
            <a:r>
              <a:rPr lang="en-US" altLang="zh-CN" sz="2400" b="1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</a:t>
            </a:r>
            <a:r>
              <a:rPr lang="en-US" altLang="zh-CN" sz="2400" b="1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∪{ε}</a:t>
            </a:r>
            <a:r>
              <a:rPr lang="zh-CN" altLang="en-US" sz="2400" dirty="0">
                <a:solidFill>
                  <a:schemeClr val="tx1"/>
                </a:solidFill>
                <a:latin typeface="+mn-ea"/>
                <a:ea typeface="+mn-ea"/>
              </a:rPr>
              <a:t>为止</a:t>
            </a:r>
            <a:endParaRPr lang="en-US" altLang="zh-CN" sz="2400" dirty="0">
              <a:solidFill>
                <a:schemeClr val="tx1"/>
              </a:solidFill>
              <a:latin typeface="+mn-ea"/>
              <a:ea typeface="+mn-ea"/>
            </a:endParaRPr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04E0AFE-88D1-4653-94E9-83E298B3D1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3A857A3-1012-4184-86F6-41658C62E65F}" type="slidenum">
              <a:rPr lang="en-US" smtClean="0"/>
              <a:pPr/>
              <a:t>60</a:t>
            </a:fld>
            <a:endParaRPr lang="en-US" dirty="0"/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C5E4A99C-353B-4807-9691-5E066EF78A6A}"/>
              </a:ext>
            </a:extLst>
          </p:cNvPr>
          <p:cNvGrpSpPr/>
          <p:nvPr/>
        </p:nvGrpSpPr>
        <p:grpSpPr>
          <a:xfrm>
            <a:off x="5193167" y="1294729"/>
            <a:ext cx="2131997" cy="676455"/>
            <a:chOff x="2742356" y="4197320"/>
            <a:chExt cx="2131997" cy="676455"/>
          </a:xfrm>
        </p:grpSpPr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6EC7A19A-C4D8-4FD2-AC1B-1DDAB8BD6F9F}"/>
                </a:ext>
              </a:extLst>
            </p:cNvPr>
            <p:cNvSpPr/>
            <p:nvPr/>
          </p:nvSpPr>
          <p:spPr bwMode="auto">
            <a:xfrm>
              <a:off x="3189652" y="4428153"/>
              <a:ext cx="445622" cy="445622"/>
            </a:xfrm>
            <a:prstGeom prst="ellips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b="1" dirty="0">
                  <a:latin typeface="Arial" charset="0"/>
                  <a:ea typeface="微软雅黑" pitchFamily="34" charset="-122"/>
                </a:rPr>
                <a:t>X</a:t>
              </a:r>
              <a:endParaRPr lang="zh-CN" altLang="en-US" b="1" dirty="0">
                <a:latin typeface="Arial" charset="0"/>
                <a:ea typeface="微软雅黑" pitchFamily="34" charset="-122"/>
              </a:endParaRPr>
            </a:p>
          </p:txBody>
        </p:sp>
        <p:cxnSp>
          <p:nvCxnSpPr>
            <p:cNvPr id="6" name="直接箭头连接符 5">
              <a:extLst>
                <a:ext uri="{FF2B5EF4-FFF2-40B4-BE49-F238E27FC236}">
                  <a16:creationId xmlns:a16="http://schemas.microsoft.com/office/drawing/2014/main" id="{68778988-3A74-4DF6-9AA8-A5BC46DA6A9B}"/>
                </a:ext>
              </a:extLst>
            </p:cNvPr>
            <p:cNvCxnSpPr>
              <a:cxnSpLocks/>
              <a:stCxn id="5" idx="6"/>
              <a:endCxn id="7" idx="2"/>
            </p:cNvCxnSpPr>
            <p:nvPr/>
          </p:nvCxnSpPr>
          <p:spPr>
            <a:xfrm>
              <a:off x="3635274" y="4650964"/>
              <a:ext cx="793457" cy="431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Oval 4">
              <a:extLst>
                <a:ext uri="{FF2B5EF4-FFF2-40B4-BE49-F238E27FC236}">
                  <a16:creationId xmlns:a16="http://schemas.microsoft.com/office/drawing/2014/main" id="{2DD840BD-0A87-4E84-BCE6-8551AA5ED1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8731" y="4436787"/>
              <a:ext cx="445622" cy="436988"/>
            </a:xfrm>
            <a:prstGeom prst="ellipse">
              <a:avLst/>
            </a:prstGeom>
            <a:noFill/>
            <a:ln w="63500" cmpd="dbl">
              <a:solidFill>
                <a:sysClr val="windowText" lastClr="000000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b="1" kern="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Y</a:t>
              </a:r>
              <a:endParaRPr kumimoji="0" lang="en-GB" altLang="zh-CN" b="1" i="0" u="none" strike="noStrike" kern="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ED0BEFC6-60E1-408B-9DB6-69104CC7E099}"/>
                </a:ext>
              </a:extLst>
            </p:cNvPr>
            <p:cNvSpPr txBox="1"/>
            <p:nvPr/>
          </p:nvSpPr>
          <p:spPr>
            <a:xfrm>
              <a:off x="2742356" y="4403896"/>
              <a:ext cx="446738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eaLnBrk="1" hangingPunct="1"/>
              <a:r>
                <a:rPr lang="en-US" altLang="zh-CN" sz="2400" b="1" dirty="0">
                  <a:latin typeface="Arial" panose="020B0604020202020204" pitchFamily="34" charset="0"/>
                  <a:cs typeface="Arial" panose="020B0604020202020204" pitchFamily="34" charset="0"/>
                  <a:sym typeface="Symbol" pitchFamily="18" charset="2"/>
                </a:rPr>
                <a:t></a:t>
              </a:r>
              <a:endParaRPr lang="en-US" altLang="zh-CN" sz="24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文本框 8">
                  <a:extLst>
                    <a:ext uri="{FF2B5EF4-FFF2-40B4-BE49-F238E27FC236}">
                      <a16:creationId xmlns:a16="http://schemas.microsoft.com/office/drawing/2014/main" id="{6730345F-3B03-4C74-B3E3-2ADCDA0F7046}"/>
                    </a:ext>
                  </a:extLst>
                </p:cNvPr>
                <p:cNvSpPr txBox="1"/>
                <p:nvPr/>
              </p:nvSpPr>
              <p:spPr>
                <a:xfrm>
                  <a:off x="3758413" y="4197320"/>
                  <a:ext cx="461858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oMath>
                    </m:oMathPara>
                  </a14:m>
                  <a:endParaRPr lang="zh-CN" altLang="en-US" sz="2800" dirty="0"/>
                </a:p>
              </p:txBody>
            </p:sp>
          </mc:Choice>
          <mc:Fallback xmlns="">
            <p:sp>
              <p:nvSpPr>
                <p:cNvPr id="9" name="文本框 8">
                  <a:extLst>
                    <a:ext uri="{FF2B5EF4-FFF2-40B4-BE49-F238E27FC236}">
                      <a16:creationId xmlns:a16="http://schemas.microsoft.com/office/drawing/2014/main" id="{6730345F-3B03-4C74-B3E3-2ADCDA0F704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58413" y="4197320"/>
                  <a:ext cx="461858" cy="523220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2" name="文本框 11">
            <a:extLst>
              <a:ext uri="{FF2B5EF4-FFF2-40B4-BE49-F238E27FC236}">
                <a16:creationId xmlns:a16="http://schemas.microsoft.com/office/drawing/2014/main" id="{758E9764-5FAD-4842-B400-566CA0503371}"/>
              </a:ext>
            </a:extLst>
          </p:cNvPr>
          <p:cNvSpPr txBox="1"/>
          <p:nvPr/>
        </p:nvSpPr>
        <p:spPr>
          <a:xfrm>
            <a:off x="1348999" y="2704411"/>
            <a:ext cx="9813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+mn-ea"/>
              </a:rPr>
              <a:t>规则</a:t>
            </a:r>
            <a:r>
              <a:rPr lang="en-US" altLang="zh-CN" sz="2400" dirty="0">
                <a:latin typeface="+mn-ea"/>
              </a:rPr>
              <a:t>1</a:t>
            </a:r>
            <a:endParaRPr lang="zh-CN" altLang="en-US" sz="2400" dirty="0">
              <a:latin typeface="+mn-ea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02C859D-92B8-4889-A679-31378B9DEEA0}"/>
              </a:ext>
            </a:extLst>
          </p:cNvPr>
          <p:cNvSpPr txBox="1"/>
          <p:nvPr/>
        </p:nvSpPr>
        <p:spPr>
          <a:xfrm>
            <a:off x="1376232" y="3778962"/>
            <a:ext cx="9813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+mn-ea"/>
              </a:rPr>
              <a:t>规则</a:t>
            </a:r>
            <a:r>
              <a:rPr lang="en-US" altLang="zh-CN" sz="2400" dirty="0">
                <a:latin typeface="+mn-ea"/>
              </a:rPr>
              <a:t>2</a:t>
            </a:r>
            <a:endParaRPr lang="zh-CN" altLang="en-US" sz="2400" dirty="0">
              <a:latin typeface="+mn-ea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048BB1F6-9806-4D5E-959F-E2BC01CD6E70}"/>
              </a:ext>
            </a:extLst>
          </p:cNvPr>
          <p:cNvSpPr txBox="1"/>
          <p:nvPr/>
        </p:nvSpPr>
        <p:spPr>
          <a:xfrm>
            <a:off x="1357798" y="5019408"/>
            <a:ext cx="9813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+mn-ea"/>
              </a:rPr>
              <a:t>规则</a:t>
            </a:r>
            <a:r>
              <a:rPr lang="en-US" altLang="zh-CN" sz="2400" dirty="0">
                <a:latin typeface="+mn-ea"/>
              </a:rPr>
              <a:t>3</a:t>
            </a:r>
            <a:endParaRPr lang="zh-CN" altLang="en-US" sz="2400" dirty="0">
              <a:latin typeface="+mn-ea"/>
            </a:endParaRP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5A092F9E-62C8-48CF-BD00-014F781B64EC}"/>
              </a:ext>
            </a:extLst>
          </p:cNvPr>
          <p:cNvGrpSpPr/>
          <p:nvPr/>
        </p:nvGrpSpPr>
        <p:grpSpPr>
          <a:xfrm>
            <a:off x="7039962" y="2454632"/>
            <a:ext cx="2799844" cy="651788"/>
            <a:chOff x="2624763" y="2830233"/>
            <a:chExt cx="2799844" cy="651788"/>
          </a:xfrm>
        </p:grpSpPr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A0059925-536A-4078-B508-C968E5C5F274}"/>
                </a:ext>
              </a:extLst>
            </p:cNvPr>
            <p:cNvSpPr/>
            <p:nvPr/>
          </p:nvSpPr>
          <p:spPr bwMode="auto">
            <a:xfrm>
              <a:off x="3801874" y="3036399"/>
              <a:ext cx="445622" cy="445622"/>
            </a:xfrm>
            <a:prstGeom prst="ellipse">
              <a:avLst/>
            </a:prstGeom>
            <a:noFill/>
            <a:ln w="952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400" dirty="0">
                  <a:solidFill>
                    <a:srgbClr val="C00000"/>
                  </a:solidFill>
                  <a:latin typeface="Arial" charset="0"/>
                  <a:ea typeface="微软雅黑" pitchFamily="34" charset="-122"/>
                </a:rPr>
                <a:t>j</a:t>
              </a:r>
              <a:endParaRPr lang="zh-CN" altLang="en-US" sz="2400" baseline="-25000" dirty="0">
                <a:solidFill>
                  <a:srgbClr val="C00000"/>
                </a:solidFill>
                <a:latin typeface="Arial" charset="0"/>
                <a:ea typeface="微软雅黑" pitchFamily="34" charset="-122"/>
              </a:endParaRPr>
            </a:p>
          </p:txBody>
        </p: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AC1C34E0-B2AA-4F00-93E9-E288C112ED4E}"/>
                </a:ext>
              </a:extLst>
            </p:cNvPr>
            <p:cNvSpPr/>
            <p:nvPr/>
          </p:nvSpPr>
          <p:spPr bwMode="auto">
            <a:xfrm>
              <a:off x="2624763" y="3036399"/>
              <a:ext cx="445622" cy="445622"/>
            </a:xfrm>
            <a:prstGeom prst="ellips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400" dirty="0" err="1">
                  <a:latin typeface="Arial" charset="0"/>
                  <a:ea typeface="微软雅黑" pitchFamily="34" charset="-122"/>
                </a:rPr>
                <a:t>i</a:t>
              </a:r>
              <a:endParaRPr lang="zh-CN" altLang="en-US" sz="2400" dirty="0">
                <a:latin typeface="Arial" charset="0"/>
                <a:ea typeface="微软雅黑" pitchFamily="34" charset="-122"/>
              </a:endParaRPr>
            </a:p>
          </p:txBody>
        </p:sp>
        <p:cxnSp>
          <p:nvCxnSpPr>
            <p:cNvPr id="18" name="直接箭头连接符 17">
              <a:extLst>
                <a:ext uri="{FF2B5EF4-FFF2-40B4-BE49-F238E27FC236}">
                  <a16:creationId xmlns:a16="http://schemas.microsoft.com/office/drawing/2014/main" id="{9C4A5BE6-63C9-440F-BBAC-E44B8C1195EE}"/>
                </a:ext>
              </a:extLst>
            </p:cNvPr>
            <p:cNvCxnSpPr>
              <a:cxnSpLocks/>
            </p:cNvCxnSpPr>
            <p:nvPr/>
          </p:nvCxnSpPr>
          <p:spPr>
            <a:xfrm>
              <a:off x="3070385" y="3259210"/>
              <a:ext cx="731489" cy="1580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文本框 18">
                  <a:extLst>
                    <a:ext uri="{FF2B5EF4-FFF2-40B4-BE49-F238E27FC236}">
                      <a16:creationId xmlns:a16="http://schemas.microsoft.com/office/drawing/2014/main" id="{9ECB7ABD-BCF3-400E-A36B-A52A5FDEE78A}"/>
                    </a:ext>
                  </a:extLst>
                </p:cNvPr>
                <p:cNvSpPr txBox="1"/>
                <p:nvPr/>
              </p:nvSpPr>
              <p:spPr>
                <a:xfrm>
                  <a:off x="3233695" y="2830233"/>
                  <a:ext cx="517193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9" name="文本框 18">
                  <a:extLst>
                    <a:ext uri="{FF2B5EF4-FFF2-40B4-BE49-F238E27FC236}">
                      <a16:creationId xmlns:a16="http://schemas.microsoft.com/office/drawing/2014/main" id="{9ECB7ABD-BCF3-400E-A36B-A52A5FDEE7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33695" y="2830233"/>
                  <a:ext cx="517193" cy="461665"/>
                </a:xfrm>
                <a:prstGeom prst="rect">
                  <a:avLst/>
                </a:prstGeom>
                <a:blipFill>
                  <a:blip r:embed="rId3"/>
                  <a:stretch>
                    <a:fillRect b="-4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5E445ADB-DEDC-48DE-A3C6-2F20A461116D}"/>
                </a:ext>
              </a:extLst>
            </p:cNvPr>
            <p:cNvSpPr/>
            <p:nvPr/>
          </p:nvSpPr>
          <p:spPr bwMode="auto">
            <a:xfrm>
              <a:off x="4978985" y="3036399"/>
              <a:ext cx="445622" cy="445622"/>
            </a:xfrm>
            <a:prstGeom prst="ellips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400" dirty="0">
                  <a:latin typeface="Arial" charset="0"/>
                  <a:ea typeface="微软雅黑" pitchFamily="34" charset="-122"/>
                </a:rPr>
                <a:t>k</a:t>
              </a:r>
              <a:endParaRPr lang="zh-CN" altLang="en-US" sz="2400" baseline="-25000" dirty="0">
                <a:latin typeface="Arial" charset="0"/>
                <a:ea typeface="微软雅黑" pitchFamily="34" charset="-122"/>
              </a:endParaRPr>
            </a:p>
          </p:txBody>
        </p:sp>
        <p:cxnSp>
          <p:nvCxnSpPr>
            <p:cNvPr id="21" name="直接箭头连接符 20">
              <a:extLst>
                <a:ext uri="{FF2B5EF4-FFF2-40B4-BE49-F238E27FC236}">
                  <a16:creationId xmlns:a16="http://schemas.microsoft.com/office/drawing/2014/main" id="{762601A2-472A-402B-BB9C-76CECD024E55}"/>
                </a:ext>
              </a:extLst>
            </p:cNvPr>
            <p:cNvCxnSpPr>
              <a:cxnSpLocks/>
            </p:cNvCxnSpPr>
            <p:nvPr/>
          </p:nvCxnSpPr>
          <p:spPr>
            <a:xfrm>
              <a:off x="4247496" y="3259210"/>
              <a:ext cx="731489" cy="1580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文本框 21">
                  <a:extLst>
                    <a:ext uri="{FF2B5EF4-FFF2-40B4-BE49-F238E27FC236}">
                      <a16:creationId xmlns:a16="http://schemas.microsoft.com/office/drawing/2014/main" id="{2FE7009A-B53A-449E-9823-E87616B022D9}"/>
                    </a:ext>
                  </a:extLst>
                </p:cNvPr>
                <p:cNvSpPr txBox="1"/>
                <p:nvPr/>
              </p:nvSpPr>
              <p:spPr>
                <a:xfrm>
                  <a:off x="4378966" y="2830233"/>
                  <a:ext cx="524311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22" name="文本框 21">
                  <a:extLst>
                    <a:ext uri="{FF2B5EF4-FFF2-40B4-BE49-F238E27FC236}">
                      <a16:creationId xmlns:a16="http://schemas.microsoft.com/office/drawing/2014/main" id="{2FE7009A-B53A-449E-9823-E87616B022D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78966" y="2830233"/>
                  <a:ext cx="524311" cy="461665"/>
                </a:xfrm>
                <a:prstGeom prst="rect">
                  <a:avLst/>
                </a:prstGeom>
                <a:blipFill>
                  <a:blip r:embed="rId4"/>
                  <a:stretch>
                    <a:fillRect b="-4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3" name="箭头: 右 22">
            <a:extLst>
              <a:ext uri="{FF2B5EF4-FFF2-40B4-BE49-F238E27FC236}">
                <a16:creationId xmlns:a16="http://schemas.microsoft.com/office/drawing/2014/main" id="{3D28A83D-79EE-4242-92E0-913358F2F439}"/>
              </a:ext>
            </a:extLst>
          </p:cNvPr>
          <p:cNvSpPr/>
          <p:nvPr/>
        </p:nvSpPr>
        <p:spPr>
          <a:xfrm>
            <a:off x="5700090" y="2680782"/>
            <a:ext cx="445622" cy="369987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6309ACD9-A3F6-47C0-8247-776FD82886FA}"/>
              </a:ext>
            </a:extLst>
          </p:cNvPr>
          <p:cNvGrpSpPr/>
          <p:nvPr/>
        </p:nvGrpSpPr>
        <p:grpSpPr>
          <a:xfrm>
            <a:off x="7039202" y="3102852"/>
            <a:ext cx="2800604" cy="1721964"/>
            <a:chOff x="2606685" y="3446071"/>
            <a:chExt cx="2800604" cy="1721964"/>
          </a:xfrm>
        </p:grpSpPr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FBCDF61E-0F02-4323-AD11-52FC3FF4339E}"/>
                </a:ext>
              </a:extLst>
            </p:cNvPr>
            <p:cNvSpPr/>
            <p:nvPr/>
          </p:nvSpPr>
          <p:spPr bwMode="auto">
            <a:xfrm>
              <a:off x="4961667" y="4110950"/>
              <a:ext cx="445622" cy="445622"/>
            </a:xfrm>
            <a:prstGeom prst="ellips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400" dirty="0">
                  <a:latin typeface="Arial" charset="0"/>
                  <a:ea typeface="微软雅黑" pitchFamily="34" charset="-122"/>
                </a:rPr>
                <a:t>j</a:t>
              </a:r>
              <a:endParaRPr lang="zh-CN" altLang="en-US" sz="2400" baseline="-25000" dirty="0">
                <a:latin typeface="Arial" charset="0"/>
                <a:ea typeface="微软雅黑" pitchFamily="34" charset="-122"/>
              </a:endParaRPr>
            </a:p>
          </p:txBody>
        </p:sp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623D86DD-89C0-41D5-903E-A1151BD44F95}"/>
                </a:ext>
              </a:extLst>
            </p:cNvPr>
            <p:cNvSpPr/>
            <p:nvPr/>
          </p:nvSpPr>
          <p:spPr bwMode="auto">
            <a:xfrm>
              <a:off x="2606685" y="4110950"/>
              <a:ext cx="445622" cy="445622"/>
            </a:xfrm>
            <a:prstGeom prst="ellips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400" dirty="0" err="1">
                  <a:latin typeface="Arial" charset="0"/>
                  <a:ea typeface="微软雅黑" pitchFamily="34" charset="-122"/>
                </a:rPr>
                <a:t>i</a:t>
              </a:r>
              <a:endParaRPr lang="zh-CN" altLang="en-US" sz="2400" dirty="0">
                <a:latin typeface="Arial" charset="0"/>
                <a:ea typeface="微软雅黑" pitchFamily="34" charset="-122"/>
              </a:endParaRPr>
            </a:p>
          </p:txBody>
        </p:sp>
        <p:cxnSp>
          <p:nvCxnSpPr>
            <p:cNvPr id="27" name="连接符: 曲线 26">
              <a:extLst>
                <a:ext uri="{FF2B5EF4-FFF2-40B4-BE49-F238E27FC236}">
                  <a16:creationId xmlns:a16="http://schemas.microsoft.com/office/drawing/2014/main" id="{CC432B32-B8FA-4777-A44C-E505FC86AEAE}"/>
                </a:ext>
              </a:extLst>
            </p:cNvPr>
            <p:cNvCxnSpPr>
              <a:stCxn id="26" idx="7"/>
              <a:endCxn id="25" idx="1"/>
            </p:cNvCxnSpPr>
            <p:nvPr/>
          </p:nvCxnSpPr>
          <p:spPr>
            <a:xfrm rot="5400000" flipH="1" flipV="1">
              <a:off x="4006987" y="3156270"/>
              <a:ext cx="12700" cy="2039880"/>
            </a:xfrm>
            <a:prstGeom prst="curvedConnector3">
              <a:avLst>
                <a:gd name="adj1" fmla="val 2313858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文本框 27">
                  <a:extLst>
                    <a:ext uri="{FF2B5EF4-FFF2-40B4-BE49-F238E27FC236}">
                      <a16:creationId xmlns:a16="http://schemas.microsoft.com/office/drawing/2014/main" id="{349BF3D6-1324-4DC4-8A8B-A050E8111259}"/>
                    </a:ext>
                  </a:extLst>
                </p:cNvPr>
                <p:cNvSpPr txBox="1"/>
                <p:nvPr/>
              </p:nvSpPr>
              <p:spPr>
                <a:xfrm>
                  <a:off x="3798847" y="3446071"/>
                  <a:ext cx="517193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28" name="文本框 27">
                  <a:extLst>
                    <a:ext uri="{FF2B5EF4-FFF2-40B4-BE49-F238E27FC236}">
                      <a16:creationId xmlns:a16="http://schemas.microsoft.com/office/drawing/2014/main" id="{349BF3D6-1324-4DC4-8A8B-A050E811125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98847" y="3446071"/>
                  <a:ext cx="517193" cy="461665"/>
                </a:xfrm>
                <a:prstGeom prst="rect">
                  <a:avLst/>
                </a:prstGeom>
                <a:blipFill>
                  <a:blip r:embed="rId5"/>
                  <a:stretch>
                    <a:fillRect b="-263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9" name="连接符: 曲线 28">
              <a:extLst>
                <a:ext uri="{FF2B5EF4-FFF2-40B4-BE49-F238E27FC236}">
                  <a16:creationId xmlns:a16="http://schemas.microsoft.com/office/drawing/2014/main" id="{F0792427-DD33-469E-B272-2549DF8F0E7B}"/>
                </a:ext>
              </a:extLst>
            </p:cNvPr>
            <p:cNvCxnSpPr>
              <a:cxnSpLocks/>
              <a:stCxn id="26" idx="5"/>
              <a:endCxn id="25" idx="3"/>
            </p:cNvCxnSpPr>
            <p:nvPr/>
          </p:nvCxnSpPr>
          <p:spPr>
            <a:xfrm rot="16200000" flipH="1">
              <a:off x="4006987" y="3471372"/>
              <a:ext cx="12700" cy="2039880"/>
            </a:xfrm>
            <a:prstGeom prst="curvedConnector3">
              <a:avLst>
                <a:gd name="adj1" fmla="val 2313858"/>
              </a:avLst>
            </a:prstGeom>
            <a:ln w="254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文本框 29">
                  <a:extLst>
                    <a:ext uri="{FF2B5EF4-FFF2-40B4-BE49-F238E27FC236}">
                      <a16:creationId xmlns:a16="http://schemas.microsoft.com/office/drawing/2014/main" id="{3641D307-5B57-45D6-B232-F7A0E8818004}"/>
                    </a:ext>
                  </a:extLst>
                </p:cNvPr>
                <p:cNvSpPr txBox="1"/>
                <p:nvPr/>
              </p:nvSpPr>
              <p:spPr>
                <a:xfrm>
                  <a:off x="3772890" y="4706370"/>
                  <a:ext cx="524311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30" name="文本框 29">
                  <a:extLst>
                    <a:ext uri="{FF2B5EF4-FFF2-40B4-BE49-F238E27FC236}">
                      <a16:creationId xmlns:a16="http://schemas.microsoft.com/office/drawing/2014/main" id="{3641D307-5B57-45D6-B232-F7A0E881800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72890" y="4706370"/>
                  <a:ext cx="524311" cy="461665"/>
                </a:xfrm>
                <a:prstGeom prst="rect">
                  <a:avLst/>
                </a:prstGeom>
                <a:blipFill>
                  <a:blip r:embed="rId6"/>
                  <a:stretch>
                    <a:fillRect b="-4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0FB9842D-EB81-4C0F-9BD4-AFDFE4DAE9A8}"/>
              </a:ext>
            </a:extLst>
          </p:cNvPr>
          <p:cNvGrpSpPr/>
          <p:nvPr/>
        </p:nvGrpSpPr>
        <p:grpSpPr>
          <a:xfrm>
            <a:off x="3154196" y="3600456"/>
            <a:ext cx="1823447" cy="642905"/>
            <a:chOff x="6849743" y="3913667"/>
            <a:chExt cx="1823447" cy="642905"/>
          </a:xfrm>
        </p:grpSpPr>
        <p:sp>
          <p:nvSpPr>
            <p:cNvPr id="32" name="椭圆 31">
              <a:extLst>
                <a:ext uri="{FF2B5EF4-FFF2-40B4-BE49-F238E27FC236}">
                  <a16:creationId xmlns:a16="http://schemas.microsoft.com/office/drawing/2014/main" id="{4CCF1501-AFB3-42F1-9AB4-406651F2D180}"/>
                </a:ext>
              </a:extLst>
            </p:cNvPr>
            <p:cNvSpPr/>
            <p:nvPr/>
          </p:nvSpPr>
          <p:spPr bwMode="auto">
            <a:xfrm>
              <a:off x="6849743" y="4110950"/>
              <a:ext cx="445622" cy="445622"/>
            </a:xfrm>
            <a:prstGeom prst="ellips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400" dirty="0" err="1">
                  <a:latin typeface="Arial" charset="0"/>
                  <a:ea typeface="微软雅黑" pitchFamily="34" charset="-122"/>
                </a:rPr>
                <a:t>i</a:t>
              </a:r>
              <a:endParaRPr lang="zh-CN" altLang="en-US" sz="2400" dirty="0">
                <a:latin typeface="Arial" charset="0"/>
                <a:ea typeface="微软雅黑" pitchFamily="34" charset="-122"/>
              </a:endParaRPr>
            </a:p>
          </p:txBody>
        </p:sp>
        <p:cxnSp>
          <p:nvCxnSpPr>
            <p:cNvPr id="33" name="直接箭头连接符 32">
              <a:extLst>
                <a:ext uri="{FF2B5EF4-FFF2-40B4-BE49-F238E27FC236}">
                  <a16:creationId xmlns:a16="http://schemas.microsoft.com/office/drawing/2014/main" id="{7997D635-F5B5-4B0E-B27C-C4C0210AD8AA}"/>
                </a:ext>
              </a:extLst>
            </p:cNvPr>
            <p:cNvCxnSpPr>
              <a:cxnSpLocks/>
            </p:cNvCxnSpPr>
            <p:nvPr/>
          </p:nvCxnSpPr>
          <p:spPr>
            <a:xfrm>
              <a:off x="7295365" y="4333761"/>
              <a:ext cx="932203" cy="743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文本框 33">
                  <a:extLst>
                    <a:ext uri="{FF2B5EF4-FFF2-40B4-BE49-F238E27FC236}">
                      <a16:creationId xmlns:a16="http://schemas.microsoft.com/office/drawing/2014/main" id="{08C3F41A-27B2-4660-8202-33595A1162AF}"/>
                    </a:ext>
                  </a:extLst>
                </p:cNvPr>
                <p:cNvSpPr txBox="1"/>
                <p:nvPr/>
              </p:nvSpPr>
              <p:spPr>
                <a:xfrm>
                  <a:off x="7365911" y="3913667"/>
                  <a:ext cx="869661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34" name="文本框 33">
                  <a:extLst>
                    <a:ext uri="{FF2B5EF4-FFF2-40B4-BE49-F238E27FC236}">
                      <a16:creationId xmlns:a16="http://schemas.microsoft.com/office/drawing/2014/main" id="{08C3F41A-27B2-4660-8202-33595A1162A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65911" y="3913667"/>
                  <a:ext cx="869661" cy="461665"/>
                </a:xfrm>
                <a:prstGeom prst="rect">
                  <a:avLst/>
                </a:prstGeom>
                <a:blipFill>
                  <a:blip r:embed="rId7"/>
                  <a:stretch>
                    <a:fillRect b="-21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5" name="椭圆 34">
              <a:extLst>
                <a:ext uri="{FF2B5EF4-FFF2-40B4-BE49-F238E27FC236}">
                  <a16:creationId xmlns:a16="http://schemas.microsoft.com/office/drawing/2014/main" id="{66A440B4-1E53-4680-B3E2-CC64A40E4A89}"/>
                </a:ext>
              </a:extLst>
            </p:cNvPr>
            <p:cNvSpPr/>
            <p:nvPr/>
          </p:nvSpPr>
          <p:spPr bwMode="auto">
            <a:xfrm>
              <a:off x="8227568" y="4110950"/>
              <a:ext cx="445622" cy="445622"/>
            </a:xfrm>
            <a:prstGeom prst="ellips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400" dirty="0">
                  <a:latin typeface="Arial" charset="0"/>
                  <a:ea typeface="微软雅黑" pitchFamily="34" charset="-122"/>
                </a:rPr>
                <a:t>j</a:t>
              </a:r>
              <a:endParaRPr lang="zh-CN" altLang="en-US" sz="2400" baseline="-25000" dirty="0">
                <a:latin typeface="Arial" charset="0"/>
                <a:ea typeface="微软雅黑" pitchFamily="34" charset="-122"/>
              </a:endParaRPr>
            </a:p>
          </p:txBody>
        </p:sp>
      </p:grpSp>
      <p:sp>
        <p:nvSpPr>
          <p:cNvPr id="36" name="箭头: 右 35">
            <a:extLst>
              <a:ext uri="{FF2B5EF4-FFF2-40B4-BE49-F238E27FC236}">
                <a16:creationId xmlns:a16="http://schemas.microsoft.com/office/drawing/2014/main" id="{8DAF49A2-B939-4E34-B3F1-CD85CFBDD00E}"/>
              </a:ext>
            </a:extLst>
          </p:cNvPr>
          <p:cNvSpPr/>
          <p:nvPr/>
        </p:nvSpPr>
        <p:spPr>
          <a:xfrm>
            <a:off x="5700090" y="3755333"/>
            <a:ext cx="445622" cy="369987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E2654F9A-9CE9-482A-8030-950F0666A644}"/>
              </a:ext>
            </a:extLst>
          </p:cNvPr>
          <p:cNvGrpSpPr/>
          <p:nvPr/>
        </p:nvGrpSpPr>
        <p:grpSpPr>
          <a:xfrm>
            <a:off x="7036644" y="4874664"/>
            <a:ext cx="2799844" cy="1268384"/>
            <a:chOff x="2591181" y="5293634"/>
            <a:chExt cx="2799844" cy="1268384"/>
          </a:xfrm>
        </p:grpSpPr>
        <p:sp>
          <p:nvSpPr>
            <p:cNvPr id="38" name="椭圆 37">
              <a:extLst>
                <a:ext uri="{FF2B5EF4-FFF2-40B4-BE49-F238E27FC236}">
                  <a16:creationId xmlns:a16="http://schemas.microsoft.com/office/drawing/2014/main" id="{0AFA77D7-804B-4831-AD94-AE617E0EC34A}"/>
                </a:ext>
              </a:extLst>
            </p:cNvPr>
            <p:cNvSpPr/>
            <p:nvPr/>
          </p:nvSpPr>
          <p:spPr bwMode="auto">
            <a:xfrm>
              <a:off x="3768292" y="5490297"/>
              <a:ext cx="445622" cy="445622"/>
            </a:xfrm>
            <a:prstGeom prst="ellipse">
              <a:avLst/>
            </a:prstGeom>
            <a:noFill/>
            <a:ln w="952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400" dirty="0">
                  <a:solidFill>
                    <a:srgbClr val="C00000"/>
                  </a:solidFill>
                  <a:latin typeface="Arial" charset="0"/>
                  <a:ea typeface="微软雅黑" pitchFamily="34" charset="-122"/>
                </a:rPr>
                <a:t>j</a:t>
              </a:r>
              <a:endParaRPr lang="zh-CN" altLang="en-US" sz="2400" baseline="-25000" dirty="0">
                <a:solidFill>
                  <a:srgbClr val="C00000"/>
                </a:solidFill>
                <a:latin typeface="Arial" charset="0"/>
                <a:ea typeface="微软雅黑" pitchFamily="34" charset="-122"/>
              </a:endParaRPr>
            </a:p>
          </p:txBody>
        </p:sp>
        <p:sp>
          <p:nvSpPr>
            <p:cNvPr id="39" name="椭圆 38">
              <a:extLst>
                <a:ext uri="{FF2B5EF4-FFF2-40B4-BE49-F238E27FC236}">
                  <a16:creationId xmlns:a16="http://schemas.microsoft.com/office/drawing/2014/main" id="{271D114F-B89B-422F-A84C-C6B16E247B6A}"/>
                </a:ext>
              </a:extLst>
            </p:cNvPr>
            <p:cNvSpPr/>
            <p:nvPr/>
          </p:nvSpPr>
          <p:spPr bwMode="auto">
            <a:xfrm>
              <a:off x="2591181" y="5490297"/>
              <a:ext cx="445622" cy="445622"/>
            </a:xfrm>
            <a:prstGeom prst="ellips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400" dirty="0" err="1">
                  <a:latin typeface="Arial" charset="0"/>
                  <a:ea typeface="微软雅黑" pitchFamily="34" charset="-122"/>
                </a:rPr>
                <a:t>i</a:t>
              </a:r>
              <a:endParaRPr lang="zh-CN" altLang="en-US" sz="2400" dirty="0">
                <a:latin typeface="Arial" charset="0"/>
                <a:ea typeface="微软雅黑" pitchFamily="34" charset="-122"/>
              </a:endParaRPr>
            </a:p>
          </p:txBody>
        </p:sp>
        <p:cxnSp>
          <p:nvCxnSpPr>
            <p:cNvPr id="40" name="直接箭头连接符 39">
              <a:extLst>
                <a:ext uri="{FF2B5EF4-FFF2-40B4-BE49-F238E27FC236}">
                  <a16:creationId xmlns:a16="http://schemas.microsoft.com/office/drawing/2014/main" id="{318C4F49-9BDE-40E2-8712-6B4DACB859F8}"/>
                </a:ext>
              </a:extLst>
            </p:cNvPr>
            <p:cNvCxnSpPr>
              <a:cxnSpLocks/>
            </p:cNvCxnSpPr>
            <p:nvPr/>
          </p:nvCxnSpPr>
          <p:spPr>
            <a:xfrm>
              <a:off x="3036803" y="5713108"/>
              <a:ext cx="731489" cy="805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文本框 40">
                  <a:extLst>
                    <a:ext uri="{FF2B5EF4-FFF2-40B4-BE49-F238E27FC236}">
                      <a16:creationId xmlns:a16="http://schemas.microsoft.com/office/drawing/2014/main" id="{D9E4CDDE-1054-4EFC-8E4E-009D305DADA3}"/>
                    </a:ext>
                  </a:extLst>
                </p:cNvPr>
                <p:cNvSpPr txBox="1"/>
                <p:nvPr/>
              </p:nvSpPr>
              <p:spPr>
                <a:xfrm>
                  <a:off x="3200113" y="5293634"/>
                  <a:ext cx="418833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sz="2400" b="0" i="1" smtClean="0">
                            <a:latin typeface="Cambria Math" panose="02040503050406030204" pitchFamily="18" charset="0"/>
                          </a:rPr>
                          <m:t>𝜀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41" name="文本框 40">
                  <a:extLst>
                    <a:ext uri="{FF2B5EF4-FFF2-40B4-BE49-F238E27FC236}">
                      <a16:creationId xmlns:a16="http://schemas.microsoft.com/office/drawing/2014/main" id="{D9E4CDDE-1054-4EFC-8E4E-009D305DADA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00113" y="5293634"/>
                  <a:ext cx="418833" cy="461665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2" name="椭圆 41">
              <a:extLst>
                <a:ext uri="{FF2B5EF4-FFF2-40B4-BE49-F238E27FC236}">
                  <a16:creationId xmlns:a16="http://schemas.microsoft.com/office/drawing/2014/main" id="{D80CA943-3EB5-4718-9F73-099C90AA29F6}"/>
                </a:ext>
              </a:extLst>
            </p:cNvPr>
            <p:cNvSpPr/>
            <p:nvPr/>
          </p:nvSpPr>
          <p:spPr bwMode="auto">
            <a:xfrm>
              <a:off x="4945403" y="5490297"/>
              <a:ext cx="445622" cy="445622"/>
            </a:xfrm>
            <a:prstGeom prst="ellips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400" dirty="0">
                  <a:latin typeface="Arial" charset="0"/>
                  <a:ea typeface="微软雅黑" pitchFamily="34" charset="-122"/>
                </a:rPr>
                <a:t>k</a:t>
              </a:r>
              <a:endParaRPr lang="zh-CN" altLang="en-US" sz="2400" baseline="-25000" dirty="0">
                <a:latin typeface="Arial" charset="0"/>
                <a:ea typeface="微软雅黑" pitchFamily="34" charset="-122"/>
              </a:endParaRPr>
            </a:p>
          </p:txBody>
        </p:sp>
        <p:cxnSp>
          <p:nvCxnSpPr>
            <p:cNvPr id="43" name="直接箭头连接符 42">
              <a:extLst>
                <a:ext uri="{FF2B5EF4-FFF2-40B4-BE49-F238E27FC236}">
                  <a16:creationId xmlns:a16="http://schemas.microsoft.com/office/drawing/2014/main" id="{4171D307-D227-45CE-9AC6-EB557B93DFFD}"/>
                </a:ext>
              </a:extLst>
            </p:cNvPr>
            <p:cNvCxnSpPr>
              <a:cxnSpLocks/>
            </p:cNvCxnSpPr>
            <p:nvPr/>
          </p:nvCxnSpPr>
          <p:spPr>
            <a:xfrm>
              <a:off x="4213914" y="5713108"/>
              <a:ext cx="731489" cy="805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文本框 43">
                  <a:extLst>
                    <a:ext uri="{FF2B5EF4-FFF2-40B4-BE49-F238E27FC236}">
                      <a16:creationId xmlns:a16="http://schemas.microsoft.com/office/drawing/2014/main" id="{71E0AE01-C0E8-47E2-AA0E-69CA7B8E71A4}"/>
                    </a:ext>
                  </a:extLst>
                </p:cNvPr>
                <p:cNvSpPr txBox="1"/>
                <p:nvPr/>
              </p:nvSpPr>
              <p:spPr>
                <a:xfrm>
                  <a:off x="4345384" y="5293634"/>
                  <a:ext cx="420435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sz="2400" b="0" i="1" smtClean="0">
                            <a:latin typeface="Cambria Math" panose="02040503050406030204" pitchFamily="18" charset="0"/>
                          </a:rPr>
                          <m:t>𝜀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44" name="文本框 43">
                  <a:extLst>
                    <a:ext uri="{FF2B5EF4-FFF2-40B4-BE49-F238E27FC236}">
                      <a16:creationId xmlns:a16="http://schemas.microsoft.com/office/drawing/2014/main" id="{71E0AE01-C0E8-47E2-AA0E-69CA7B8E71A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45384" y="5293634"/>
                  <a:ext cx="420435" cy="461665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5" name="连接符: 曲线 44">
              <a:extLst>
                <a:ext uri="{FF2B5EF4-FFF2-40B4-BE49-F238E27FC236}">
                  <a16:creationId xmlns:a16="http://schemas.microsoft.com/office/drawing/2014/main" id="{1ABB1036-50A3-4E6D-9D5F-76A700477772}"/>
                </a:ext>
              </a:extLst>
            </p:cNvPr>
            <p:cNvCxnSpPr>
              <a:cxnSpLocks/>
              <a:stCxn id="38" idx="3"/>
              <a:endCxn id="38" idx="6"/>
            </p:cNvCxnSpPr>
            <p:nvPr/>
          </p:nvCxnSpPr>
          <p:spPr>
            <a:xfrm rot="5400000" flipH="1" flipV="1">
              <a:off x="3944957" y="5601703"/>
              <a:ext cx="157551" cy="380362"/>
            </a:xfrm>
            <a:prstGeom prst="curvedConnector4">
              <a:avLst>
                <a:gd name="adj1" fmla="val -186517"/>
                <a:gd name="adj2" fmla="val 160101"/>
              </a:avLst>
            </a:prstGeom>
            <a:ln w="25400">
              <a:solidFill>
                <a:srgbClr val="C00000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文本框 45">
                  <a:extLst>
                    <a:ext uri="{FF2B5EF4-FFF2-40B4-BE49-F238E27FC236}">
                      <a16:creationId xmlns:a16="http://schemas.microsoft.com/office/drawing/2014/main" id="{28D79456-A67F-407A-B385-B325FA46F4DE}"/>
                    </a:ext>
                  </a:extLst>
                </p:cNvPr>
                <p:cNvSpPr txBox="1"/>
                <p:nvPr/>
              </p:nvSpPr>
              <p:spPr>
                <a:xfrm>
                  <a:off x="3709131" y="6100353"/>
                  <a:ext cx="517193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46" name="文本框 45">
                  <a:extLst>
                    <a:ext uri="{FF2B5EF4-FFF2-40B4-BE49-F238E27FC236}">
                      <a16:creationId xmlns:a16="http://schemas.microsoft.com/office/drawing/2014/main" id="{28D79456-A67F-407A-B385-B325FA46F4D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09131" y="6100353"/>
                  <a:ext cx="517193" cy="461665"/>
                </a:xfrm>
                <a:prstGeom prst="rect">
                  <a:avLst/>
                </a:prstGeom>
                <a:blipFill>
                  <a:blip r:embed="rId10"/>
                  <a:stretch>
                    <a:fillRect b="-263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7" name="箭头: 右 46">
            <a:extLst>
              <a:ext uri="{FF2B5EF4-FFF2-40B4-BE49-F238E27FC236}">
                <a16:creationId xmlns:a16="http://schemas.microsoft.com/office/drawing/2014/main" id="{BD75FCEE-8BEC-4C39-A03A-5A2C35F18478}"/>
              </a:ext>
            </a:extLst>
          </p:cNvPr>
          <p:cNvSpPr/>
          <p:nvPr/>
        </p:nvSpPr>
        <p:spPr>
          <a:xfrm>
            <a:off x="5700090" y="5134680"/>
            <a:ext cx="445622" cy="369987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F0B4DD04-2076-40BC-8F14-BDB3FD755C1A}"/>
              </a:ext>
            </a:extLst>
          </p:cNvPr>
          <p:cNvGrpSpPr/>
          <p:nvPr/>
        </p:nvGrpSpPr>
        <p:grpSpPr>
          <a:xfrm>
            <a:off x="3128258" y="4827960"/>
            <a:ext cx="1823447" cy="689398"/>
            <a:chOff x="6834243" y="5246521"/>
            <a:chExt cx="1823447" cy="689398"/>
          </a:xfrm>
        </p:grpSpPr>
        <p:sp>
          <p:nvSpPr>
            <p:cNvPr id="49" name="椭圆 48">
              <a:extLst>
                <a:ext uri="{FF2B5EF4-FFF2-40B4-BE49-F238E27FC236}">
                  <a16:creationId xmlns:a16="http://schemas.microsoft.com/office/drawing/2014/main" id="{1FCE13C4-29B4-4A57-9EDC-9DB03ADF1B00}"/>
                </a:ext>
              </a:extLst>
            </p:cNvPr>
            <p:cNvSpPr/>
            <p:nvPr/>
          </p:nvSpPr>
          <p:spPr bwMode="auto">
            <a:xfrm>
              <a:off x="6834243" y="5490297"/>
              <a:ext cx="445622" cy="445622"/>
            </a:xfrm>
            <a:prstGeom prst="ellips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400" dirty="0" err="1">
                  <a:latin typeface="Arial" charset="0"/>
                  <a:ea typeface="微软雅黑" pitchFamily="34" charset="-122"/>
                </a:rPr>
                <a:t>i</a:t>
              </a:r>
              <a:endParaRPr lang="zh-CN" altLang="en-US" sz="2400" dirty="0">
                <a:latin typeface="Arial" charset="0"/>
                <a:ea typeface="微软雅黑" pitchFamily="34" charset="-122"/>
              </a:endParaRPr>
            </a:p>
          </p:txBody>
        </p:sp>
        <p:cxnSp>
          <p:nvCxnSpPr>
            <p:cNvPr id="50" name="直接箭头连接符 49">
              <a:extLst>
                <a:ext uri="{FF2B5EF4-FFF2-40B4-BE49-F238E27FC236}">
                  <a16:creationId xmlns:a16="http://schemas.microsoft.com/office/drawing/2014/main" id="{E709DCED-F504-4728-975B-1BA4DAB09D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79865" y="5713108"/>
              <a:ext cx="932203" cy="805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文本框 50">
                  <a:extLst>
                    <a:ext uri="{FF2B5EF4-FFF2-40B4-BE49-F238E27FC236}">
                      <a16:creationId xmlns:a16="http://schemas.microsoft.com/office/drawing/2014/main" id="{E38B681B-25F6-4D43-8DDF-B3D57AF358E3}"/>
                    </a:ext>
                  </a:extLst>
                </p:cNvPr>
                <p:cNvSpPr txBox="1"/>
                <p:nvPr/>
              </p:nvSpPr>
              <p:spPr>
                <a:xfrm>
                  <a:off x="7458673" y="5246521"/>
                  <a:ext cx="619592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51" name="文本框 50">
                  <a:extLst>
                    <a:ext uri="{FF2B5EF4-FFF2-40B4-BE49-F238E27FC236}">
                      <a16:creationId xmlns:a16="http://schemas.microsoft.com/office/drawing/2014/main" id="{E38B681B-25F6-4D43-8DDF-B3D57AF358E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58673" y="5246521"/>
                  <a:ext cx="619592" cy="461665"/>
                </a:xfrm>
                <a:prstGeom prst="rect">
                  <a:avLst/>
                </a:prstGeom>
                <a:blipFill>
                  <a:blip r:embed="rId11"/>
                  <a:stretch>
                    <a:fillRect b="-394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2" name="椭圆 51">
              <a:extLst>
                <a:ext uri="{FF2B5EF4-FFF2-40B4-BE49-F238E27FC236}">
                  <a16:creationId xmlns:a16="http://schemas.microsoft.com/office/drawing/2014/main" id="{F35905D1-63E3-443A-9BE3-AEDBE71707EC}"/>
                </a:ext>
              </a:extLst>
            </p:cNvPr>
            <p:cNvSpPr/>
            <p:nvPr/>
          </p:nvSpPr>
          <p:spPr bwMode="auto">
            <a:xfrm>
              <a:off x="8212068" y="5490297"/>
              <a:ext cx="445622" cy="445622"/>
            </a:xfrm>
            <a:prstGeom prst="ellips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400" dirty="0">
                  <a:latin typeface="Arial" charset="0"/>
                  <a:ea typeface="微软雅黑" pitchFamily="34" charset="-122"/>
                </a:rPr>
                <a:t>k</a:t>
              </a:r>
              <a:endParaRPr lang="zh-CN" altLang="en-US" sz="2400" baseline="-25000" dirty="0">
                <a:latin typeface="Arial" charset="0"/>
                <a:ea typeface="微软雅黑" pitchFamily="34" charset="-122"/>
              </a:endParaRPr>
            </a:p>
          </p:txBody>
        </p:sp>
      </p:grp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C7D8768B-53BA-4988-967C-CC0B39E9067E}"/>
              </a:ext>
            </a:extLst>
          </p:cNvPr>
          <p:cNvGrpSpPr/>
          <p:nvPr/>
        </p:nvGrpSpPr>
        <p:grpSpPr>
          <a:xfrm>
            <a:off x="3134302" y="2446540"/>
            <a:ext cx="1823447" cy="666153"/>
            <a:chOff x="6836825" y="2815868"/>
            <a:chExt cx="1823447" cy="666153"/>
          </a:xfrm>
        </p:grpSpPr>
        <p:sp>
          <p:nvSpPr>
            <p:cNvPr id="54" name="椭圆 53">
              <a:extLst>
                <a:ext uri="{FF2B5EF4-FFF2-40B4-BE49-F238E27FC236}">
                  <a16:creationId xmlns:a16="http://schemas.microsoft.com/office/drawing/2014/main" id="{468B1CCA-E3F4-4DB5-A21D-DCD867B7E677}"/>
                </a:ext>
              </a:extLst>
            </p:cNvPr>
            <p:cNvSpPr/>
            <p:nvPr/>
          </p:nvSpPr>
          <p:spPr bwMode="auto">
            <a:xfrm>
              <a:off x="6836825" y="3036399"/>
              <a:ext cx="445622" cy="445622"/>
            </a:xfrm>
            <a:prstGeom prst="ellips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400" dirty="0" err="1">
                  <a:latin typeface="Arial" charset="0"/>
                  <a:ea typeface="微软雅黑" pitchFamily="34" charset="-122"/>
                </a:rPr>
                <a:t>i</a:t>
              </a:r>
              <a:endParaRPr lang="zh-CN" altLang="en-US" sz="2400" dirty="0">
                <a:latin typeface="Arial" charset="0"/>
                <a:ea typeface="微软雅黑" pitchFamily="34" charset="-122"/>
              </a:endParaRPr>
            </a:p>
          </p:txBody>
        </p:sp>
        <p:cxnSp>
          <p:nvCxnSpPr>
            <p:cNvPr id="55" name="直接箭头连接符 54">
              <a:extLst>
                <a:ext uri="{FF2B5EF4-FFF2-40B4-BE49-F238E27FC236}">
                  <a16:creationId xmlns:a16="http://schemas.microsoft.com/office/drawing/2014/main" id="{72EF2AE5-7B7E-494C-8589-5C5640E07106}"/>
                </a:ext>
              </a:extLst>
            </p:cNvPr>
            <p:cNvCxnSpPr>
              <a:cxnSpLocks/>
              <a:stCxn id="54" idx="6"/>
              <a:endCxn id="57" idx="2"/>
            </p:cNvCxnSpPr>
            <p:nvPr/>
          </p:nvCxnSpPr>
          <p:spPr>
            <a:xfrm>
              <a:off x="7282447" y="3259210"/>
              <a:ext cx="932203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文本框 55">
                  <a:extLst>
                    <a:ext uri="{FF2B5EF4-FFF2-40B4-BE49-F238E27FC236}">
                      <a16:creationId xmlns:a16="http://schemas.microsoft.com/office/drawing/2014/main" id="{62002EAF-0910-474C-868D-8DD88D320955}"/>
                    </a:ext>
                  </a:extLst>
                </p:cNvPr>
                <p:cNvSpPr txBox="1"/>
                <p:nvPr/>
              </p:nvSpPr>
              <p:spPr>
                <a:xfrm>
                  <a:off x="7445757" y="2815868"/>
                  <a:ext cx="77187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56" name="文本框 55">
                  <a:extLst>
                    <a:ext uri="{FF2B5EF4-FFF2-40B4-BE49-F238E27FC236}">
                      <a16:creationId xmlns:a16="http://schemas.microsoft.com/office/drawing/2014/main" id="{62002EAF-0910-474C-868D-8DD88D32095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45757" y="2815868"/>
                  <a:ext cx="771878" cy="461665"/>
                </a:xfrm>
                <a:prstGeom prst="rect">
                  <a:avLst/>
                </a:prstGeom>
                <a:blipFill>
                  <a:blip r:embed="rId12"/>
                  <a:stretch>
                    <a:fillRect b="-394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80CDFDF5-B8E4-4204-8348-E21EA7233EF2}"/>
                </a:ext>
              </a:extLst>
            </p:cNvPr>
            <p:cNvSpPr/>
            <p:nvPr/>
          </p:nvSpPr>
          <p:spPr bwMode="auto">
            <a:xfrm>
              <a:off x="8214650" y="3036399"/>
              <a:ext cx="445622" cy="445622"/>
            </a:xfrm>
            <a:prstGeom prst="ellips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400" dirty="0">
                  <a:latin typeface="Arial" charset="0"/>
                  <a:ea typeface="微软雅黑" pitchFamily="34" charset="-122"/>
                </a:rPr>
                <a:t>k</a:t>
              </a:r>
              <a:endParaRPr lang="zh-CN" altLang="en-US" sz="2400" baseline="-25000" dirty="0">
                <a:latin typeface="Arial" charset="0"/>
                <a:ea typeface="微软雅黑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78674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23" grpId="0" animBg="1"/>
      <p:bldP spid="36" grpId="0" animBg="1"/>
      <p:bldP spid="47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2EF57B-6F4D-4D10-BEBC-D7B900CEE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3.4</a:t>
            </a:r>
            <a:r>
              <a:rPr lang="zh-CN" altLang="en-US" dirty="0"/>
              <a:t>　正规式和有穷自动机的等价性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9BE33D3-119B-437F-B177-0F9C986588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2" y="942764"/>
            <a:ext cx="10515599" cy="1399383"/>
          </a:xfrm>
        </p:spPr>
        <p:txBody>
          <a:bodyPr>
            <a:normAutofit/>
          </a:bodyPr>
          <a:lstStyle/>
          <a:p>
            <a:r>
              <a:rPr lang="zh-CN" altLang="en-US" sz="2800" dirty="0"/>
              <a:t>从正规则式构造</a:t>
            </a:r>
            <a:r>
              <a:rPr lang="en-US" altLang="zh-CN" sz="2800" dirty="0"/>
              <a:t>NFA</a:t>
            </a:r>
            <a:r>
              <a:rPr lang="zh-CN" altLang="en-US" sz="2800" dirty="0"/>
              <a:t>举例：</a:t>
            </a:r>
            <a:endParaRPr lang="en-US" altLang="zh-CN" sz="2800" dirty="0"/>
          </a:p>
          <a:p>
            <a:pPr marL="0" indent="0">
              <a:buNone/>
            </a:pPr>
            <a:r>
              <a:rPr lang="zh-CN" altLang="en-US" sz="2800" dirty="0"/>
              <a:t>   构造</a:t>
            </a:r>
            <a:r>
              <a:rPr lang="en-US" altLang="zh-CN" sz="2800" dirty="0"/>
              <a:t>r=(</a:t>
            </a:r>
            <a:r>
              <a:rPr lang="en-US" altLang="zh-CN" sz="2800" dirty="0" err="1"/>
              <a:t>a|b</a:t>
            </a:r>
            <a:r>
              <a:rPr lang="en-US" altLang="zh-CN" sz="2800" dirty="0"/>
              <a:t>)*abb</a:t>
            </a:r>
            <a:r>
              <a:rPr lang="zh-CN" altLang="en-US" sz="2800" dirty="0"/>
              <a:t>的等价</a:t>
            </a:r>
            <a:r>
              <a:rPr lang="en-US" altLang="zh-CN" sz="2800" dirty="0"/>
              <a:t>NFA</a:t>
            </a:r>
          </a:p>
          <a:p>
            <a:endParaRPr lang="zh-CN" altLang="en-US" sz="28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1BA0A21-F4A4-4681-9A60-85D883524C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3A857A3-1012-4184-86F6-41658C62E65F}" type="slidenum">
              <a:rPr lang="en-US" smtClean="0"/>
              <a:pPr/>
              <a:t>61</a:t>
            </a:fld>
            <a:endParaRPr lang="en-US" dirty="0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EF403D02-11ED-4B06-A992-A95C67534A78}"/>
              </a:ext>
            </a:extLst>
          </p:cNvPr>
          <p:cNvGrpSpPr/>
          <p:nvPr/>
        </p:nvGrpSpPr>
        <p:grpSpPr>
          <a:xfrm>
            <a:off x="6239928" y="1423066"/>
            <a:ext cx="3238895" cy="676455"/>
            <a:chOff x="2742356" y="4197320"/>
            <a:chExt cx="3238895" cy="676455"/>
          </a:xfrm>
        </p:grpSpPr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7433F5E6-818A-44F3-B058-DDE48DD2D5D4}"/>
                </a:ext>
              </a:extLst>
            </p:cNvPr>
            <p:cNvSpPr/>
            <p:nvPr/>
          </p:nvSpPr>
          <p:spPr bwMode="auto">
            <a:xfrm>
              <a:off x="3189652" y="4428153"/>
              <a:ext cx="445622" cy="445622"/>
            </a:xfrm>
            <a:prstGeom prst="ellips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b="1" dirty="0">
                  <a:latin typeface="Arial" charset="0"/>
                  <a:ea typeface="微软雅黑" pitchFamily="34" charset="-122"/>
                </a:rPr>
                <a:t>X</a:t>
              </a:r>
              <a:endParaRPr lang="zh-CN" altLang="en-US" b="1" dirty="0">
                <a:latin typeface="Arial" charset="0"/>
                <a:ea typeface="微软雅黑" pitchFamily="34" charset="-122"/>
              </a:endParaRPr>
            </a:p>
          </p:txBody>
        </p:sp>
        <p:cxnSp>
          <p:nvCxnSpPr>
            <p:cNvPr id="7" name="直接箭头连接符 6">
              <a:extLst>
                <a:ext uri="{FF2B5EF4-FFF2-40B4-BE49-F238E27FC236}">
                  <a16:creationId xmlns:a16="http://schemas.microsoft.com/office/drawing/2014/main" id="{DA9D6D99-D1AF-4191-A4B6-1F01F1A436C0}"/>
                </a:ext>
              </a:extLst>
            </p:cNvPr>
            <p:cNvCxnSpPr>
              <a:cxnSpLocks/>
              <a:stCxn id="6" idx="6"/>
              <a:endCxn id="8" idx="2"/>
            </p:cNvCxnSpPr>
            <p:nvPr/>
          </p:nvCxnSpPr>
          <p:spPr>
            <a:xfrm>
              <a:off x="3635274" y="4650964"/>
              <a:ext cx="1900355" cy="431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Oval 4">
              <a:extLst>
                <a:ext uri="{FF2B5EF4-FFF2-40B4-BE49-F238E27FC236}">
                  <a16:creationId xmlns:a16="http://schemas.microsoft.com/office/drawing/2014/main" id="{38BF5C08-93AB-4FC6-B9A1-BB65872924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35629" y="4436787"/>
              <a:ext cx="445622" cy="436988"/>
            </a:xfrm>
            <a:prstGeom prst="ellipse">
              <a:avLst/>
            </a:prstGeom>
            <a:noFill/>
            <a:ln w="63500" cmpd="dbl">
              <a:solidFill>
                <a:sysClr val="windowText" lastClr="000000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b="1" kern="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Y</a:t>
              </a:r>
              <a:endParaRPr kumimoji="0" lang="en-GB" altLang="zh-CN" b="1" i="0" u="none" strike="noStrike" kern="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61B83C3C-F91D-4284-8E09-B80809237E30}"/>
                </a:ext>
              </a:extLst>
            </p:cNvPr>
            <p:cNvSpPr txBox="1"/>
            <p:nvPr/>
          </p:nvSpPr>
          <p:spPr>
            <a:xfrm>
              <a:off x="2742356" y="4403896"/>
              <a:ext cx="446738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eaLnBrk="1" hangingPunct="1"/>
              <a:r>
                <a:rPr lang="en-US" altLang="zh-CN" sz="2400" b="1" dirty="0">
                  <a:latin typeface="Arial" panose="020B0604020202020204" pitchFamily="34" charset="0"/>
                  <a:cs typeface="Arial" panose="020B0604020202020204" pitchFamily="34" charset="0"/>
                  <a:sym typeface="Symbol" pitchFamily="18" charset="2"/>
                </a:rPr>
                <a:t></a:t>
              </a:r>
              <a:endParaRPr lang="en-US" altLang="zh-CN" sz="24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2409CF85-64AF-40D8-88E7-7EB8B32BF479}"/>
                </a:ext>
              </a:extLst>
            </p:cNvPr>
            <p:cNvSpPr txBox="1"/>
            <p:nvPr/>
          </p:nvSpPr>
          <p:spPr>
            <a:xfrm>
              <a:off x="3758413" y="4197320"/>
              <a:ext cx="163859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dirty="0"/>
                <a:t>(</a:t>
              </a:r>
              <a:r>
                <a:rPr lang="en-US" altLang="zh-CN" sz="2800" dirty="0" err="1"/>
                <a:t>a|b</a:t>
              </a:r>
              <a:r>
                <a:rPr lang="en-US" altLang="zh-CN" sz="2800" dirty="0"/>
                <a:t>)*abb</a:t>
              </a:r>
              <a:endParaRPr lang="zh-CN" altLang="en-US" sz="2800" dirty="0"/>
            </a:p>
          </p:txBody>
        </p:sp>
      </p:grp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7A55B0A0-CBDB-4A36-BFEB-2882810ABB7B}"/>
              </a:ext>
            </a:extLst>
          </p:cNvPr>
          <p:cNvGrpSpPr/>
          <p:nvPr/>
        </p:nvGrpSpPr>
        <p:grpSpPr>
          <a:xfrm>
            <a:off x="992192" y="2571577"/>
            <a:ext cx="3463184" cy="690755"/>
            <a:chOff x="992192" y="2571577"/>
            <a:chExt cx="3463184" cy="690755"/>
          </a:xfrm>
        </p:grpSpPr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CCCFB2F7-17D6-4959-8F78-52890637115E}"/>
                </a:ext>
              </a:extLst>
            </p:cNvPr>
            <p:cNvSpPr/>
            <p:nvPr/>
          </p:nvSpPr>
          <p:spPr bwMode="auto">
            <a:xfrm>
              <a:off x="1439488" y="2802410"/>
              <a:ext cx="445622" cy="445622"/>
            </a:xfrm>
            <a:prstGeom prst="ellips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b="1" dirty="0">
                  <a:latin typeface="Arial" charset="0"/>
                  <a:ea typeface="微软雅黑" pitchFamily="34" charset="-122"/>
                </a:rPr>
                <a:t>X</a:t>
              </a:r>
              <a:endParaRPr lang="zh-CN" altLang="en-US" b="1" dirty="0">
                <a:latin typeface="Arial" charset="0"/>
                <a:ea typeface="微软雅黑" pitchFamily="34" charset="-122"/>
              </a:endParaRPr>
            </a:p>
          </p:txBody>
        </p:sp>
        <p:cxnSp>
          <p:nvCxnSpPr>
            <p:cNvPr id="13" name="直接箭头连接符 12">
              <a:extLst>
                <a:ext uri="{FF2B5EF4-FFF2-40B4-BE49-F238E27FC236}">
                  <a16:creationId xmlns:a16="http://schemas.microsoft.com/office/drawing/2014/main" id="{3F31B14C-22AD-4E41-8703-0279B3C320E1}"/>
                </a:ext>
              </a:extLst>
            </p:cNvPr>
            <p:cNvCxnSpPr>
              <a:cxnSpLocks/>
              <a:stCxn id="12" idx="6"/>
              <a:endCxn id="17" idx="2"/>
            </p:cNvCxnSpPr>
            <p:nvPr/>
          </p:nvCxnSpPr>
          <p:spPr>
            <a:xfrm>
              <a:off x="1885110" y="3025221"/>
              <a:ext cx="899955" cy="143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4">
              <a:extLst>
                <a:ext uri="{FF2B5EF4-FFF2-40B4-BE49-F238E27FC236}">
                  <a16:creationId xmlns:a16="http://schemas.microsoft.com/office/drawing/2014/main" id="{E51F74E4-421A-42AB-AB93-098BD32E4D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09754" y="2811044"/>
              <a:ext cx="445622" cy="436988"/>
            </a:xfrm>
            <a:prstGeom prst="ellipse">
              <a:avLst/>
            </a:prstGeom>
            <a:noFill/>
            <a:ln w="63500" cmpd="dbl">
              <a:solidFill>
                <a:sysClr val="windowText" lastClr="000000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b="1" kern="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Y</a:t>
              </a:r>
              <a:endParaRPr kumimoji="0" lang="en-GB" altLang="zh-CN" b="1" i="0" u="none" strike="noStrike" kern="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F50D62B4-1B64-4F45-98F2-0BC104F8A29B}"/>
                </a:ext>
              </a:extLst>
            </p:cNvPr>
            <p:cNvSpPr txBox="1"/>
            <p:nvPr/>
          </p:nvSpPr>
          <p:spPr>
            <a:xfrm>
              <a:off x="992192" y="2778153"/>
              <a:ext cx="446738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eaLnBrk="1" hangingPunct="1"/>
              <a:r>
                <a:rPr lang="en-US" altLang="zh-CN" sz="2400" b="1" dirty="0">
                  <a:latin typeface="Arial" panose="020B0604020202020204" pitchFamily="34" charset="0"/>
                  <a:cs typeface="Arial" panose="020B0604020202020204" pitchFamily="34" charset="0"/>
                  <a:sym typeface="Symbol" pitchFamily="18" charset="2"/>
                </a:rPr>
                <a:t></a:t>
              </a:r>
              <a:endParaRPr lang="en-US" altLang="zh-CN" sz="24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682409A8-61C9-4D8D-BCD8-49145473841C}"/>
                </a:ext>
              </a:extLst>
            </p:cNvPr>
            <p:cNvSpPr txBox="1"/>
            <p:nvPr/>
          </p:nvSpPr>
          <p:spPr>
            <a:xfrm>
              <a:off x="1904731" y="2571577"/>
              <a:ext cx="103265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dirty="0"/>
                <a:t>(</a:t>
              </a:r>
              <a:r>
                <a:rPr lang="en-US" altLang="zh-CN" sz="2800" dirty="0" err="1"/>
                <a:t>a|b</a:t>
              </a:r>
              <a:r>
                <a:rPr lang="en-US" altLang="zh-CN" sz="2800" dirty="0"/>
                <a:t>)*</a:t>
              </a:r>
              <a:endParaRPr lang="zh-CN" altLang="en-US" sz="2800" dirty="0"/>
            </a:p>
          </p:txBody>
        </p: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4E08B4F4-9795-4A46-8A6D-5DCAC4B861F5}"/>
                </a:ext>
              </a:extLst>
            </p:cNvPr>
            <p:cNvSpPr/>
            <p:nvPr/>
          </p:nvSpPr>
          <p:spPr bwMode="auto">
            <a:xfrm>
              <a:off x="2785065" y="2816710"/>
              <a:ext cx="445622" cy="445622"/>
            </a:xfrm>
            <a:prstGeom prst="ellips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b="1" dirty="0">
                  <a:latin typeface="Arial" charset="0"/>
                  <a:ea typeface="微软雅黑" pitchFamily="34" charset="-122"/>
                </a:rPr>
                <a:t>j</a:t>
              </a:r>
              <a:endParaRPr lang="zh-CN" altLang="en-US" b="1" dirty="0">
                <a:latin typeface="Arial" charset="0"/>
                <a:ea typeface="微软雅黑" pitchFamily="34" charset="-122"/>
              </a:endParaRP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919B5ACF-5890-4E92-92C3-2B6EE326336E}"/>
                </a:ext>
              </a:extLst>
            </p:cNvPr>
            <p:cNvSpPr txBox="1"/>
            <p:nvPr/>
          </p:nvSpPr>
          <p:spPr>
            <a:xfrm>
              <a:off x="3239298" y="2571577"/>
              <a:ext cx="79060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dirty="0"/>
                <a:t>abb</a:t>
              </a:r>
              <a:endParaRPr lang="zh-CN" altLang="en-US" sz="2800" dirty="0"/>
            </a:p>
          </p:txBody>
        </p:sp>
        <p:cxnSp>
          <p:nvCxnSpPr>
            <p:cNvPr id="20" name="直接箭头连接符 19">
              <a:extLst>
                <a:ext uri="{FF2B5EF4-FFF2-40B4-BE49-F238E27FC236}">
                  <a16:creationId xmlns:a16="http://schemas.microsoft.com/office/drawing/2014/main" id="{320F9B0E-5770-4212-AD77-3110A2A8B861}"/>
                </a:ext>
              </a:extLst>
            </p:cNvPr>
            <p:cNvCxnSpPr>
              <a:cxnSpLocks/>
              <a:stCxn id="17" idx="6"/>
              <a:endCxn id="14" idx="2"/>
            </p:cNvCxnSpPr>
            <p:nvPr/>
          </p:nvCxnSpPr>
          <p:spPr>
            <a:xfrm flipV="1">
              <a:off x="3230687" y="3029538"/>
              <a:ext cx="779067" cy="998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组合 59">
            <a:extLst>
              <a:ext uri="{FF2B5EF4-FFF2-40B4-BE49-F238E27FC236}">
                <a16:creationId xmlns:a16="http://schemas.microsoft.com/office/drawing/2014/main" id="{53FF0A25-9250-41F3-9391-1F3DFF5BA82D}"/>
              </a:ext>
            </a:extLst>
          </p:cNvPr>
          <p:cNvGrpSpPr/>
          <p:nvPr/>
        </p:nvGrpSpPr>
        <p:grpSpPr>
          <a:xfrm>
            <a:off x="5720942" y="2533020"/>
            <a:ext cx="4239561" cy="1383591"/>
            <a:chOff x="5720942" y="2533020"/>
            <a:chExt cx="4239561" cy="1383591"/>
          </a:xfrm>
        </p:grpSpPr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A2E06E7C-09F6-40D3-8B82-6AC6B86CE670}"/>
                </a:ext>
              </a:extLst>
            </p:cNvPr>
            <p:cNvSpPr txBox="1"/>
            <p:nvPr/>
          </p:nvSpPr>
          <p:spPr>
            <a:xfrm>
              <a:off x="8744425" y="2533020"/>
              <a:ext cx="79060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dirty="0"/>
                <a:t>abb</a:t>
              </a:r>
              <a:endParaRPr lang="zh-CN" altLang="en-US" sz="2800" dirty="0"/>
            </a:p>
          </p:txBody>
        </p:sp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EFD827A2-E2FD-43AA-A4CB-5B79412D1B07}"/>
                </a:ext>
              </a:extLst>
            </p:cNvPr>
            <p:cNvSpPr/>
            <p:nvPr/>
          </p:nvSpPr>
          <p:spPr bwMode="auto">
            <a:xfrm>
              <a:off x="6168238" y="2763853"/>
              <a:ext cx="445622" cy="445622"/>
            </a:xfrm>
            <a:prstGeom prst="ellips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b="1" dirty="0">
                  <a:latin typeface="Arial" charset="0"/>
                  <a:ea typeface="微软雅黑" pitchFamily="34" charset="-122"/>
                </a:rPr>
                <a:t>X</a:t>
              </a:r>
              <a:endParaRPr lang="zh-CN" altLang="en-US" b="1" dirty="0">
                <a:latin typeface="Arial" charset="0"/>
                <a:ea typeface="微软雅黑" pitchFamily="34" charset="-122"/>
              </a:endParaRPr>
            </a:p>
          </p:txBody>
        </p:sp>
        <p:cxnSp>
          <p:nvCxnSpPr>
            <p:cNvPr id="24" name="直接箭头连接符 23">
              <a:extLst>
                <a:ext uri="{FF2B5EF4-FFF2-40B4-BE49-F238E27FC236}">
                  <a16:creationId xmlns:a16="http://schemas.microsoft.com/office/drawing/2014/main" id="{1B7B6376-9713-475E-B45F-1144368644C7}"/>
                </a:ext>
              </a:extLst>
            </p:cNvPr>
            <p:cNvCxnSpPr>
              <a:cxnSpLocks/>
              <a:stCxn id="23" idx="6"/>
              <a:endCxn id="31" idx="2"/>
            </p:cNvCxnSpPr>
            <p:nvPr/>
          </p:nvCxnSpPr>
          <p:spPr>
            <a:xfrm>
              <a:off x="6613860" y="2986664"/>
              <a:ext cx="572185" cy="1191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Oval 4">
              <a:extLst>
                <a:ext uri="{FF2B5EF4-FFF2-40B4-BE49-F238E27FC236}">
                  <a16:creationId xmlns:a16="http://schemas.microsoft.com/office/drawing/2014/main" id="{1C94AE1A-836B-40D4-87E3-4410A38E7F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14881" y="2772487"/>
              <a:ext cx="445622" cy="436988"/>
            </a:xfrm>
            <a:prstGeom prst="ellipse">
              <a:avLst/>
            </a:prstGeom>
            <a:noFill/>
            <a:ln w="63500" cmpd="dbl">
              <a:solidFill>
                <a:sysClr val="windowText" lastClr="000000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b="1" kern="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Y</a:t>
              </a:r>
              <a:endParaRPr kumimoji="0" lang="en-GB" altLang="zh-CN" b="1" i="0" u="none" strike="noStrike" kern="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F4C5EA54-4806-4C19-95B7-815AD495A4AD}"/>
                </a:ext>
              </a:extLst>
            </p:cNvPr>
            <p:cNvSpPr txBox="1"/>
            <p:nvPr/>
          </p:nvSpPr>
          <p:spPr>
            <a:xfrm>
              <a:off x="5720942" y="2739596"/>
              <a:ext cx="446738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eaLnBrk="1" hangingPunct="1"/>
              <a:r>
                <a:rPr lang="en-US" altLang="zh-CN" sz="2400" b="1" dirty="0">
                  <a:latin typeface="Arial" panose="020B0604020202020204" pitchFamily="34" charset="0"/>
                  <a:cs typeface="Arial" panose="020B0604020202020204" pitchFamily="34" charset="0"/>
                  <a:sym typeface="Symbol" pitchFamily="18" charset="2"/>
                </a:rPr>
                <a:t></a:t>
              </a:r>
              <a:endParaRPr lang="en-US" altLang="zh-CN" sz="24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6B7CA90E-1C03-44FD-8BF1-643029787D51}"/>
                </a:ext>
              </a:extLst>
            </p:cNvPr>
            <p:cNvSpPr txBox="1"/>
            <p:nvPr/>
          </p:nvSpPr>
          <p:spPr>
            <a:xfrm>
              <a:off x="7354512" y="3393391"/>
              <a:ext cx="66556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dirty="0" err="1"/>
                <a:t>a|b</a:t>
              </a:r>
              <a:endParaRPr lang="zh-CN" altLang="en-US" sz="2800" dirty="0"/>
            </a:p>
          </p:txBody>
        </p:sp>
        <p:sp>
          <p:nvSpPr>
            <p:cNvPr id="28" name="椭圆 27">
              <a:extLst>
                <a:ext uri="{FF2B5EF4-FFF2-40B4-BE49-F238E27FC236}">
                  <a16:creationId xmlns:a16="http://schemas.microsoft.com/office/drawing/2014/main" id="{1F32806C-C5D6-4741-8B9F-EBB130368788}"/>
                </a:ext>
              </a:extLst>
            </p:cNvPr>
            <p:cNvSpPr/>
            <p:nvPr/>
          </p:nvSpPr>
          <p:spPr bwMode="auto">
            <a:xfrm>
              <a:off x="8290192" y="2778153"/>
              <a:ext cx="445622" cy="445622"/>
            </a:xfrm>
            <a:prstGeom prst="ellips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b="1" dirty="0">
                  <a:latin typeface="Arial" charset="0"/>
                  <a:ea typeface="微软雅黑" pitchFamily="34" charset="-122"/>
                </a:rPr>
                <a:t>j</a:t>
              </a:r>
              <a:endParaRPr lang="zh-CN" altLang="en-US" b="1" dirty="0">
                <a:latin typeface="Arial" charset="0"/>
                <a:ea typeface="微软雅黑" pitchFamily="34" charset="-122"/>
              </a:endParaRPr>
            </a:p>
          </p:txBody>
        </p:sp>
        <p:cxnSp>
          <p:nvCxnSpPr>
            <p:cNvPr id="30" name="直接箭头连接符 29">
              <a:extLst>
                <a:ext uri="{FF2B5EF4-FFF2-40B4-BE49-F238E27FC236}">
                  <a16:creationId xmlns:a16="http://schemas.microsoft.com/office/drawing/2014/main" id="{3534ACFB-40EA-42E4-AB0C-6F0F2E40BC4F}"/>
                </a:ext>
              </a:extLst>
            </p:cNvPr>
            <p:cNvCxnSpPr>
              <a:cxnSpLocks/>
              <a:stCxn id="28" idx="6"/>
              <a:endCxn id="25" idx="2"/>
            </p:cNvCxnSpPr>
            <p:nvPr/>
          </p:nvCxnSpPr>
          <p:spPr>
            <a:xfrm flipV="1">
              <a:off x="8735814" y="2990981"/>
              <a:ext cx="779067" cy="998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椭圆 30">
              <a:extLst>
                <a:ext uri="{FF2B5EF4-FFF2-40B4-BE49-F238E27FC236}">
                  <a16:creationId xmlns:a16="http://schemas.microsoft.com/office/drawing/2014/main" id="{3AC6EA20-AF71-4D37-B3E1-60F834EAA331}"/>
                </a:ext>
              </a:extLst>
            </p:cNvPr>
            <p:cNvSpPr/>
            <p:nvPr/>
          </p:nvSpPr>
          <p:spPr bwMode="auto">
            <a:xfrm>
              <a:off x="7186045" y="2775763"/>
              <a:ext cx="445622" cy="445622"/>
            </a:xfrm>
            <a:prstGeom prst="ellips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b="1" dirty="0" err="1">
                  <a:latin typeface="Arial" charset="0"/>
                  <a:ea typeface="微软雅黑" pitchFamily="34" charset="-122"/>
                </a:rPr>
                <a:t>i</a:t>
              </a:r>
              <a:endParaRPr lang="zh-CN" altLang="en-US" b="1" dirty="0">
                <a:latin typeface="Arial" charset="0"/>
                <a:ea typeface="微软雅黑" pitchFamily="34" charset="-122"/>
              </a:endParaRPr>
            </a:p>
          </p:txBody>
        </p:sp>
        <p:cxnSp>
          <p:nvCxnSpPr>
            <p:cNvPr id="33" name="直接箭头连接符 32">
              <a:extLst>
                <a:ext uri="{FF2B5EF4-FFF2-40B4-BE49-F238E27FC236}">
                  <a16:creationId xmlns:a16="http://schemas.microsoft.com/office/drawing/2014/main" id="{B5013868-05F2-4E41-A097-93920F0DAC0D}"/>
                </a:ext>
              </a:extLst>
            </p:cNvPr>
            <p:cNvCxnSpPr>
              <a:cxnSpLocks/>
              <a:stCxn id="31" idx="6"/>
              <a:endCxn id="28" idx="2"/>
            </p:cNvCxnSpPr>
            <p:nvPr/>
          </p:nvCxnSpPr>
          <p:spPr>
            <a:xfrm>
              <a:off x="7631667" y="2998574"/>
              <a:ext cx="658525" cy="239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文本框 35">
                  <a:extLst>
                    <a:ext uri="{FF2B5EF4-FFF2-40B4-BE49-F238E27FC236}">
                      <a16:creationId xmlns:a16="http://schemas.microsoft.com/office/drawing/2014/main" id="{675E1D1E-71F4-4EC2-A3B5-E8BEEF964A50}"/>
                    </a:ext>
                  </a:extLst>
                </p:cNvPr>
                <p:cNvSpPr txBox="1"/>
                <p:nvPr/>
              </p:nvSpPr>
              <p:spPr>
                <a:xfrm>
                  <a:off x="6680181" y="2570706"/>
                  <a:ext cx="418833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sz="2400" b="0" i="1" smtClean="0">
                            <a:latin typeface="Cambria Math" panose="02040503050406030204" pitchFamily="18" charset="0"/>
                          </a:rPr>
                          <m:t>𝜀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36" name="文本框 35">
                  <a:extLst>
                    <a:ext uri="{FF2B5EF4-FFF2-40B4-BE49-F238E27FC236}">
                      <a16:creationId xmlns:a16="http://schemas.microsoft.com/office/drawing/2014/main" id="{675E1D1E-71F4-4EC2-A3B5-E8BEEF964A5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0181" y="2570706"/>
                  <a:ext cx="418833" cy="461665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文本框 36">
                  <a:extLst>
                    <a:ext uri="{FF2B5EF4-FFF2-40B4-BE49-F238E27FC236}">
                      <a16:creationId xmlns:a16="http://schemas.microsoft.com/office/drawing/2014/main" id="{4F9C9EBB-A999-4BC7-B4C8-D1250A79FA0E}"/>
                    </a:ext>
                  </a:extLst>
                </p:cNvPr>
                <p:cNvSpPr txBox="1"/>
                <p:nvPr/>
              </p:nvSpPr>
              <p:spPr>
                <a:xfrm>
                  <a:off x="7718698" y="2602186"/>
                  <a:ext cx="418833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sz="2400" b="0" i="1" smtClean="0">
                            <a:latin typeface="Cambria Math" panose="02040503050406030204" pitchFamily="18" charset="0"/>
                          </a:rPr>
                          <m:t>𝜀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37" name="文本框 36">
                  <a:extLst>
                    <a:ext uri="{FF2B5EF4-FFF2-40B4-BE49-F238E27FC236}">
                      <a16:creationId xmlns:a16="http://schemas.microsoft.com/office/drawing/2014/main" id="{4F9C9EBB-A999-4BC7-B4C8-D1250A79FA0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18698" y="2602186"/>
                  <a:ext cx="418833" cy="46166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9" name="连接符: 曲线 38">
              <a:extLst>
                <a:ext uri="{FF2B5EF4-FFF2-40B4-BE49-F238E27FC236}">
                  <a16:creationId xmlns:a16="http://schemas.microsoft.com/office/drawing/2014/main" id="{F45FB30F-F6E9-499A-9FDC-FC37C056E6A2}"/>
                </a:ext>
              </a:extLst>
            </p:cNvPr>
            <p:cNvCxnSpPr>
              <a:stCxn id="31" idx="6"/>
              <a:endCxn id="31" idx="3"/>
            </p:cNvCxnSpPr>
            <p:nvPr/>
          </p:nvCxnSpPr>
          <p:spPr>
            <a:xfrm flipH="1">
              <a:off x="7251305" y="2998574"/>
              <a:ext cx="380362" cy="157551"/>
            </a:xfrm>
            <a:prstGeom prst="curvedConnector4">
              <a:avLst>
                <a:gd name="adj1" fmla="val -60101"/>
                <a:gd name="adj2" fmla="val 286517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组合 61">
            <a:extLst>
              <a:ext uri="{FF2B5EF4-FFF2-40B4-BE49-F238E27FC236}">
                <a16:creationId xmlns:a16="http://schemas.microsoft.com/office/drawing/2014/main" id="{16DBBF30-F48F-4439-8B6F-8F4926843EB8}"/>
              </a:ext>
            </a:extLst>
          </p:cNvPr>
          <p:cNvGrpSpPr/>
          <p:nvPr/>
        </p:nvGrpSpPr>
        <p:grpSpPr>
          <a:xfrm>
            <a:off x="835852" y="3972924"/>
            <a:ext cx="4239561" cy="1821619"/>
            <a:chOff x="904531" y="3679376"/>
            <a:chExt cx="4239561" cy="1821619"/>
          </a:xfrm>
        </p:grpSpPr>
        <p:sp>
          <p:nvSpPr>
            <p:cNvPr id="40" name="椭圆 39">
              <a:extLst>
                <a:ext uri="{FF2B5EF4-FFF2-40B4-BE49-F238E27FC236}">
                  <a16:creationId xmlns:a16="http://schemas.microsoft.com/office/drawing/2014/main" id="{A7C6CC4B-3878-4586-8857-20A2E8CA7B7E}"/>
                </a:ext>
              </a:extLst>
            </p:cNvPr>
            <p:cNvSpPr/>
            <p:nvPr/>
          </p:nvSpPr>
          <p:spPr bwMode="auto">
            <a:xfrm>
              <a:off x="1351827" y="4348237"/>
              <a:ext cx="445622" cy="445622"/>
            </a:xfrm>
            <a:prstGeom prst="ellips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b="1" dirty="0">
                  <a:latin typeface="Arial" charset="0"/>
                  <a:ea typeface="微软雅黑" pitchFamily="34" charset="-122"/>
                </a:rPr>
                <a:t>X</a:t>
              </a:r>
              <a:endParaRPr lang="zh-CN" altLang="en-US" b="1" dirty="0">
                <a:latin typeface="Arial" charset="0"/>
                <a:ea typeface="微软雅黑" pitchFamily="34" charset="-122"/>
              </a:endParaRPr>
            </a:p>
          </p:txBody>
        </p:sp>
        <p:cxnSp>
          <p:nvCxnSpPr>
            <p:cNvPr id="41" name="直接箭头连接符 40">
              <a:extLst>
                <a:ext uri="{FF2B5EF4-FFF2-40B4-BE49-F238E27FC236}">
                  <a16:creationId xmlns:a16="http://schemas.microsoft.com/office/drawing/2014/main" id="{3D350DA8-F9E8-4704-90CC-14BAA2627272}"/>
                </a:ext>
              </a:extLst>
            </p:cNvPr>
            <p:cNvCxnSpPr>
              <a:cxnSpLocks/>
              <a:stCxn id="40" idx="6"/>
              <a:endCxn id="47" idx="2"/>
            </p:cNvCxnSpPr>
            <p:nvPr/>
          </p:nvCxnSpPr>
          <p:spPr>
            <a:xfrm>
              <a:off x="1797449" y="4571048"/>
              <a:ext cx="572185" cy="1191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Oval 4">
              <a:extLst>
                <a:ext uri="{FF2B5EF4-FFF2-40B4-BE49-F238E27FC236}">
                  <a16:creationId xmlns:a16="http://schemas.microsoft.com/office/drawing/2014/main" id="{FAEC6259-55B9-4F8F-9C75-397935856A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8470" y="4356871"/>
              <a:ext cx="445622" cy="436988"/>
            </a:xfrm>
            <a:prstGeom prst="ellipse">
              <a:avLst/>
            </a:prstGeom>
            <a:noFill/>
            <a:ln w="63500" cmpd="dbl">
              <a:solidFill>
                <a:sysClr val="windowText" lastClr="000000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b="1" kern="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Y</a:t>
              </a:r>
              <a:endParaRPr kumimoji="0" lang="en-GB" altLang="zh-CN" b="1" i="0" u="none" strike="noStrike" kern="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1494D40F-5631-424E-9FCD-6FE8388229A7}"/>
                </a:ext>
              </a:extLst>
            </p:cNvPr>
            <p:cNvSpPr txBox="1"/>
            <p:nvPr/>
          </p:nvSpPr>
          <p:spPr>
            <a:xfrm>
              <a:off x="904531" y="4323980"/>
              <a:ext cx="446738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eaLnBrk="1" hangingPunct="1"/>
              <a:r>
                <a:rPr lang="en-US" altLang="zh-CN" sz="2400" b="1" dirty="0">
                  <a:latin typeface="Arial" panose="020B0604020202020204" pitchFamily="34" charset="0"/>
                  <a:cs typeface="Arial" panose="020B0604020202020204" pitchFamily="34" charset="0"/>
                  <a:sym typeface="Symbol" pitchFamily="18" charset="2"/>
                </a:rPr>
                <a:t></a:t>
              </a:r>
              <a:endParaRPr lang="en-US" altLang="zh-CN" sz="24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D53CDD1D-E6FA-489A-841F-ADA831DC1E55}"/>
                </a:ext>
              </a:extLst>
            </p:cNvPr>
            <p:cNvSpPr txBox="1"/>
            <p:nvPr/>
          </p:nvSpPr>
          <p:spPr>
            <a:xfrm>
              <a:off x="2538101" y="4977775"/>
              <a:ext cx="39626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dirty="0"/>
                <a:t>b</a:t>
              </a:r>
              <a:endParaRPr lang="zh-CN" altLang="en-US" sz="2800" dirty="0"/>
            </a:p>
          </p:txBody>
        </p:sp>
        <p:sp>
          <p:nvSpPr>
            <p:cNvPr id="45" name="椭圆 44">
              <a:extLst>
                <a:ext uri="{FF2B5EF4-FFF2-40B4-BE49-F238E27FC236}">
                  <a16:creationId xmlns:a16="http://schemas.microsoft.com/office/drawing/2014/main" id="{593B6B7D-6D80-4C82-8B45-D2B6F4CC6A14}"/>
                </a:ext>
              </a:extLst>
            </p:cNvPr>
            <p:cNvSpPr/>
            <p:nvPr/>
          </p:nvSpPr>
          <p:spPr bwMode="auto">
            <a:xfrm>
              <a:off x="3473781" y="4362537"/>
              <a:ext cx="445622" cy="445622"/>
            </a:xfrm>
            <a:prstGeom prst="ellips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b="1" dirty="0">
                  <a:latin typeface="Arial" charset="0"/>
                  <a:ea typeface="微软雅黑" pitchFamily="34" charset="-122"/>
                </a:rPr>
                <a:t>j</a:t>
              </a:r>
              <a:endParaRPr lang="zh-CN" altLang="en-US" b="1" dirty="0">
                <a:latin typeface="Arial" charset="0"/>
                <a:ea typeface="微软雅黑" pitchFamily="34" charset="-122"/>
              </a:endParaRPr>
            </a:p>
          </p:txBody>
        </p:sp>
        <p:cxnSp>
          <p:nvCxnSpPr>
            <p:cNvPr id="46" name="直接箭头连接符 45">
              <a:extLst>
                <a:ext uri="{FF2B5EF4-FFF2-40B4-BE49-F238E27FC236}">
                  <a16:creationId xmlns:a16="http://schemas.microsoft.com/office/drawing/2014/main" id="{5D4D4D48-F483-415F-BC40-F19F32A41E82}"/>
                </a:ext>
              </a:extLst>
            </p:cNvPr>
            <p:cNvCxnSpPr>
              <a:cxnSpLocks/>
              <a:stCxn id="45" idx="6"/>
              <a:endCxn id="42" idx="2"/>
            </p:cNvCxnSpPr>
            <p:nvPr/>
          </p:nvCxnSpPr>
          <p:spPr>
            <a:xfrm flipV="1">
              <a:off x="3919403" y="4575365"/>
              <a:ext cx="779067" cy="998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椭圆 46">
              <a:extLst>
                <a:ext uri="{FF2B5EF4-FFF2-40B4-BE49-F238E27FC236}">
                  <a16:creationId xmlns:a16="http://schemas.microsoft.com/office/drawing/2014/main" id="{20E6025B-5480-4D8C-B0BC-E41D82C680C4}"/>
                </a:ext>
              </a:extLst>
            </p:cNvPr>
            <p:cNvSpPr/>
            <p:nvPr/>
          </p:nvSpPr>
          <p:spPr bwMode="auto">
            <a:xfrm>
              <a:off x="2369634" y="4360147"/>
              <a:ext cx="445622" cy="445622"/>
            </a:xfrm>
            <a:prstGeom prst="ellips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b="1" dirty="0" err="1">
                  <a:latin typeface="Arial" charset="0"/>
                  <a:ea typeface="微软雅黑" pitchFamily="34" charset="-122"/>
                </a:rPr>
                <a:t>i</a:t>
              </a:r>
              <a:endParaRPr lang="zh-CN" altLang="en-US" b="1" dirty="0">
                <a:latin typeface="Arial" charset="0"/>
                <a:ea typeface="微软雅黑" pitchFamily="34" charset="-122"/>
              </a:endParaRPr>
            </a:p>
          </p:txBody>
        </p:sp>
        <p:cxnSp>
          <p:nvCxnSpPr>
            <p:cNvPr id="48" name="直接箭头连接符 47">
              <a:extLst>
                <a:ext uri="{FF2B5EF4-FFF2-40B4-BE49-F238E27FC236}">
                  <a16:creationId xmlns:a16="http://schemas.microsoft.com/office/drawing/2014/main" id="{6D10C784-9683-44E1-AAC1-4DBA86ECE987}"/>
                </a:ext>
              </a:extLst>
            </p:cNvPr>
            <p:cNvCxnSpPr>
              <a:cxnSpLocks/>
              <a:stCxn id="47" idx="6"/>
              <a:endCxn id="45" idx="2"/>
            </p:cNvCxnSpPr>
            <p:nvPr/>
          </p:nvCxnSpPr>
          <p:spPr>
            <a:xfrm>
              <a:off x="2815256" y="4582958"/>
              <a:ext cx="658525" cy="239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文本框 48">
                  <a:extLst>
                    <a:ext uri="{FF2B5EF4-FFF2-40B4-BE49-F238E27FC236}">
                      <a16:creationId xmlns:a16="http://schemas.microsoft.com/office/drawing/2014/main" id="{6EE824F7-BC73-460B-B15D-0395D78F9DA1}"/>
                    </a:ext>
                  </a:extLst>
                </p:cNvPr>
                <p:cNvSpPr txBox="1"/>
                <p:nvPr/>
              </p:nvSpPr>
              <p:spPr>
                <a:xfrm>
                  <a:off x="1863770" y="4155090"/>
                  <a:ext cx="418833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sz="2400" b="0" i="1" smtClean="0">
                            <a:latin typeface="Cambria Math" panose="02040503050406030204" pitchFamily="18" charset="0"/>
                          </a:rPr>
                          <m:t>𝜀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49" name="文本框 48">
                  <a:extLst>
                    <a:ext uri="{FF2B5EF4-FFF2-40B4-BE49-F238E27FC236}">
                      <a16:creationId xmlns:a16="http://schemas.microsoft.com/office/drawing/2014/main" id="{6EE824F7-BC73-460B-B15D-0395D78F9DA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63770" y="4155090"/>
                  <a:ext cx="418833" cy="46166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文本框 49">
                  <a:extLst>
                    <a:ext uri="{FF2B5EF4-FFF2-40B4-BE49-F238E27FC236}">
                      <a16:creationId xmlns:a16="http://schemas.microsoft.com/office/drawing/2014/main" id="{0A3DFE17-8589-4D0F-80CB-838FE5CD4A65}"/>
                    </a:ext>
                  </a:extLst>
                </p:cNvPr>
                <p:cNvSpPr txBox="1"/>
                <p:nvPr/>
              </p:nvSpPr>
              <p:spPr>
                <a:xfrm>
                  <a:off x="3023707" y="4167792"/>
                  <a:ext cx="418833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sz="2400" b="0" i="1" smtClean="0">
                            <a:latin typeface="Cambria Math" panose="02040503050406030204" pitchFamily="18" charset="0"/>
                          </a:rPr>
                          <m:t>𝜀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50" name="文本框 49">
                  <a:extLst>
                    <a:ext uri="{FF2B5EF4-FFF2-40B4-BE49-F238E27FC236}">
                      <a16:creationId xmlns:a16="http://schemas.microsoft.com/office/drawing/2014/main" id="{0A3DFE17-8589-4D0F-80CB-838FE5CD4A6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23707" y="4167792"/>
                  <a:ext cx="418833" cy="46166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1" name="连接符: 曲线 50">
              <a:extLst>
                <a:ext uri="{FF2B5EF4-FFF2-40B4-BE49-F238E27FC236}">
                  <a16:creationId xmlns:a16="http://schemas.microsoft.com/office/drawing/2014/main" id="{ADA439DF-A7FF-4442-A23F-DFE866E58C0E}"/>
                </a:ext>
              </a:extLst>
            </p:cNvPr>
            <p:cNvCxnSpPr>
              <a:stCxn id="47" idx="6"/>
              <a:endCxn id="47" idx="3"/>
            </p:cNvCxnSpPr>
            <p:nvPr/>
          </p:nvCxnSpPr>
          <p:spPr>
            <a:xfrm flipH="1">
              <a:off x="2434894" y="4582958"/>
              <a:ext cx="380362" cy="157551"/>
            </a:xfrm>
            <a:prstGeom prst="curvedConnector4">
              <a:avLst>
                <a:gd name="adj1" fmla="val -41957"/>
                <a:gd name="adj2" fmla="val 286517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文本框 51">
              <a:extLst>
                <a:ext uri="{FF2B5EF4-FFF2-40B4-BE49-F238E27FC236}">
                  <a16:creationId xmlns:a16="http://schemas.microsoft.com/office/drawing/2014/main" id="{2A07ED21-64D3-4800-8743-9CD1D2227DD6}"/>
                </a:ext>
              </a:extLst>
            </p:cNvPr>
            <p:cNvSpPr txBox="1"/>
            <p:nvPr/>
          </p:nvSpPr>
          <p:spPr>
            <a:xfrm>
              <a:off x="3927694" y="4124312"/>
              <a:ext cx="79060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dirty="0"/>
                <a:t>abb</a:t>
              </a:r>
              <a:endParaRPr lang="zh-CN" altLang="en-US" sz="2800" dirty="0"/>
            </a:p>
          </p:txBody>
        </p:sp>
        <p:cxnSp>
          <p:nvCxnSpPr>
            <p:cNvPr id="53" name="连接符: 曲线 52">
              <a:extLst>
                <a:ext uri="{FF2B5EF4-FFF2-40B4-BE49-F238E27FC236}">
                  <a16:creationId xmlns:a16="http://schemas.microsoft.com/office/drawing/2014/main" id="{FBF3765F-9201-4042-AA04-29CDEA95FCFC}"/>
                </a:ext>
              </a:extLst>
            </p:cNvPr>
            <p:cNvCxnSpPr>
              <a:cxnSpLocks/>
              <a:stCxn id="47" idx="6"/>
              <a:endCxn id="47" idx="1"/>
            </p:cNvCxnSpPr>
            <p:nvPr/>
          </p:nvCxnSpPr>
          <p:spPr>
            <a:xfrm flipH="1" flipV="1">
              <a:off x="2434894" y="4425407"/>
              <a:ext cx="380362" cy="157551"/>
            </a:xfrm>
            <a:prstGeom prst="curvedConnector4">
              <a:avLst>
                <a:gd name="adj1" fmla="val -37421"/>
                <a:gd name="adj2" fmla="val 297467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C3BD7213-63B5-40E9-81FC-7F678EF78669}"/>
                </a:ext>
              </a:extLst>
            </p:cNvPr>
            <p:cNvSpPr txBox="1"/>
            <p:nvPr/>
          </p:nvSpPr>
          <p:spPr>
            <a:xfrm>
              <a:off x="2569978" y="3679376"/>
              <a:ext cx="36740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dirty="0"/>
                <a:t>a</a:t>
              </a:r>
              <a:endParaRPr lang="zh-CN" altLang="en-US" sz="2800" dirty="0"/>
            </a:p>
          </p:txBody>
        </p:sp>
      </p:grpSp>
      <p:grpSp>
        <p:nvGrpSpPr>
          <p:cNvPr id="90" name="组合 89">
            <a:extLst>
              <a:ext uri="{FF2B5EF4-FFF2-40B4-BE49-F238E27FC236}">
                <a16:creationId xmlns:a16="http://schemas.microsoft.com/office/drawing/2014/main" id="{8A22C510-356A-4B8A-8E0F-E85A8D247D7A}"/>
              </a:ext>
            </a:extLst>
          </p:cNvPr>
          <p:cNvGrpSpPr/>
          <p:nvPr/>
        </p:nvGrpSpPr>
        <p:grpSpPr>
          <a:xfrm>
            <a:off x="5639924" y="4008298"/>
            <a:ext cx="5706051" cy="1821619"/>
            <a:chOff x="5639924" y="4008298"/>
            <a:chExt cx="5706051" cy="1821619"/>
          </a:xfrm>
        </p:grpSpPr>
        <p:sp>
          <p:nvSpPr>
            <p:cNvPr id="64" name="椭圆 63">
              <a:extLst>
                <a:ext uri="{FF2B5EF4-FFF2-40B4-BE49-F238E27FC236}">
                  <a16:creationId xmlns:a16="http://schemas.microsoft.com/office/drawing/2014/main" id="{D421DFF7-F378-46B3-88EB-F1AA538BDBBA}"/>
                </a:ext>
              </a:extLst>
            </p:cNvPr>
            <p:cNvSpPr/>
            <p:nvPr/>
          </p:nvSpPr>
          <p:spPr bwMode="auto">
            <a:xfrm>
              <a:off x="6087220" y="4677159"/>
              <a:ext cx="445622" cy="445622"/>
            </a:xfrm>
            <a:prstGeom prst="ellips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b="1" dirty="0">
                  <a:latin typeface="Arial" charset="0"/>
                  <a:ea typeface="微软雅黑" pitchFamily="34" charset="-122"/>
                </a:rPr>
                <a:t>X</a:t>
              </a:r>
              <a:endParaRPr lang="zh-CN" altLang="en-US" b="1" dirty="0">
                <a:latin typeface="Arial" charset="0"/>
                <a:ea typeface="微软雅黑" pitchFamily="34" charset="-122"/>
              </a:endParaRPr>
            </a:p>
          </p:txBody>
        </p:sp>
        <p:cxnSp>
          <p:nvCxnSpPr>
            <p:cNvPr id="65" name="直接箭头连接符 64">
              <a:extLst>
                <a:ext uri="{FF2B5EF4-FFF2-40B4-BE49-F238E27FC236}">
                  <a16:creationId xmlns:a16="http://schemas.microsoft.com/office/drawing/2014/main" id="{D681EF8D-7C30-4712-B249-546147699730}"/>
                </a:ext>
              </a:extLst>
            </p:cNvPr>
            <p:cNvCxnSpPr>
              <a:cxnSpLocks/>
              <a:stCxn id="64" idx="6"/>
              <a:endCxn id="71" idx="2"/>
            </p:cNvCxnSpPr>
            <p:nvPr/>
          </p:nvCxnSpPr>
          <p:spPr>
            <a:xfrm>
              <a:off x="6532842" y="4899970"/>
              <a:ext cx="572185" cy="1191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Oval 4">
              <a:extLst>
                <a:ext uri="{FF2B5EF4-FFF2-40B4-BE49-F238E27FC236}">
                  <a16:creationId xmlns:a16="http://schemas.microsoft.com/office/drawing/2014/main" id="{EC1B8967-6395-4E07-AEAD-FB6E5EE040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900353" y="4685793"/>
              <a:ext cx="445622" cy="436988"/>
            </a:xfrm>
            <a:prstGeom prst="ellipse">
              <a:avLst/>
            </a:prstGeom>
            <a:noFill/>
            <a:ln w="63500" cmpd="dbl">
              <a:solidFill>
                <a:sysClr val="windowText" lastClr="000000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b="1" kern="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Y</a:t>
              </a:r>
              <a:endParaRPr kumimoji="0" lang="en-GB" altLang="zh-CN" b="1" i="0" u="none" strike="noStrike" kern="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7" name="文本框 66">
              <a:extLst>
                <a:ext uri="{FF2B5EF4-FFF2-40B4-BE49-F238E27FC236}">
                  <a16:creationId xmlns:a16="http://schemas.microsoft.com/office/drawing/2014/main" id="{D38FB30B-9FCF-4369-983C-E3CE27FF42DD}"/>
                </a:ext>
              </a:extLst>
            </p:cNvPr>
            <p:cNvSpPr txBox="1"/>
            <p:nvPr/>
          </p:nvSpPr>
          <p:spPr>
            <a:xfrm>
              <a:off x="5639924" y="4652902"/>
              <a:ext cx="446738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eaLnBrk="1" hangingPunct="1"/>
              <a:r>
                <a:rPr lang="en-US" altLang="zh-CN" sz="2400" b="1" dirty="0">
                  <a:latin typeface="Arial" panose="020B0604020202020204" pitchFamily="34" charset="0"/>
                  <a:cs typeface="Arial" panose="020B0604020202020204" pitchFamily="34" charset="0"/>
                  <a:sym typeface="Symbol" pitchFamily="18" charset="2"/>
                </a:rPr>
                <a:t></a:t>
              </a:r>
              <a:endParaRPr lang="en-US" altLang="zh-CN" sz="24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8" name="文本框 67">
              <a:extLst>
                <a:ext uri="{FF2B5EF4-FFF2-40B4-BE49-F238E27FC236}">
                  <a16:creationId xmlns:a16="http://schemas.microsoft.com/office/drawing/2014/main" id="{88C65588-838F-495E-B270-E37D220E1CCD}"/>
                </a:ext>
              </a:extLst>
            </p:cNvPr>
            <p:cNvSpPr txBox="1"/>
            <p:nvPr/>
          </p:nvSpPr>
          <p:spPr>
            <a:xfrm>
              <a:off x="7273494" y="5306697"/>
              <a:ext cx="39626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dirty="0"/>
                <a:t>b</a:t>
              </a:r>
              <a:endParaRPr lang="zh-CN" altLang="en-US" sz="2800" dirty="0"/>
            </a:p>
          </p:txBody>
        </p:sp>
        <p:sp>
          <p:nvSpPr>
            <p:cNvPr id="69" name="椭圆 68">
              <a:extLst>
                <a:ext uri="{FF2B5EF4-FFF2-40B4-BE49-F238E27FC236}">
                  <a16:creationId xmlns:a16="http://schemas.microsoft.com/office/drawing/2014/main" id="{779FF8E7-C6B9-44FE-9ACF-EBD84D4F0606}"/>
                </a:ext>
              </a:extLst>
            </p:cNvPr>
            <p:cNvSpPr/>
            <p:nvPr/>
          </p:nvSpPr>
          <p:spPr bwMode="auto">
            <a:xfrm>
              <a:off x="8209174" y="4691459"/>
              <a:ext cx="445622" cy="445622"/>
            </a:xfrm>
            <a:prstGeom prst="ellips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b="1" dirty="0">
                  <a:latin typeface="Arial" charset="0"/>
                  <a:ea typeface="微软雅黑" pitchFamily="34" charset="-122"/>
                </a:rPr>
                <a:t>j</a:t>
              </a:r>
              <a:endParaRPr lang="zh-CN" altLang="en-US" b="1" dirty="0">
                <a:latin typeface="Arial" charset="0"/>
                <a:ea typeface="微软雅黑" pitchFamily="34" charset="-122"/>
              </a:endParaRPr>
            </a:p>
          </p:txBody>
        </p:sp>
        <p:cxnSp>
          <p:nvCxnSpPr>
            <p:cNvPr id="70" name="直接箭头连接符 69">
              <a:extLst>
                <a:ext uri="{FF2B5EF4-FFF2-40B4-BE49-F238E27FC236}">
                  <a16:creationId xmlns:a16="http://schemas.microsoft.com/office/drawing/2014/main" id="{44288462-D3AC-4A17-AEB2-1D4F77C2B73D}"/>
                </a:ext>
              </a:extLst>
            </p:cNvPr>
            <p:cNvCxnSpPr>
              <a:cxnSpLocks/>
              <a:stCxn id="69" idx="6"/>
              <a:endCxn id="79" idx="2"/>
            </p:cNvCxnSpPr>
            <p:nvPr/>
          </p:nvCxnSpPr>
          <p:spPr>
            <a:xfrm flipV="1">
              <a:off x="8654796" y="4910088"/>
              <a:ext cx="464068" cy="418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椭圆 70">
              <a:extLst>
                <a:ext uri="{FF2B5EF4-FFF2-40B4-BE49-F238E27FC236}">
                  <a16:creationId xmlns:a16="http://schemas.microsoft.com/office/drawing/2014/main" id="{910574C4-8843-4FF5-B585-A080C7CA3DDA}"/>
                </a:ext>
              </a:extLst>
            </p:cNvPr>
            <p:cNvSpPr/>
            <p:nvPr/>
          </p:nvSpPr>
          <p:spPr bwMode="auto">
            <a:xfrm>
              <a:off x="7105027" y="4689069"/>
              <a:ext cx="445622" cy="445622"/>
            </a:xfrm>
            <a:prstGeom prst="ellips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b="1" dirty="0" err="1">
                  <a:latin typeface="Arial" charset="0"/>
                  <a:ea typeface="微软雅黑" pitchFamily="34" charset="-122"/>
                </a:rPr>
                <a:t>i</a:t>
              </a:r>
              <a:endParaRPr lang="zh-CN" altLang="en-US" b="1" dirty="0">
                <a:latin typeface="Arial" charset="0"/>
                <a:ea typeface="微软雅黑" pitchFamily="34" charset="-122"/>
              </a:endParaRPr>
            </a:p>
          </p:txBody>
        </p:sp>
        <p:cxnSp>
          <p:nvCxnSpPr>
            <p:cNvPr id="72" name="直接箭头连接符 71">
              <a:extLst>
                <a:ext uri="{FF2B5EF4-FFF2-40B4-BE49-F238E27FC236}">
                  <a16:creationId xmlns:a16="http://schemas.microsoft.com/office/drawing/2014/main" id="{6FF31B87-2946-499B-B0B8-37CB038A78E5}"/>
                </a:ext>
              </a:extLst>
            </p:cNvPr>
            <p:cNvCxnSpPr>
              <a:cxnSpLocks/>
              <a:stCxn id="71" idx="6"/>
              <a:endCxn id="69" idx="2"/>
            </p:cNvCxnSpPr>
            <p:nvPr/>
          </p:nvCxnSpPr>
          <p:spPr>
            <a:xfrm>
              <a:off x="7550649" y="4911880"/>
              <a:ext cx="658525" cy="239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文本框 72">
                  <a:extLst>
                    <a:ext uri="{FF2B5EF4-FFF2-40B4-BE49-F238E27FC236}">
                      <a16:creationId xmlns:a16="http://schemas.microsoft.com/office/drawing/2014/main" id="{AD5F6412-BCF6-4134-8C07-28C1C443400E}"/>
                    </a:ext>
                  </a:extLst>
                </p:cNvPr>
                <p:cNvSpPr txBox="1"/>
                <p:nvPr/>
              </p:nvSpPr>
              <p:spPr>
                <a:xfrm>
                  <a:off x="6599163" y="4484012"/>
                  <a:ext cx="418833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sz="2400" b="0" i="1" smtClean="0">
                            <a:latin typeface="Cambria Math" panose="02040503050406030204" pitchFamily="18" charset="0"/>
                          </a:rPr>
                          <m:t>𝜀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73" name="文本框 72">
                  <a:extLst>
                    <a:ext uri="{FF2B5EF4-FFF2-40B4-BE49-F238E27FC236}">
                      <a16:creationId xmlns:a16="http://schemas.microsoft.com/office/drawing/2014/main" id="{AD5F6412-BCF6-4134-8C07-28C1C443400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99163" y="4484012"/>
                  <a:ext cx="418833" cy="46166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文本框 73">
                  <a:extLst>
                    <a:ext uri="{FF2B5EF4-FFF2-40B4-BE49-F238E27FC236}">
                      <a16:creationId xmlns:a16="http://schemas.microsoft.com/office/drawing/2014/main" id="{A5345F8C-1AB0-4956-8BA9-152E9EA72D5A}"/>
                    </a:ext>
                  </a:extLst>
                </p:cNvPr>
                <p:cNvSpPr txBox="1"/>
                <p:nvPr/>
              </p:nvSpPr>
              <p:spPr>
                <a:xfrm>
                  <a:off x="7759100" y="4496714"/>
                  <a:ext cx="418833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sz="2400" b="0" i="1" smtClean="0">
                            <a:latin typeface="Cambria Math" panose="02040503050406030204" pitchFamily="18" charset="0"/>
                          </a:rPr>
                          <m:t>𝜀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74" name="文本框 73">
                  <a:extLst>
                    <a:ext uri="{FF2B5EF4-FFF2-40B4-BE49-F238E27FC236}">
                      <a16:creationId xmlns:a16="http://schemas.microsoft.com/office/drawing/2014/main" id="{A5345F8C-1AB0-4956-8BA9-152E9EA72D5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59100" y="4496714"/>
                  <a:ext cx="418833" cy="46166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5" name="连接符: 曲线 74">
              <a:extLst>
                <a:ext uri="{FF2B5EF4-FFF2-40B4-BE49-F238E27FC236}">
                  <a16:creationId xmlns:a16="http://schemas.microsoft.com/office/drawing/2014/main" id="{EE220C01-5C78-4A69-B0E4-73C42B5C6239}"/>
                </a:ext>
              </a:extLst>
            </p:cNvPr>
            <p:cNvCxnSpPr>
              <a:stCxn id="71" idx="6"/>
              <a:endCxn id="71" idx="3"/>
            </p:cNvCxnSpPr>
            <p:nvPr/>
          </p:nvCxnSpPr>
          <p:spPr>
            <a:xfrm flipH="1">
              <a:off x="7170287" y="4911880"/>
              <a:ext cx="380362" cy="157551"/>
            </a:xfrm>
            <a:prstGeom prst="curvedConnector4">
              <a:avLst>
                <a:gd name="adj1" fmla="val -41957"/>
                <a:gd name="adj2" fmla="val 286517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文本框 75">
              <a:extLst>
                <a:ext uri="{FF2B5EF4-FFF2-40B4-BE49-F238E27FC236}">
                  <a16:creationId xmlns:a16="http://schemas.microsoft.com/office/drawing/2014/main" id="{3E7B5AF4-502B-422D-BD70-AE69C0D0BF16}"/>
                </a:ext>
              </a:extLst>
            </p:cNvPr>
            <p:cNvSpPr txBox="1"/>
            <p:nvPr/>
          </p:nvSpPr>
          <p:spPr>
            <a:xfrm>
              <a:off x="8663087" y="4453234"/>
              <a:ext cx="36740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dirty="0"/>
                <a:t>a</a:t>
              </a:r>
              <a:endParaRPr lang="zh-CN" altLang="en-US" sz="2800" dirty="0"/>
            </a:p>
          </p:txBody>
        </p:sp>
        <p:cxnSp>
          <p:nvCxnSpPr>
            <p:cNvPr id="77" name="连接符: 曲线 76">
              <a:extLst>
                <a:ext uri="{FF2B5EF4-FFF2-40B4-BE49-F238E27FC236}">
                  <a16:creationId xmlns:a16="http://schemas.microsoft.com/office/drawing/2014/main" id="{C8EF368C-79DA-4D20-88A5-22B0799DBDFE}"/>
                </a:ext>
              </a:extLst>
            </p:cNvPr>
            <p:cNvCxnSpPr>
              <a:cxnSpLocks/>
              <a:stCxn id="71" idx="6"/>
              <a:endCxn id="71" idx="1"/>
            </p:cNvCxnSpPr>
            <p:nvPr/>
          </p:nvCxnSpPr>
          <p:spPr>
            <a:xfrm flipH="1" flipV="1">
              <a:off x="7170287" y="4754329"/>
              <a:ext cx="380362" cy="157551"/>
            </a:xfrm>
            <a:prstGeom prst="curvedConnector4">
              <a:avLst>
                <a:gd name="adj1" fmla="val -37421"/>
                <a:gd name="adj2" fmla="val 297467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文本框 77">
              <a:extLst>
                <a:ext uri="{FF2B5EF4-FFF2-40B4-BE49-F238E27FC236}">
                  <a16:creationId xmlns:a16="http://schemas.microsoft.com/office/drawing/2014/main" id="{7825BD15-E147-4E20-B1E3-0014D5F7C3A0}"/>
                </a:ext>
              </a:extLst>
            </p:cNvPr>
            <p:cNvSpPr txBox="1"/>
            <p:nvPr/>
          </p:nvSpPr>
          <p:spPr>
            <a:xfrm>
              <a:off x="7305371" y="4008298"/>
              <a:ext cx="36740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dirty="0"/>
                <a:t>a</a:t>
              </a:r>
              <a:endParaRPr lang="zh-CN" altLang="en-US" sz="2800" dirty="0"/>
            </a:p>
          </p:txBody>
        </p:sp>
        <p:sp>
          <p:nvSpPr>
            <p:cNvPr id="79" name="椭圆 78">
              <a:extLst>
                <a:ext uri="{FF2B5EF4-FFF2-40B4-BE49-F238E27FC236}">
                  <a16:creationId xmlns:a16="http://schemas.microsoft.com/office/drawing/2014/main" id="{0C3EE634-9264-4A4B-816C-BB8A92BDCD4D}"/>
                </a:ext>
              </a:extLst>
            </p:cNvPr>
            <p:cNvSpPr/>
            <p:nvPr/>
          </p:nvSpPr>
          <p:spPr bwMode="auto">
            <a:xfrm>
              <a:off x="9118864" y="4687277"/>
              <a:ext cx="445622" cy="445622"/>
            </a:xfrm>
            <a:prstGeom prst="ellips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b="1" dirty="0">
                  <a:latin typeface="Arial" charset="0"/>
                  <a:ea typeface="微软雅黑" pitchFamily="34" charset="-122"/>
                </a:rPr>
                <a:t>k</a:t>
              </a:r>
              <a:endParaRPr lang="zh-CN" altLang="en-US" b="1" dirty="0">
                <a:latin typeface="Arial" charset="0"/>
                <a:ea typeface="微软雅黑" pitchFamily="34" charset="-122"/>
              </a:endParaRPr>
            </a:p>
          </p:txBody>
        </p:sp>
        <p:sp>
          <p:nvSpPr>
            <p:cNvPr id="80" name="椭圆 79">
              <a:extLst>
                <a:ext uri="{FF2B5EF4-FFF2-40B4-BE49-F238E27FC236}">
                  <a16:creationId xmlns:a16="http://schemas.microsoft.com/office/drawing/2014/main" id="{AAE877F5-FE6D-40A0-95AD-43CDD9910010}"/>
                </a:ext>
              </a:extLst>
            </p:cNvPr>
            <p:cNvSpPr/>
            <p:nvPr/>
          </p:nvSpPr>
          <p:spPr bwMode="auto">
            <a:xfrm>
              <a:off x="9979941" y="4687277"/>
              <a:ext cx="445622" cy="445622"/>
            </a:xfrm>
            <a:prstGeom prst="ellips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b="1" dirty="0">
                  <a:latin typeface="Arial" charset="0"/>
                  <a:ea typeface="微软雅黑" pitchFamily="34" charset="-122"/>
                </a:rPr>
                <a:t>l</a:t>
              </a:r>
              <a:endParaRPr lang="zh-CN" altLang="en-US" b="1" dirty="0">
                <a:latin typeface="Arial" charset="0"/>
                <a:ea typeface="微软雅黑" pitchFamily="34" charset="-122"/>
              </a:endParaRPr>
            </a:p>
          </p:txBody>
        </p:sp>
        <p:cxnSp>
          <p:nvCxnSpPr>
            <p:cNvPr id="82" name="直接箭头连接符 81">
              <a:extLst>
                <a:ext uri="{FF2B5EF4-FFF2-40B4-BE49-F238E27FC236}">
                  <a16:creationId xmlns:a16="http://schemas.microsoft.com/office/drawing/2014/main" id="{E0FB1180-E6D4-4BD2-BEC5-D5CE666BD201}"/>
                </a:ext>
              </a:extLst>
            </p:cNvPr>
            <p:cNvCxnSpPr>
              <a:cxnSpLocks/>
              <a:stCxn id="79" idx="6"/>
              <a:endCxn id="80" idx="2"/>
            </p:cNvCxnSpPr>
            <p:nvPr/>
          </p:nvCxnSpPr>
          <p:spPr>
            <a:xfrm>
              <a:off x="9564486" y="4910088"/>
              <a:ext cx="415455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接箭头连接符 84">
              <a:extLst>
                <a:ext uri="{FF2B5EF4-FFF2-40B4-BE49-F238E27FC236}">
                  <a16:creationId xmlns:a16="http://schemas.microsoft.com/office/drawing/2014/main" id="{82DC4059-5071-4028-AA7A-30723ED47053}"/>
                </a:ext>
              </a:extLst>
            </p:cNvPr>
            <p:cNvCxnSpPr>
              <a:cxnSpLocks/>
              <a:stCxn id="80" idx="6"/>
              <a:endCxn id="66" idx="2"/>
            </p:cNvCxnSpPr>
            <p:nvPr/>
          </p:nvCxnSpPr>
          <p:spPr>
            <a:xfrm flipV="1">
              <a:off x="10425563" y="4904287"/>
              <a:ext cx="474790" cy="580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文本框 87">
              <a:extLst>
                <a:ext uri="{FF2B5EF4-FFF2-40B4-BE49-F238E27FC236}">
                  <a16:creationId xmlns:a16="http://schemas.microsoft.com/office/drawing/2014/main" id="{6C266DCD-0C32-4F5B-983E-D6775AEEA03C}"/>
                </a:ext>
              </a:extLst>
            </p:cNvPr>
            <p:cNvSpPr txBox="1"/>
            <p:nvPr/>
          </p:nvSpPr>
          <p:spPr>
            <a:xfrm>
              <a:off x="9528829" y="4461340"/>
              <a:ext cx="39626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dirty="0"/>
                <a:t>b</a:t>
              </a:r>
              <a:endParaRPr lang="zh-CN" altLang="en-US" sz="2800" dirty="0"/>
            </a:p>
          </p:txBody>
        </p:sp>
        <p:sp>
          <p:nvSpPr>
            <p:cNvPr id="89" name="文本框 88">
              <a:extLst>
                <a:ext uri="{FF2B5EF4-FFF2-40B4-BE49-F238E27FC236}">
                  <a16:creationId xmlns:a16="http://schemas.microsoft.com/office/drawing/2014/main" id="{54C32141-FE8A-4A90-B351-A9D6DB8BFFBD}"/>
                </a:ext>
              </a:extLst>
            </p:cNvPr>
            <p:cNvSpPr txBox="1"/>
            <p:nvPr/>
          </p:nvSpPr>
          <p:spPr>
            <a:xfrm>
              <a:off x="10420041" y="4432008"/>
              <a:ext cx="39626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dirty="0"/>
                <a:t>b</a:t>
              </a:r>
              <a:endParaRPr lang="zh-CN" altLang="en-US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1437470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本章主要内容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zh-CN" b="1" dirty="0"/>
              <a:t>3.1</a:t>
            </a:r>
            <a:r>
              <a:rPr lang="zh-CN" altLang="en-US" b="1" dirty="0"/>
              <a:t>　词法分析程序的设计 </a:t>
            </a:r>
          </a:p>
          <a:p>
            <a:pPr>
              <a:lnSpc>
                <a:spcPct val="150000"/>
              </a:lnSpc>
              <a:defRPr/>
            </a:pPr>
            <a:r>
              <a:rPr lang="en-US" altLang="zh-CN" b="1" dirty="0"/>
              <a:t>3.2</a:t>
            </a:r>
            <a:r>
              <a:rPr lang="zh-CN" altLang="en-US" b="1" dirty="0"/>
              <a:t>　单词的形式化描述工具 </a:t>
            </a:r>
          </a:p>
          <a:p>
            <a:pPr>
              <a:lnSpc>
                <a:spcPct val="150000"/>
              </a:lnSpc>
              <a:defRPr/>
            </a:pPr>
            <a:r>
              <a:rPr lang="en-US" altLang="zh-CN" b="1" dirty="0"/>
              <a:t>3.3</a:t>
            </a:r>
            <a:r>
              <a:rPr lang="zh-CN" altLang="en-US" b="1" dirty="0"/>
              <a:t>　有穷自动机 </a:t>
            </a:r>
          </a:p>
          <a:p>
            <a:pPr>
              <a:lnSpc>
                <a:spcPct val="150000"/>
              </a:lnSpc>
              <a:defRPr/>
            </a:pPr>
            <a:r>
              <a:rPr lang="en-US" altLang="zh-CN" b="1" dirty="0"/>
              <a:t>3.4</a:t>
            </a:r>
            <a:r>
              <a:rPr lang="zh-CN" altLang="en-US" b="1" dirty="0"/>
              <a:t>　正规式和有穷自动机的等价性</a:t>
            </a:r>
          </a:p>
          <a:p>
            <a:pPr>
              <a:lnSpc>
                <a:spcPct val="150000"/>
              </a:lnSpc>
              <a:defRPr/>
            </a:pPr>
            <a:r>
              <a:rPr lang="en-US" altLang="zh-CN" b="1" u="sng" dirty="0">
                <a:solidFill>
                  <a:srgbClr val="C00000"/>
                </a:solidFill>
              </a:rPr>
              <a:t>3.5</a:t>
            </a:r>
            <a:r>
              <a:rPr lang="zh-CN" altLang="en-US" b="1" u="sng" dirty="0">
                <a:solidFill>
                  <a:srgbClr val="C00000"/>
                </a:solidFill>
              </a:rPr>
              <a:t>　正规文法和有穷自动机的转换</a:t>
            </a:r>
          </a:p>
          <a:p>
            <a:pPr>
              <a:lnSpc>
                <a:spcPct val="150000"/>
              </a:lnSpc>
              <a:defRPr/>
            </a:pPr>
            <a:r>
              <a:rPr lang="en-US" altLang="zh-CN" b="1" dirty="0"/>
              <a:t>3.6</a:t>
            </a:r>
            <a:r>
              <a:rPr lang="zh-CN" altLang="en-US" b="1" dirty="0"/>
              <a:t>　词法分析程序的自动构造工具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A38DB38-50D6-419C-B6D1-AFA62C7D99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3A857A3-1012-4184-86F6-41658C62E65F}" type="slidenum">
              <a:rPr lang="en-US" smtClean="0"/>
              <a:pPr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190247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1C47C9-4949-45D2-A623-F23FF4958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3.5</a:t>
            </a:r>
            <a:r>
              <a:rPr lang="zh-CN" altLang="en-US" dirty="0"/>
              <a:t>　正规文法和有穷自动机的转换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D4A0600D-358B-4E21-8D1C-71D1EC4AA73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87822" y="942764"/>
                <a:ext cx="11283000" cy="1318298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zh-CN" altLang="en-US" i="1" smtClean="0">
                        <a:latin typeface="Cambria Math" panose="02040503050406030204" pitchFamily="18" charset="0"/>
                        <a:ea typeface="+mn-ea"/>
                      </a:rPr>
                      <m:t>∀</m:t>
                    </m:r>
                    <m:r>
                      <a:rPr lang="zh-CN" altLang="en-US" i="1" smtClean="0">
                        <a:latin typeface="Cambria Math" panose="02040503050406030204" pitchFamily="18" charset="0"/>
                        <a:ea typeface="+mn-ea"/>
                      </a:rPr>
                      <m:t>正</m:t>
                    </m:r>
                  </m:oMath>
                </a14:m>
                <a:r>
                  <a:rPr lang="zh-CN" altLang="en-US" dirty="0">
                    <a:latin typeface="+mn-ea"/>
                    <a:ea typeface="+mn-ea"/>
                  </a:rPr>
                  <a:t>规文法</a:t>
                </a:r>
                <a:r>
                  <a:rPr lang="en-US" altLang="zh-CN" dirty="0">
                    <a:latin typeface="+mn-ea"/>
                    <a:ea typeface="+mn-ea"/>
                  </a:rPr>
                  <a:t>G,  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pitchFamily="18" charset="0"/>
                        <a:ea typeface="+mn-ea"/>
                      </a:rPr>
                      <m:t> 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+mn-ea"/>
                      </a:rPr>
                      <m:t>∃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+mn-ea"/>
                      </a:rPr>
                      <m:t>𝑁𝐹𝐴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+mn-ea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i="1">
                        <a:latin typeface="Cambria Math" panose="02040503050406030204" pitchFamily="18" charset="0"/>
                        <a:ea typeface="+mn-ea"/>
                      </a:rPr>
                      <m:t>M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+mn-ea"/>
                      </a:rPr>
                      <m:t>,  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+mn-ea"/>
                      </a:rPr>
                      <m:t>使得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+mn-ea"/>
                      </a:rPr>
                      <m:t>𝐿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+mn-ea"/>
                          </a:rPr>
                          <m:t>𝑀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  <a:ea typeface="+mn-ea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+mn-ea"/>
                      </a:rPr>
                      <m:t>𝐿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+mn-ea"/>
                          </a:rPr>
                          <m:t>𝐺</m:t>
                        </m:r>
                      </m:e>
                    </m:d>
                  </m:oMath>
                </a14:m>
                <a:endParaRPr lang="en-US" altLang="zh-CN" dirty="0">
                  <a:latin typeface="+mn-ea"/>
                  <a:ea typeface="+mn-ea"/>
                </a:endParaRPr>
              </a:p>
              <a:p>
                <a14:m>
                  <m:oMath xmlns:m="http://schemas.openxmlformats.org/officeDocument/2006/math">
                    <m:r>
                      <a:rPr lang="zh-CN" altLang="en-US" i="1" smtClean="0">
                        <a:latin typeface="Cambria Math" panose="02040503050406030204" pitchFamily="18" charset="0"/>
                        <a:ea typeface="+mn-ea"/>
                      </a:rPr>
                      <m:t>∀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+mn-ea"/>
                      </a:rPr>
                      <m:t>𝑁𝐹𝐴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+mn-ea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i="1">
                        <a:latin typeface="Cambria Math" panose="02040503050406030204" pitchFamily="18" charset="0"/>
                        <a:ea typeface="+mn-ea"/>
                      </a:rPr>
                      <m:t>M</m:t>
                    </m:r>
                    <m:r>
                      <m:rPr>
                        <m:nor/>
                      </m:rPr>
                      <a:rPr lang="en-US" altLang="zh-CN" dirty="0">
                        <a:latin typeface="+mn-ea"/>
                        <a:ea typeface="+mn-ea"/>
                      </a:rPr>
                      <m:t>,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ea typeface="+mn-ea"/>
                      </a:rPr>
                      <m:t>     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+mn-ea"/>
                      </a:rPr>
                      <m:t>∃</m:t>
                    </m:r>
                    <m:r>
                      <a:rPr lang="zh-CN" altLang="en-US" i="1">
                        <a:latin typeface="Cambria Math" panose="02040503050406030204" pitchFamily="18" charset="0"/>
                        <a:ea typeface="+mn-ea"/>
                      </a:rPr>
                      <m:t>正</m:t>
                    </m:r>
                    <m:r>
                      <m:rPr>
                        <m:nor/>
                      </m:rPr>
                      <a:rPr lang="zh-CN" altLang="en-US" dirty="0">
                        <a:latin typeface="+mn-ea"/>
                        <a:ea typeface="+mn-ea"/>
                      </a:rPr>
                      <m:t>规文法</m:t>
                    </m:r>
                    <m:r>
                      <m:rPr>
                        <m:nor/>
                      </m:rPr>
                      <a:rPr lang="en-US" altLang="zh-CN" dirty="0">
                        <a:latin typeface="+mn-ea"/>
                        <a:ea typeface="+mn-ea"/>
                      </a:rPr>
                      <m:t>G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+mn-ea"/>
                      </a:rPr>
                      <m:t>,  </m:t>
                    </m:r>
                    <m:r>
                      <a:rPr lang="zh-CN" altLang="en-US" i="1">
                        <a:latin typeface="Cambria Math" panose="02040503050406030204" pitchFamily="18" charset="0"/>
                        <a:ea typeface="+mn-ea"/>
                      </a:rPr>
                      <m:t>使得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+mn-ea"/>
                      </a:rPr>
                      <m:t>𝐿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+mn-ea"/>
                          </a:rPr>
                          <m:t>𝑀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  <a:ea typeface="+mn-ea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+mn-ea"/>
                      </a:rPr>
                      <m:t>𝐿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+mn-ea"/>
                          </a:rPr>
                          <m:t>𝐺</m:t>
                        </m:r>
                      </m:e>
                    </m:d>
                  </m:oMath>
                </a14:m>
                <a:endParaRPr lang="zh-CN" altLang="en-US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D4A0600D-358B-4E21-8D1C-71D1EC4AA73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87822" y="942764"/>
                <a:ext cx="11283000" cy="1318298"/>
              </a:xfrm>
              <a:blipFill>
                <a:blip r:embed="rId2"/>
                <a:stretch>
                  <a:fillRect t="-13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A3B8E37-4609-49F5-9853-27637F0CDC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3A857A3-1012-4184-86F6-41658C62E65F}" type="slidenum">
              <a:rPr lang="en-US" smtClean="0"/>
              <a:pPr/>
              <a:t>63</a:t>
            </a:fld>
            <a:endParaRPr lang="en-US" dirty="0"/>
          </a:p>
        </p:txBody>
      </p:sp>
      <p:sp>
        <p:nvSpPr>
          <p:cNvPr id="5" name="Text Box 9">
            <a:extLst>
              <a:ext uri="{FF2B5EF4-FFF2-40B4-BE49-F238E27FC236}">
                <a16:creationId xmlns:a16="http://schemas.microsoft.com/office/drawing/2014/main" id="{089FE5CF-8C9A-4114-98AE-508B0562FE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1979" y="2329956"/>
            <a:ext cx="2417330" cy="11163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spcBef>
                <a:spcPct val="30000"/>
              </a:spcBef>
              <a:tabLst>
                <a:tab pos="2760663" algn="l"/>
              </a:tabLst>
            </a:pPr>
            <a:r>
              <a:rPr lang="zh-CN" altLang="en-US" sz="2400" dirty="0">
                <a:solidFill>
                  <a:srgbClr val="0000FF"/>
                </a:solidFill>
                <a:latin typeface="Times New Roman" pitchFamily="18" charset="0"/>
              </a:rPr>
              <a:t>正规文法</a:t>
            </a:r>
            <a:endParaRPr lang="en-US" altLang="zh-CN" sz="2400" dirty="0">
              <a:solidFill>
                <a:srgbClr val="0000FF"/>
              </a:solidFill>
              <a:latin typeface="Times New Roman" pitchFamily="18" charset="0"/>
            </a:endParaRPr>
          </a:p>
          <a:p>
            <a:pPr>
              <a:lnSpc>
                <a:spcPct val="130000"/>
              </a:lnSpc>
              <a:spcBef>
                <a:spcPct val="30000"/>
              </a:spcBef>
              <a:tabLst>
                <a:tab pos="2760663" algn="l"/>
              </a:tabLst>
            </a:pPr>
            <a:r>
              <a:rPr lang="en-US" altLang="zh-CN" sz="2400" b="1" dirty="0">
                <a:latin typeface="Times New Roman" pitchFamily="18" charset="0"/>
              </a:rPr>
              <a:t>G</a:t>
            </a:r>
            <a:r>
              <a:rPr lang="zh-CN" altLang="en-US" sz="2400" b="1" dirty="0">
                <a:latin typeface="Times New Roman" pitchFamily="18" charset="0"/>
              </a:rPr>
              <a:t>＝</a:t>
            </a:r>
            <a:r>
              <a:rPr lang="en-US" altLang="zh-CN" sz="2400" b="1" dirty="0">
                <a:latin typeface="Times New Roman" pitchFamily="18" charset="0"/>
              </a:rPr>
              <a:t>(V</a:t>
            </a:r>
            <a:r>
              <a:rPr lang="en-US" altLang="zh-CN" sz="2400" b="1" baseline="-30000" dirty="0">
                <a:latin typeface="Times New Roman" pitchFamily="18" charset="0"/>
              </a:rPr>
              <a:t>N</a:t>
            </a:r>
            <a:r>
              <a:rPr lang="en-US" altLang="zh-CN" sz="2400" b="1" dirty="0">
                <a:latin typeface="Times New Roman" pitchFamily="18" charset="0"/>
              </a:rPr>
              <a:t>,V</a:t>
            </a:r>
            <a:r>
              <a:rPr lang="en-US" altLang="zh-CN" sz="2400" b="1" baseline="-30000" dirty="0">
                <a:latin typeface="Times New Roman" pitchFamily="18" charset="0"/>
              </a:rPr>
              <a:t>T</a:t>
            </a:r>
            <a:r>
              <a:rPr lang="en-US" altLang="zh-CN" sz="2400" b="1" dirty="0">
                <a:latin typeface="Times New Roman" pitchFamily="18" charset="0"/>
              </a:rPr>
              <a:t>, </a:t>
            </a:r>
            <a:r>
              <a:rPr lang="en-US" altLang="zh-CN" sz="2400" b="1" dirty="0">
                <a:solidFill>
                  <a:srgbClr val="00B050"/>
                </a:solidFill>
                <a:latin typeface="Times New Roman" pitchFamily="18" charset="0"/>
              </a:rPr>
              <a:t>P</a:t>
            </a:r>
            <a:r>
              <a:rPr lang="en-US" altLang="zh-CN" sz="2400" b="1" dirty="0">
                <a:latin typeface="Times New Roman" pitchFamily="18" charset="0"/>
              </a:rPr>
              <a:t>, S)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D7AEE80-62C5-48CC-A6A1-815880A9E8AC}"/>
              </a:ext>
            </a:extLst>
          </p:cNvPr>
          <p:cNvSpPr txBox="1"/>
          <p:nvPr/>
        </p:nvSpPr>
        <p:spPr>
          <a:xfrm>
            <a:off x="811979" y="3883880"/>
            <a:ext cx="189828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400" dirty="0"/>
              <a:t>G[S]:</a:t>
            </a:r>
          </a:p>
          <a:p>
            <a:pPr algn="l"/>
            <a:r>
              <a:rPr lang="en-US" altLang="zh-CN" sz="2400" dirty="0">
                <a:solidFill>
                  <a:srgbClr val="FF0000"/>
                </a:solidFill>
              </a:rPr>
              <a:t>S → 0U | 1V</a:t>
            </a:r>
          </a:p>
          <a:p>
            <a:pPr algn="l"/>
            <a:r>
              <a:rPr lang="en-US" altLang="zh-CN" sz="2400" dirty="0">
                <a:solidFill>
                  <a:srgbClr val="D9149C"/>
                </a:solidFill>
              </a:rPr>
              <a:t>U → 1S | 1</a:t>
            </a:r>
          </a:p>
          <a:p>
            <a:pPr algn="l"/>
            <a:r>
              <a:rPr lang="en-US" altLang="zh-CN" sz="2400" dirty="0">
                <a:solidFill>
                  <a:srgbClr val="60A6D8"/>
                </a:solidFill>
              </a:rPr>
              <a:t>V → 0S | 0</a:t>
            </a:r>
          </a:p>
        </p:txBody>
      </p: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06417AED-B71E-403F-B676-25D4C1F1AC89}"/>
              </a:ext>
            </a:extLst>
          </p:cNvPr>
          <p:cNvGrpSpPr/>
          <p:nvPr/>
        </p:nvGrpSpPr>
        <p:grpSpPr>
          <a:xfrm>
            <a:off x="5121398" y="3912658"/>
            <a:ext cx="3186359" cy="1669240"/>
            <a:chOff x="5185566" y="3928700"/>
            <a:chExt cx="3186359" cy="1669240"/>
          </a:xfrm>
        </p:grpSpPr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F3DE1CC6-8A6C-4A74-BAED-54A7EFECF9CB}"/>
                </a:ext>
              </a:extLst>
            </p:cNvPr>
            <p:cNvSpPr/>
            <p:nvPr/>
          </p:nvSpPr>
          <p:spPr bwMode="auto">
            <a:xfrm>
              <a:off x="5517737" y="4663946"/>
              <a:ext cx="304800" cy="304800"/>
            </a:xfrm>
            <a:prstGeom prst="ellips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dirty="0">
                  <a:latin typeface="Arial" charset="0"/>
                  <a:ea typeface="微软雅黑" pitchFamily="34" charset="-122"/>
                </a:rPr>
                <a:t>S</a:t>
              </a:r>
              <a:endParaRPr lang="zh-CN" altLang="en-US" dirty="0">
                <a:latin typeface="Arial" charset="0"/>
                <a:ea typeface="微软雅黑" pitchFamily="34" charset="-122"/>
              </a:endParaRP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323187D1-DAAB-4C16-881E-E51D17AA7B0D}"/>
                </a:ext>
              </a:extLst>
            </p:cNvPr>
            <p:cNvSpPr txBox="1"/>
            <p:nvPr/>
          </p:nvSpPr>
          <p:spPr>
            <a:xfrm>
              <a:off x="5185566" y="4612193"/>
              <a:ext cx="41229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latin typeface="Times New Roman" pitchFamily="18" charset="0"/>
                  <a:sym typeface="Symbol" pitchFamily="18" charset="2"/>
                </a:rPr>
                <a:t></a:t>
              </a:r>
              <a:endParaRPr lang="en-US" altLang="zh-CN" b="1" dirty="0"/>
            </a:p>
            <a:p>
              <a:endParaRPr lang="zh-CN" altLang="en-US" dirty="0"/>
            </a:p>
          </p:txBody>
        </p:sp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38B3EE11-3255-4EEE-9D8B-B962495AEE4A}"/>
                </a:ext>
              </a:extLst>
            </p:cNvPr>
            <p:cNvSpPr/>
            <p:nvPr/>
          </p:nvSpPr>
          <p:spPr bwMode="auto">
            <a:xfrm>
              <a:off x="6723234" y="3986606"/>
              <a:ext cx="304800" cy="304800"/>
            </a:xfrm>
            <a:prstGeom prst="ellips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dirty="0">
                  <a:latin typeface="Arial" charset="0"/>
                  <a:ea typeface="微软雅黑" pitchFamily="34" charset="-122"/>
                </a:rPr>
                <a:t>U</a:t>
              </a:r>
              <a:endParaRPr lang="zh-CN" altLang="en-US" dirty="0">
                <a:latin typeface="Arial" charset="0"/>
                <a:ea typeface="微软雅黑" pitchFamily="34" charset="-122"/>
              </a:endParaRPr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5E523DB6-701E-45E9-8DCB-735ED53ADD6A}"/>
                </a:ext>
              </a:extLst>
            </p:cNvPr>
            <p:cNvSpPr/>
            <p:nvPr/>
          </p:nvSpPr>
          <p:spPr bwMode="auto">
            <a:xfrm>
              <a:off x="6705522" y="5181153"/>
              <a:ext cx="304800" cy="304800"/>
            </a:xfrm>
            <a:prstGeom prst="ellips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dirty="0">
                  <a:latin typeface="Arial" charset="0"/>
                  <a:ea typeface="微软雅黑" pitchFamily="34" charset="-122"/>
                </a:rPr>
                <a:t>V</a:t>
              </a:r>
              <a:endParaRPr lang="zh-CN" altLang="en-US" dirty="0">
                <a:latin typeface="Arial" charset="0"/>
                <a:ea typeface="微软雅黑" pitchFamily="34" charset="-122"/>
              </a:endParaRPr>
            </a:p>
          </p:txBody>
        </p:sp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8BC20FFB-BEF1-49E4-B2C5-3851CD92FF51}"/>
                </a:ext>
              </a:extLst>
            </p:cNvPr>
            <p:cNvGrpSpPr/>
            <p:nvPr/>
          </p:nvGrpSpPr>
          <p:grpSpPr>
            <a:xfrm>
              <a:off x="8008178" y="4636255"/>
              <a:ext cx="363747" cy="360182"/>
              <a:chOff x="4752536" y="4112194"/>
              <a:chExt cx="363747" cy="360182"/>
            </a:xfrm>
          </p:grpSpPr>
          <p:sp>
            <p:nvSpPr>
              <p:cNvPr id="25" name="椭圆 24">
                <a:extLst>
                  <a:ext uri="{FF2B5EF4-FFF2-40B4-BE49-F238E27FC236}">
                    <a16:creationId xmlns:a16="http://schemas.microsoft.com/office/drawing/2014/main" id="{15F50043-714D-4447-BE3F-AD0B983FC8BC}"/>
                  </a:ext>
                </a:extLst>
              </p:cNvPr>
              <p:cNvSpPr/>
              <p:nvPr/>
            </p:nvSpPr>
            <p:spPr bwMode="auto">
              <a:xfrm>
                <a:off x="4784933" y="4140330"/>
                <a:ext cx="304799" cy="304800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dirty="0">
                    <a:latin typeface="Arial" charset="0"/>
                    <a:ea typeface="微软雅黑" pitchFamily="34" charset="-122"/>
                  </a:rPr>
                  <a:t>Z</a:t>
                </a:r>
                <a:endParaRPr lang="zh-CN" altLang="en-US" dirty="0">
                  <a:latin typeface="Arial" charset="0"/>
                  <a:ea typeface="微软雅黑" pitchFamily="34" charset="-122"/>
                </a:endParaRPr>
              </a:p>
            </p:txBody>
          </p:sp>
          <p:sp>
            <p:nvSpPr>
              <p:cNvPr id="26" name="椭圆 25">
                <a:extLst>
                  <a:ext uri="{FF2B5EF4-FFF2-40B4-BE49-F238E27FC236}">
                    <a16:creationId xmlns:a16="http://schemas.microsoft.com/office/drawing/2014/main" id="{CCFC0236-7DEB-404A-AC22-ED02B40434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52536" y="4112194"/>
                <a:ext cx="363747" cy="360182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latin typeface="Arial" charset="0"/>
                  <a:ea typeface="微软雅黑" pitchFamily="34" charset="-122"/>
                </a:endParaRPr>
              </a:p>
            </p:txBody>
          </p:sp>
        </p:grpSp>
        <p:cxnSp>
          <p:nvCxnSpPr>
            <p:cNvPr id="13" name="连接符: 曲线 12">
              <a:extLst>
                <a:ext uri="{FF2B5EF4-FFF2-40B4-BE49-F238E27FC236}">
                  <a16:creationId xmlns:a16="http://schemas.microsoft.com/office/drawing/2014/main" id="{30CF8F10-27F8-445D-B74B-7D253C3C6B43}"/>
                </a:ext>
              </a:extLst>
            </p:cNvPr>
            <p:cNvCxnSpPr>
              <a:stCxn id="8" idx="0"/>
              <a:endCxn id="10" idx="2"/>
            </p:cNvCxnSpPr>
            <p:nvPr/>
          </p:nvCxnSpPr>
          <p:spPr bwMode="auto">
            <a:xfrm rot="5400000" flipH="1" flipV="1">
              <a:off x="5934215" y="3874929"/>
              <a:ext cx="524940" cy="1053097"/>
            </a:xfrm>
            <a:prstGeom prst="curvedConnector2">
              <a:avLst/>
            </a:prstGeom>
            <a:solidFill>
              <a:srgbClr val="993366">
                <a:alpha val="96001"/>
              </a:srgbClr>
            </a:solidFill>
            <a:ln w="222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连接符: 曲线 13">
              <a:extLst>
                <a:ext uri="{FF2B5EF4-FFF2-40B4-BE49-F238E27FC236}">
                  <a16:creationId xmlns:a16="http://schemas.microsoft.com/office/drawing/2014/main" id="{36694E1E-B998-46C1-B580-B19CD86C73EF}"/>
                </a:ext>
              </a:extLst>
            </p:cNvPr>
            <p:cNvCxnSpPr>
              <a:stCxn id="8" idx="4"/>
              <a:endCxn id="11" idx="2"/>
            </p:cNvCxnSpPr>
            <p:nvPr/>
          </p:nvCxnSpPr>
          <p:spPr bwMode="auto">
            <a:xfrm rot="16200000" flipH="1">
              <a:off x="6005427" y="4633457"/>
              <a:ext cx="364807" cy="1035385"/>
            </a:xfrm>
            <a:prstGeom prst="curvedConnector2">
              <a:avLst/>
            </a:prstGeom>
            <a:solidFill>
              <a:srgbClr val="993366">
                <a:alpha val="96001"/>
              </a:srgbClr>
            </a:solidFill>
            <a:ln w="222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" name="连接符: 曲线 14">
              <a:extLst>
                <a:ext uri="{FF2B5EF4-FFF2-40B4-BE49-F238E27FC236}">
                  <a16:creationId xmlns:a16="http://schemas.microsoft.com/office/drawing/2014/main" id="{4A0E931A-205C-41F3-91C6-77BA7C58B0F5}"/>
                </a:ext>
              </a:extLst>
            </p:cNvPr>
            <p:cNvCxnSpPr>
              <a:stCxn id="10" idx="4"/>
              <a:endCxn id="8" idx="6"/>
            </p:cNvCxnSpPr>
            <p:nvPr/>
          </p:nvCxnSpPr>
          <p:spPr bwMode="auto">
            <a:xfrm rot="5400000">
              <a:off x="6086616" y="4027329"/>
              <a:ext cx="524940" cy="1053097"/>
            </a:xfrm>
            <a:prstGeom prst="curvedConnector2">
              <a:avLst/>
            </a:prstGeom>
            <a:solidFill>
              <a:srgbClr val="993366">
                <a:alpha val="96001"/>
              </a:srgbClr>
            </a:solidFill>
            <a:ln w="22225" cap="flat" cmpd="sng" algn="ctr">
              <a:solidFill>
                <a:srgbClr val="D60093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" name="连接符: 曲线 15">
              <a:extLst>
                <a:ext uri="{FF2B5EF4-FFF2-40B4-BE49-F238E27FC236}">
                  <a16:creationId xmlns:a16="http://schemas.microsoft.com/office/drawing/2014/main" id="{84EE933E-FEF1-4DF3-965C-DAF4FC15CB58}"/>
                </a:ext>
              </a:extLst>
            </p:cNvPr>
            <p:cNvCxnSpPr>
              <a:stCxn id="10" idx="6"/>
              <a:endCxn id="26" idx="1"/>
            </p:cNvCxnSpPr>
            <p:nvPr/>
          </p:nvCxnSpPr>
          <p:spPr bwMode="auto">
            <a:xfrm>
              <a:off x="7028035" y="4139006"/>
              <a:ext cx="1033413" cy="549996"/>
            </a:xfrm>
            <a:prstGeom prst="curvedConnector2">
              <a:avLst/>
            </a:prstGeom>
            <a:solidFill>
              <a:srgbClr val="993366">
                <a:alpha val="96001"/>
              </a:srgbClr>
            </a:solidFill>
            <a:ln w="22225" cap="flat" cmpd="sng" algn="ctr">
              <a:solidFill>
                <a:srgbClr val="D60093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连接符: 曲线 16">
              <a:extLst>
                <a:ext uri="{FF2B5EF4-FFF2-40B4-BE49-F238E27FC236}">
                  <a16:creationId xmlns:a16="http://schemas.microsoft.com/office/drawing/2014/main" id="{879AB4CD-E43C-4F99-A1E6-D4A6CD4AB9E2}"/>
                </a:ext>
              </a:extLst>
            </p:cNvPr>
            <p:cNvCxnSpPr>
              <a:stCxn id="11" idx="0"/>
              <a:endCxn id="8" idx="5"/>
            </p:cNvCxnSpPr>
            <p:nvPr/>
          </p:nvCxnSpPr>
          <p:spPr bwMode="auto">
            <a:xfrm rot="16200000" flipV="1">
              <a:off x="6189389" y="4512620"/>
              <a:ext cx="257044" cy="1080022"/>
            </a:xfrm>
            <a:prstGeom prst="curvedConnector3">
              <a:avLst>
                <a:gd name="adj1" fmla="val 50000"/>
              </a:avLst>
            </a:prstGeom>
            <a:solidFill>
              <a:srgbClr val="993366">
                <a:alpha val="96001"/>
              </a:srgbClr>
            </a:solidFill>
            <a:ln w="22225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连接符: 曲线 17">
              <a:extLst>
                <a:ext uri="{FF2B5EF4-FFF2-40B4-BE49-F238E27FC236}">
                  <a16:creationId xmlns:a16="http://schemas.microsoft.com/office/drawing/2014/main" id="{A6ABAACB-DB8E-4022-9CAB-311D411C97DA}"/>
                </a:ext>
              </a:extLst>
            </p:cNvPr>
            <p:cNvCxnSpPr>
              <a:stCxn id="11" idx="6"/>
              <a:endCxn id="26" idx="3"/>
            </p:cNvCxnSpPr>
            <p:nvPr/>
          </p:nvCxnSpPr>
          <p:spPr bwMode="auto">
            <a:xfrm flipV="1">
              <a:off x="7010323" y="4943691"/>
              <a:ext cx="1051125" cy="389863"/>
            </a:xfrm>
            <a:prstGeom prst="curvedConnector2">
              <a:avLst/>
            </a:prstGeom>
            <a:solidFill>
              <a:srgbClr val="993366">
                <a:alpha val="96001"/>
              </a:srgbClr>
            </a:solidFill>
            <a:ln w="22225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C50EC034-A4D3-49DA-8B76-6595B93DAF88}"/>
                </a:ext>
              </a:extLst>
            </p:cNvPr>
            <p:cNvSpPr txBox="1"/>
            <p:nvPr/>
          </p:nvSpPr>
          <p:spPr>
            <a:xfrm>
              <a:off x="5832188" y="3969368"/>
              <a:ext cx="3129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0</a:t>
              </a:r>
              <a:endParaRPr lang="zh-CN" altLang="en-US" dirty="0"/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609ABCB5-DDE1-443F-9AE3-2028803BE0CE}"/>
                </a:ext>
              </a:extLst>
            </p:cNvPr>
            <p:cNvSpPr txBox="1"/>
            <p:nvPr/>
          </p:nvSpPr>
          <p:spPr>
            <a:xfrm>
              <a:off x="6490812" y="4778153"/>
              <a:ext cx="3129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0</a:t>
              </a:r>
              <a:endParaRPr lang="zh-CN" altLang="en-US" dirty="0"/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5921EF73-67B5-4F8F-AB5C-E09802B15ED4}"/>
                </a:ext>
              </a:extLst>
            </p:cNvPr>
            <p:cNvSpPr txBox="1"/>
            <p:nvPr/>
          </p:nvSpPr>
          <p:spPr>
            <a:xfrm>
              <a:off x="7476691" y="5228608"/>
              <a:ext cx="3129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0</a:t>
              </a:r>
              <a:endParaRPr lang="zh-CN" altLang="en-US" dirty="0"/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8DC50D94-99A6-4BA6-A69D-E2BBC42B1E9B}"/>
                </a:ext>
              </a:extLst>
            </p:cNvPr>
            <p:cNvSpPr txBox="1"/>
            <p:nvPr/>
          </p:nvSpPr>
          <p:spPr>
            <a:xfrm>
              <a:off x="6187830" y="4359075"/>
              <a:ext cx="3129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1</a:t>
              </a:r>
              <a:endParaRPr lang="zh-CN" altLang="en-US" dirty="0"/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9996E55B-62D6-46EE-903E-51B0A53A8813}"/>
                </a:ext>
              </a:extLst>
            </p:cNvPr>
            <p:cNvSpPr txBox="1"/>
            <p:nvPr/>
          </p:nvSpPr>
          <p:spPr>
            <a:xfrm>
              <a:off x="5893970" y="5210005"/>
              <a:ext cx="3129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1</a:t>
              </a:r>
              <a:endParaRPr lang="zh-CN" altLang="en-US" dirty="0"/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2804A906-3EE1-42EC-9019-506BA7D59920}"/>
                </a:ext>
              </a:extLst>
            </p:cNvPr>
            <p:cNvSpPr txBox="1"/>
            <p:nvPr/>
          </p:nvSpPr>
          <p:spPr>
            <a:xfrm>
              <a:off x="7560305" y="3928700"/>
              <a:ext cx="3129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1</a:t>
              </a:r>
              <a:endParaRPr lang="zh-CN" altLang="en-US" dirty="0"/>
            </a:p>
          </p:txBody>
        </p:sp>
      </p:grpSp>
      <p:sp>
        <p:nvSpPr>
          <p:cNvPr id="27" name="Text Box 9">
            <a:extLst>
              <a:ext uri="{FF2B5EF4-FFF2-40B4-BE49-F238E27FC236}">
                <a16:creationId xmlns:a16="http://schemas.microsoft.com/office/drawing/2014/main" id="{8EEBA712-01FE-4552-A2EC-49C68B0764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21804" y="2240990"/>
            <a:ext cx="4301987" cy="1112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spcBef>
                <a:spcPct val="30000"/>
              </a:spcBef>
              <a:tabLst>
                <a:tab pos="2760663" algn="l"/>
              </a:tabLst>
            </a:pPr>
            <a:r>
              <a:rPr lang="en-US" altLang="zh-CN" sz="2400" dirty="0">
                <a:solidFill>
                  <a:srgbClr val="0000FF"/>
                </a:solidFill>
                <a:latin typeface="Abadi" panose="020B0604020202020204" pitchFamily="34" charset="0"/>
                <a:ea typeface="等线" panose="02010600030101010101" pitchFamily="2" charset="-122"/>
              </a:rPr>
              <a:t>NFA</a:t>
            </a:r>
          </a:p>
          <a:p>
            <a:pPr>
              <a:lnSpc>
                <a:spcPct val="130000"/>
              </a:lnSpc>
              <a:spcBef>
                <a:spcPct val="30000"/>
              </a:spcBef>
              <a:tabLst>
                <a:tab pos="2760663" algn="l"/>
              </a:tabLst>
            </a:pPr>
            <a:r>
              <a:rPr lang="en-US" altLang="zh-CN" sz="2400" b="1" dirty="0">
                <a:latin typeface="Times New Roman" pitchFamily="18" charset="0"/>
              </a:rPr>
              <a:t>M</a:t>
            </a:r>
            <a:r>
              <a:rPr lang="zh-CN" altLang="en-US" sz="2400" b="1" dirty="0">
                <a:latin typeface="Times New Roman" pitchFamily="18" charset="0"/>
              </a:rPr>
              <a:t>＝</a:t>
            </a:r>
            <a:r>
              <a:rPr lang="en-US" altLang="zh-CN" sz="2400" b="1" dirty="0">
                <a:latin typeface="Times New Roman" pitchFamily="18" charset="0"/>
              </a:rPr>
              <a:t>(V</a:t>
            </a:r>
            <a:r>
              <a:rPr lang="en-US" altLang="zh-CN" sz="2400" b="1" baseline="-30000" dirty="0">
                <a:latin typeface="Times New Roman" pitchFamily="18" charset="0"/>
              </a:rPr>
              <a:t>N</a:t>
            </a:r>
            <a:r>
              <a:rPr lang="en-US" altLang="zh-CN" sz="2400" b="1" dirty="0">
                <a:solidFill>
                  <a:srgbClr val="FF0000"/>
                </a:solidFill>
                <a:latin typeface="Times New Roman" pitchFamily="18" charset="0"/>
              </a:rPr>
              <a:t>∪{Z}</a:t>
            </a:r>
            <a:r>
              <a:rPr lang="en-US" altLang="zh-CN" sz="2400" b="1" dirty="0">
                <a:latin typeface="Times New Roman" pitchFamily="18" charset="0"/>
              </a:rPr>
              <a:t>, V</a:t>
            </a:r>
            <a:r>
              <a:rPr lang="en-US" altLang="zh-CN" sz="2400" b="1" baseline="-30000" dirty="0">
                <a:latin typeface="Times New Roman" pitchFamily="18" charset="0"/>
              </a:rPr>
              <a:t>T</a:t>
            </a:r>
            <a:r>
              <a:rPr lang="en-US" altLang="zh-CN" sz="2400" b="1" dirty="0">
                <a:latin typeface="Times New Roman" pitchFamily="18" charset="0"/>
              </a:rPr>
              <a:t>,  </a:t>
            </a:r>
            <a:r>
              <a:rPr lang="en-US" altLang="zh-CN" sz="2400" b="1" i="1" dirty="0">
                <a:solidFill>
                  <a:srgbClr val="00B050"/>
                </a:solidFill>
                <a:latin typeface="Times New Roman" pitchFamily="18" charset="0"/>
              </a:rPr>
              <a:t>f</a:t>
            </a:r>
            <a:r>
              <a:rPr lang="en-US" altLang="zh-CN" sz="2400" b="1" dirty="0">
                <a:latin typeface="Times New Roman" pitchFamily="18" charset="0"/>
              </a:rPr>
              <a:t>,  S, {</a:t>
            </a:r>
            <a:r>
              <a:rPr lang="en-US" altLang="zh-CN" sz="2400" b="1" dirty="0">
                <a:solidFill>
                  <a:srgbClr val="FF0000"/>
                </a:solidFill>
                <a:latin typeface="Times New Roman" pitchFamily="18" charset="0"/>
              </a:rPr>
              <a:t>Z</a:t>
            </a:r>
            <a:r>
              <a:rPr lang="en-US" altLang="zh-CN" sz="2400" b="1" dirty="0">
                <a:latin typeface="Times New Roman" pitchFamily="18" charset="0"/>
              </a:rPr>
              <a:t>})</a:t>
            </a:r>
            <a:endParaRPr lang="zh-CN" altLang="en-US" sz="2400" b="1" dirty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424092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2CEE7E74-F5B1-4109-9A2A-E33FAF2B1CB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14:m>
                  <m:oMath xmlns:m="http://schemas.openxmlformats.org/officeDocument/2006/math">
                    <m:r>
                      <a:rPr lang="zh-CN" altLang="en-US" sz="2800" i="1" smtClean="0">
                        <a:latin typeface="Cambria Math" panose="02040503050406030204" pitchFamily="18" charset="0"/>
                        <a:ea typeface="+mn-ea"/>
                      </a:rPr>
                      <m:t>正</m:t>
                    </m:r>
                  </m:oMath>
                </a14:m>
                <a:r>
                  <a:rPr lang="zh-CN" altLang="en-US" sz="2800" dirty="0">
                    <a:latin typeface="+mn-ea"/>
                    <a:ea typeface="+mn-ea"/>
                  </a:rPr>
                  <a:t>规文法</a:t>
                </a:r>
                <a:r>
                  <a:rPr lang="en-US" altLang="zh-CN" sz="2800" b="1" dirty="0">
                    <a:latin typeface="Times New Roman" pitchFamily="18" charset="0"/>
                  </a:rPr>
                  <a:t>G</a:t>
                </a:r>
                <a:r>
                  <a:rPr lang="zh-CN" altLang="en-US" sz="2800" b="1" dirty="0">
                    <a:latin typeface="Times New Roman" pitchFamily="18" charset="0"/>
                  </a:rPr>
                  <a:t>＝</a:t>
                </a:r>
                <a:r>
                  <a:rPr lang="en-US" altLang="zh-CN" sz="2800" b="1" dirty="0">
                    <a:latin typeface="Times New Roman" pitchFamily="18" charset="0"/>
                  </a:rPr>
                  <a:t>(V</a:t>
                </a:r>
                <a:r>
                  <a:rPr lang="en-US" altLang="zh-CN" sz="2800" b="1" baseline="-30000" dirty="0">
                    <a:latin typeface="Times New Roman" pitchFamily="18" charset="0"/>
                  </a:rPr>
                  <a:t>N</a:t>
                </a:r>
                <a:r>
                  <a:rPr lang="en-US" altLang="zh-CN" sz="2800" b="1" dirty="0">
                    <a:latin typeface="Times New Roman" pitchFamily="18" charset="0"/>
                  </a:rPr>
                  <a:t>,V</a:t>
                </a:r>
                <a:r>
                  <a:rPr lang="en-US" altLang="zh-CN" sz="2800" b="1" baseline="-30000" dirty="0">
                    <a:latin typeface="Times New Roman" pitchFamily="18" charset="0"/>
                  </a:rPr>
                  <a:t>T</a:t>
                </a:r>
                <a:r>
                  <a:rPr lang="en-US" altLang="zh-CN" sz="2800" b="1" dirty="0">
                    <a:latin typeface="Times New Roman" pitchFamily="18" charset="0"/>
                  </a:rPr>
                  <a:t>, P, S)  </a:t>
                </a:r>
                <a:r>
                  <a:rPr lang="en-US" altLang="zh-CN" sz="2800" dirty="0"/>
                  <a:t>→ NFA M</a:t>
                </a:r>
              </a:p>
              <a:p>
                <a:r>
                  <a:rPr lang="en-US" altLang="zh-CN" sz="2800" dirty="0">
                    <a:latin typeface="Times New Roman" pitchFamily="18" charset="0"/>
                  </a:rPr>
                  <a:t>M</a:t>
                </a:r>
                <a:r>
                  <a:rPr lang="zh-CN" altLang="en-US" sz="2800" dirty="0">
                    <a:latin typeface="Times New Roman" pitchFamily="18" charset="0"/>
                  </a:rPr>
                  <a:t>的</a:t>
                </a:r>
                <a:r>
                  <a:rPr lang="zh-CN" altLang="en-US" sz="2800" dirty="0">
                    <a:solidFill>
                      <a:srgbClr val="C00000"/>
                    </a:solidFill>
                    <a:latin typeface="Times New Roman" pitchFamily="18" charset="0"/>
                  </a:rPr>
                  <a:t>字母表</a:t>
                </a:r>
                <a:r>
                  <a:rPr lang="zh-CN" altLang="en-US" sz="2800" dirty="0">
                    <a:latin typeface="Times New Roman" pitchFamily="18" charset="0"/>
                  </a:rPr>
                  <a:t> </a:t>
                </a:r>
                <a:r>
                  <a:rPr lang="en-US" altLang="zh-CN" sz="2800" dirty="0">
                    <a:latin typeface="Times New Roman" pitchFamily="18" charset="0"/>
                  </a:rPr>
                  <a:t>= G</a:t>
                </a:r>
                <a:r>
                  <a:rPr lang="zh-CN" altLang="en-US" sz="2800" dirty="0">
                    <a:latin typeface="Times New Roman" pitchFamily="18" charset="0"/>
                  </a:rPr>
                  <a:t>的终结符</a:t>
                </a:r>
                <a:r>
                  <a:rPr lang="en-US" altLang="zh-CN" sz="2800" b="1" dirty="0">
                    <a:latin typeface="Times New Roman" pitchFamily="18" charset="0"/>
                  </a:rPr>
                  <a:t>V</a:t>
                </a:r>
                <a:r>
                  <a:rPr lang="en-US" altLang="zh-CN" sz="2800" b="1" baseline="-30000" dirty="0">
                    <a:latin typeface="Times New Roman" pitchFamily="18" charset="0"/>
                  </a:rPr>
                  <a:t>T</a:t>
                </a:r>
              </a:p>
              <a:p>
                <a:r>
                  <a:rPr lang="en-US" altLang="zh-CN" sz="2800" dirty="0">
                    <a:latin typeface="Times New Roman" pitchFamily="18" charset="0"/>
                  </a:rPr>
                  <a:t>G</a:t>
                </a:r>
                <a:r>
                  <a:rPr lang="zh-CN" altLang="en-US" sz="2800" dirty="0">
                    <a:latin typeface="Times New Roman" pitchFamily="18" charset="0"/>
                  </a:rPr>
                  <a:t>的每个非终结符是</a:t>
                </a:r>
                <a:r>
                  <a:rPr lang="en-US" altLang="zh-CN" sz="2800" dirty="0">
                    <a:latin typeface="Times New Roman" pitchFamily="18" charset="0"/>
                  </a:rPr>
                  <a:t>M</a:t>
                </a:r>
                <a:r>
                  <a:rPr lang="zh-CN" altLang="en-US" sz="2800" dirty="0">
                    <a:latin typeface="Times New Roman" pitchFamily="18" charset="0"/>
                  </a:rPr>
                  <a:t>的一个</a:t>
                </a:r>
                <a:r>
                  <a:rPr lang="zh-CN" altLang="en-US" sz="2800" dirty="0">
                    <a:solidFill>
                      <a:srgbClr val="C00000"/>
                    </a:solidFill>
                    <a:latin typeface="Times New Roman" pitchFamily="18" charset="0"/>
                  </a:rPr>
                  <a:t>状态</a:t>
                </a:r>
                <a:endParaRPr lang="en-US" altLang="zh-CN" sz="2800" dirty="0">
                  <a:solidFill>
                    <a:srgbClr val="C00000"/>
                  </a:solidFill>
                  <a:latin typeface="Times New Roman" pitchFamily="18" charset="0"/>
                </a:endParaRPr>
              </a:p>
              <a:p>
                <a:r>
                  <a:rPr lang="en-US" altLang="zh-CN" sz="2800" dirty="0">
                    <a:latin typeface="Times New Roman" pitchFamily="18" charset="0"/>
                  </a:rPr>
                  <a:t>G</a:t>
                </a:r>
                <a:r>
                  <a:rPr lang="zh-CN" altLang="en-US" sz="2800" dirty="0">
                    <a:latin typeface="Times New Roman" pitchFamily="18" charset="0"/>
                  </a:rPr>
                  <a:t>的开始符</a:t>
                </a:r>
                <a:r>
                  <a:rPr lang="en-US" altLang="zh-CN" sz="2800" dirty="0">
                    <a:latin typeface="Times New Roman" pitchFamily="18" charset="0"/>
                  </a:rPr>
                  <a:t>S</a:t>
                </a:r>
                <a:r>
                  <a:rPr lang="zh-CN" altLang="en-US" sz="2800" dirty="0">
                    <a:latin typeface="Times New Roman" pitchFamily="18" charset="0"/>
                  </a:rPr>
                  <a:t>是</a:t>
                </a:r>
                <a:r>
                  <a:rPr lang="en-US" altLang="zh-CN" sz="2800" dirty="0">
                    <a:latin typeface="Times New Roman" pitchFamily="18" charset="0"/>
                  </a:rPr>
                  <a:t>M</a:t>
                </a:r>
                <a:r>
                  <a:rPr lang="zh-CN" altLang="en-US" sz="2800" dirty="0">
                    <a:latin typeface="Times New Roman" pitchFamily="18" charset="0"/>
                  </a:rPr>
                  <a:t>的</a:t>
                </a:r>
                <a:r>
                  <a:rPr lang="zh-CN" altLang="en-US" sz="2800" dirty="0">
                    <a:solidFill>
                      <a:srgbClr val="C00000"/>
                    </a:solidFill>
                    <a:latin typeface="Times New Roman" pitchFamily="18" charset="0"/>
                  </a:rPr>
                  <a:t>开始状态</a:t>
                </a:r>
                <a:r>
                  <a:rPr lang="en-US" altLang="zh-CN" sz="2800" dirty="0">
                    <a:solidFill>
                      <a:srgbClr val="C00000"/>
                    </a:solidFill>
                    <a:latin typeface="Times New Roman" pitchFamily="18" charset="0"/>
                  </a:rPr>
                  <a:t>S</a:t>
                </a:r>
              </a:p>
              <a:p>
                <a:r>
                  <a:rPr lang="zh-CN" altLang="en-US" sz="2800" dirty="0">
                    <a:latin typeface="Times New Roman" pitchFamily="18" charset="0"/>
                  </a:rPr>
                  <a:t>增加一个新状态</a:t>
                </a:r>
                <a:r>
                  <a:rPr lang="en-US" altLang="zh-CN" sz="2800" dirty="0">
                    <a:latin typeface="Times New Roman" pitchFamily="18" charset="0"/>
                  </a:rPr>
                  <a:t>Z,</a:t>
                </a:r>
                <a:r>
                  <a:rPr lang="zh-CN" altLang="en-US" sz="2800" dirty="0">
                    <a:latin typeface="Times New Roman" pitchFamily="18" charset="0"/>
                  </a:rPr>
                  <a:t>作为</a:t>
                </a:r>
                <a:r>
                  <a:rPr lang="en-US" altLang="zh-CN" sz="2800" dirty="0">
                    <a:latin typeface="Times New Roman" pitchFamily="18" charset="0"/>
                  </a:rPr>
                  <a:t>M</a:t>
                </a:r>
                <a:r>
                  <a:rPr lang="zh-CN" altLang="en-US" sz="2800" dirty="0">
                    <a:latin typeface="Times New Roman" pitchFamily="18" charset="0"/>
                  </a:rPr>
                  <a:t>的</a:t>
                </a:r>
                <a:r>
                  <a:rPr lang="zh-CN" altLang="en-US" sz="2800" dirty="0">
                    <a:solidFill>
                      <a:srgbClr val="C00000"/>
                    </a:solidFill>
                    <a:latin typeface="Times New Roman" pitchFamily="18" charset="0"/>
                  </a:rPr>
                  <a:t>终态</a:t>
                </a:r>
                <a:endParaRPr lang="en-US" altLang="zh-CN" sz="2800" dirty="0">
                  <a:solidFill>
                    <a:srgbClr val="C00000"/>
                  </a:solidFill>
                  <a:latin typeface="Times New Roman" pitchFamily="18" charset="0"/>
                </a:endParaRPr>
              </a:p>
              <a:p>
                <a:r>
                  <a:rPr lang="en-US" altLang="zh-CN" sz="2800" dirty="0">
                    <a:latin typeface="Times New Roman" pitchFamily="18" charset="0"/>
                  </a:rPr>
                  <a:t>M</a:t>
                </a:r>
                <a:r>
                  <a:rPr lang="zh-CN" altLang="en-US" sz="2800" dirty="0">
                    <a:latin typeface="Times New Roman" pitchFamily="18" charset="0"/>
                  </a:rPr>
                  <a:t>的</a:t>
                </a:r>
                <a:r>
                  <a:rPr lang="zh-CN" altLang="en-US" sz="2800" dirty="0">
                    <a:solidFill>
                      <a:srgbClr val="C00000"/>
                    </a:solidFill>
                    <a:latin typeface="Times New Roman" pitchFamily="18" charset="0"/>
                  </a:rPr>
                  <a:t>状态转移函数</a:t>
                </a:r>
                <a:r>
                  <a:rPr lang="en-US" altLang="zh-CN" sz="2800" b="1" dirty="0">
                    <a:solidFill>
                      <a:srgbClr val="C00000"/>
                    </a:solidFill>
                    <a:latin typeface="Times New Roman" pitchFamily="18" charset="0"/>
                  </a:rPr>
                  <a:t>f</a:t>
                </a:r>
                <a:r>
                  <a:rPr lang="en-US" altLang="zh-CN" sz="2800" dirty="0">
                    <a:latin typeface="Times New Roman" pitchFamily="18" charset="0"/>
                  </a:rPr>
                  <a:t>:</a:t>
                </a:r>
              </a:p>
              <a:p>
                <a:pPr lvl="1">
                  <a:lnSpc>
                    <a:spcPct val="150000"/>
                  </a:lnSpc>
                  <a:spcBef>
                    <a:spcPct val="30000"/>
                  </a:spcBef>
                  <a:tabLst>
                    <a:tab pos="2760663" algn="l"/>
                  </a:tabLst>
                </a:pPr>
                <a:r>
                  <a:rPr lang="zh-CN" altLang="en-US" sz="2400" dirty="0">
                    <a:solidFill>
                      <a:schemeClr val="tx1"/>
                    </a:solidFill>
                    <a:latin typeface="Times New Roman" pitchFamily="18" charset="0"/>
                  </a:rPr>
                  <a:t>如果</a:t>
                </a:r>
                <a:r>
                  <a:rPr lang="en-US" altLang="zh-CN" sz="2400" dirty="0">
                    <a:solidFill>
                      <a:schemeClr val="tx1"/>
                    </a:solidFill>
                    <a:latin typeface="Times New Roman" pitchFamily="18" charset="0"/>
                  </a:rPr>
                  <a:t>A→ </a:t>
                </a:r>
                <a:r>
                  <a:rPr lang="en-US" altLang="zh-CN" sz="2400" dirty="0" err="1">
                    <a:solidFill>
                      <a:schemeClr val="tx1"/>
                    </a:solidFill>
                    <a:latin typeface="Times New Roman" pitchFamily="18" charset="0"/>
                  </a:rPr>
                  <a:t>a∈P</a:t>
                </a:r>
                <a:r>
                  <a:rPr lang="en-US" altLang="zh-CN" sz="2400" dirty="0">
                    <a:solidFill>
                      <a:schemeClr val="tx1"/>
                    </a:solidFill>
                    <a:latin typeface="Times New Roman" pitchFamily="18" charset="0"/>
                  </a:rPr>
                  <a:t> </a:t>
                </a:r>
                <a:r>
                  <a:rPr lang="zh-CN" altLang="en-US" sz="2400" dirty="0">
                    <a:solidFill>
                      <a:schemeClr val="tx1"/>
                    </a:solidFill>
                    <a:latin typeface="Times New Roman" pitchFamily="18" charset="0"/>
                  </a:rPr>
                  <a:t>，  则 </a:t>
                </a:r>
                <a:r>
                  <a:rPr lang="en-US" altLang="zh-CN" sz="2400" i="1" dirty="0">
                    <a:solidFill>
                      <a:schemeClr val="tx1"/>
                    </a:solidFill>
                    <a:latin typeface="Times New Roman" pitchFamily="18" charset="0"/>
                  </a:rPr>
                  <a:t>f </a:t>
                </a:r>
                <a:r>
                  <a:rPr lang="en-US" altLang="zh-CN" sz="2400" dirty="0">
                    <a:solidFill>
                      <a:schemeClr val="tx1"/>
                    </a:solidFill>
                    <a:latin typeface="Times New Roman" pitchFamily="18" charset="0"/>
                  </a:rPr>
                  <a:t>(A, a) = Z</a:t>
                </a:r>
              </a:p>
              <a:p>
                <a:pPr lvl="1">
                  <a:lnSpc>
                    <a:spcPct val="150000"/>
                  </a:lnSpc>
                  <a:spcBef>
                    <a:spcPct val="30000"/>
                  </a:spcBef>
                  <a:tabLst>
                    <a:tab pos="2760663" algn="l"/>
                  </a:tabLst>
                </a:pPr>
                <a:r>
                  <a:rPr lang="zh-CN" altLang="en-US" sz="2400" dirty="0">
                    <a:solidFill>
                      <a:schemeClr val="tx1"/>
                    </a:solidFill>
                    <a:latin typeface="Times New Roman" pitchFamily="18" charset="0"/>
                  </a:rPr>
                  <a:t>如果</a:t>
                </a:r>
                <a:r>
                  <a:rPr lang="en-US" altLang="zh-CN" sz="2400" dirty="0">
                    <a:solidFill>
                      <a:schemeClr val="tx1"/>
                    </a:solidFill>
                    <a:latin typeface="Times New Roman" pitchFamily="18" charset="0"/>
                  </a:rPr>
                  <a:t>A→ ε ∈P </a:t>
                </a:r>
                <a:r>
                  <a:rPr lang="zh-CN" altLang="en-US" sz="2400" dirty="0">
                    <a:solidFill>
                      <a:schemeClr val="tx1"/>
                    </a:solidFill>
                    <a:latin typeface="Times New Roman" pitchFamily="18" charset="0"/>
                  </a:rPr>
                  <a:t>， 则 </a:t>
                </a:r>
                <a:r>
                  <a:rPr lang="en-US" altLang="zh-CN" sz="2400" i="1" dirty="0">
                    <a:solidFill>
                      <a:schemeClr val="tx1"/>
                    </a:solidFill>
                    <a:latin typeface="Times New Roman" pitchFamily="18" charset="0"/>
                  </a:rPr>
                  <a:t>f</a:t>
                </a:r>
                <a:r>
                  <a:rPr lang="en-US" altLang="zh-CN" sz="2400" dirty="0">
                    <a:solidFill>
                      <a:schemeClr val="tx1"/>
                    </a:solidFill>
                    <a:latin typeface="Times New Roman" pitchFamily="18" charset="0"/>
                  </a:rPr>
                  <a:t> (A, ε) = Z</a:t>
                </a:r>
              </a:p>
              <a:p>
                <a:pPr lvl="1">
                  <a:lnSpc>
                    <a:spcPct val="150000"/>
                  </a:lnSpc>
                  <a:spcBef>
                    <a:spcPct val="30000"/>
                  </a:spcBef>
                  <a:tabLst>
                    <a:tab pos="2760663" algn="l"/>
                  </a:tabLst>
                </a:pPr>
                <a:r>
                  <a:rPr lang="zh-CN" altLang="en-US" sz="2400" dirty="0">
                    <a:solidFill>
                      <a:schemeClr val="tx1"/>
                    </a:solidFill>
                    <a:latin typeface="Times New Roman" pitchFamily="18" charset="0"/>
                  </a:rPr>
                  <a:t>如果</a:t>
                </a:r>
                <a:r>
                  <a:rPr lang="en-US" altLang="zh-CN" sz="2400" dirty="0" err="1">
                    <a:solidFill>
                      <a:schemeClr val="tx1"/>
                    </a:solidFill>
                    <a:latin typeface="Times New Roman" pitchFamily="18" charset="0"/>
                  </a:rPr>
                  <a:t>A→aB∈P</a:t>
                </a:r>
                <a:r>
                  <a:rPr lang="zh-CN" altLang="en-US" sz="2400" dirty="0">
                    <a:solidFill>
                      <a:schemeClr val="tx1"/>
                    </a:solidFill>
                    <a:latin typeface="Times New Roman" pitchFamily="18" charset="0"/>
                  </a:rPr>
                  <a:t>， 则 </a:t>
                </a:r>
                <a:r>
                  <a:rPr lang="en-US" altLang="zh-CN" sz="2400" i="1" dirty="0">
                    <a:solidFill>
                      <a:schemeClr val="tx1"/>
                    </a:solidFill>
                    <a:latin typeface="Times New Roman" pitchFamily="18" charset="0"/>
                  </a:rPr>
                  <a:t>f</a:t>
                </a:r>
                <a:r>
                  <a:rPr lang="en-US" altLang="zh-CN" sz="2400" dirty="0">
                    <a:solidFill>
                      <a:schemeClr val="tx1"/>
                    </a:solidFill>
                    <a:latin typeface="Times New Roman" pitchFamily="18" charset="0"/>
                  </a:rPr>
                  <a:t> (A,</a:t>
                </a:r>
                <a:r>
                  <a:rPr lang="zh-CN" altLang="en-US" sz="2400" dirty="0">
                    <a:solidFill>
                      <a:schemeClr val="tx1"/>
                    </a:solidFill>
                    <a:latin typeface="Times New Roman" pitchFamily="18" charset="0"/>
                  </a:rPr>
                  <a:t> </a:t>
                </a:r>
                <a:r>
                  <a:rPr lang="en-US" altLang="zh-CN" sz="2400" dirty="0">
                    <a:solidFill>
                      <a:schemeClr val="tx1"/>
                    </a:solidFill>
                    <a:latin typeface="Times New Roman" pitchFamily="18" charset="0"/>
                  </a:rPr>
                  <a:t>a) = B</a:t>
                </a:r>
              </a:p>
              <a:p>
                <a:pPr marL="0" indent="0">
                  <a:buNone/>
                </a:pPr>
                <a:endParaRPr lang="en-US" altLang="zh-CN" sz="2800" dirty="0">
                  <a:latin typeface="Times New Roman" pitchFamily="18" charset="0"/>
                </a:endParaRP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2CEE7E74-F5B1-4109-9A2A-E33FAF2B1CB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86" t="-9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标题 1">
            <a:extLst>
              <a:ext uri="{FF2B5EF4-FFF2-40B4-BE49-F238E27FC236}">
                <a16:creationId xmlns:a16="http://schemas.microsoft.com/office/drawing/2014/main" id="{D4912ACD-CBAD-4D72-8E17-9775BA09D8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3.5</a:t>
            </a:r>
            <a:r>
              <a:rPr lang="zh-CN" altLang="en-US" dirty="0"/>
              <a:t>　正规文法和有穷自动机的转换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32A3BA2-6568-46BB-8120-873B15792B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3A857A3-1012-4184-86F6-41658C62E65F}" type="slidenum">
              <a:rPr lang="en-US" smtClean="0"/>
              <a:pPr/>
              <a:t>64</a:t>
            </a:fld>
            <a:endParaRPr lang="en-US" dirty="0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F0946F51-3DC9-456A-8AAE-209F852F4172}"/>
              </a:ext>
            </a:extLst>
          </p:cNvPr>
          <p:cNvGrpSpPr/>
          <p:nvPr/>
        </p:nvGrpSpPr>
        <p:grpSpPr>
          <a:xfrm>
            <a:off x="6404207" y="5635197"/>
            <a:ext cx="1743935" cy="666153"/>
            <a:chOff x="6836825" y="2815868"/>
            <a:chExt cx="1743935" cy="666153"/>
          </a:xfrm>
        </p:grpSpPr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454E3AF0-8303-4128-B09B-D1BD92B9AA5D}"/>
                </a:ext>
              </a:extLst>
            </p:cNvPr>
            <p:cNvSpPr/>
            <p:nvPr/>
          </p:nvSpPr>
          <p:spPr bwMode="auto">
            <a:xfrm>
              <a:off x="6836825" y="3036399"/>
              <a:ext cx="445622" cy="445622"/>
            </a:xfrm>
            <a:prstGeom prst="ellips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400" dirty="0">
                  <a:latin typeface="Arial" charset="0"/>
                  <a:ea typeface="微软雅黑" pitchFamily="34" charset="-122"/>
                </a:rPr>
                <a:t>A</a:t>
              </a:r>
              <a:endParaRPr lang="zh-CN" altLang="en-US" sz="2400" dirty="0">
                <a:latin typeface="Arial" charset="0"/>
                <a:ea typeface="微软雅黑" pitchFamily="34" charset="-122"/>
              </a:endParaRPr>
            </a:p>
          </p:txBody>
        </p:sp>
        <p:cxnSp>
          <p:nvCxnSpPr>
            <p:cNvPr id="7" name="直接箭头连接符 6">
              <a:extLst>
                <a:ext uri="{FF2B5EF4-FFF2-40B4-BE49-F238E27FC236}">
                  <a16:creationId xmlns:a16="http://schemas.microsoft.com/office/drawing/2014/main" id="{77B7A82A-C457-41E6-9615-E9CAFF5E155D}"/>
                </a:ext>
              </a:extLst>
            </p:cNvPr>
            <p:cNvCxnSpPr>
              <a:cxnSpLocks/>
              <a:stCxn id="6" idx="6"/>
              <a:endCxn id="9" idx="2"/>
            </p:cNvCxnSpPr>
            <p:nvPr/>
          </p:nvCxnSpPr>
          <p:spPr>
            <a:xfrm>
              <a:off x="7282447" y="3259210"/>
              <a:ext cx="852691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文本框 7">
                  <a:extLst>
                    <a:ext uri="{FF2B5EF4-FFF2-40B4-BE49-F238E27FC236}">
                      <a16:creationId xmlns:a16="http://schemas.microsoft.com/office/drawing/2014/main" id="{45606B5C-EEE3-4384-80DA-AB97404E5029}"/>
                    </a:ext>
                  </a:extLst>
                </p:cNvPr>
                <p:cNvSpPr txBox="1"/>
                <p:nvPr/>
              </p:nvSpPr>
              <p:spPr>
                <a:xfrm>
                  <a:off x="7445757" y="2815868"/>
                  <a:ext cx="44864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8" name="文本框 7">
                  <a:extLst>
                    <a:ext uri="{FF2B5EF4-FFF2-40B4-BE49-F238E27FC236}">
                      <a16:creationId xmlns:a16="http://schemas.microsoft.com/office/drawing/2014/main" id="{45606B5C-EEE3-4384-80DA-AB97404E502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45757" y="2815868"/>
                  <a:ext cx="448648" cy="46166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C0ED629B-F4D2-49B5-8972-F5F5912E30DF}"/>
                </a:ext>
              </a:extLst>
            </p:cNvPr>
            <p:cNvSpPr/>
            <p:nvPr/>
          </p:nvSpPr>
          <p:spPr bwMode="auto">
            <a:xfrm>
              <a:off x="8135138" y="3036399"/>
              <a:ext cx="445622" cy="445622"/>
            </a:xfrm>
            <a:prstGeom prst="ellips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400" dirty="0">
                  <a:latin typeface="Arial" charset="0"/>
                  <a:ea typeface="微软雅黑" pitchFamily="34" charset="-122"/>
                </a:rPr>
                <a:t>B</a:t>
              </a:r>
              <a:endParaRPr lang="zh-CN" altLang="en-US" sz="2400" baseline="-25000" dirty="0">
                <a:latin typeface="Arial" charset="0"/>
                <a:ea typeface="微软雅黑" pitchFamily="34" charset="-122"/>
              </a:endParaRPr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5E930A6C-FD11-4099-9A95-7B9C33F9F7FD}"/>
              </a:ext>
            </a:extLst>
          </p:cNvPr>
          <p:cNvGrpSpPr/>
          <p:nvPr/>
        </p:nvGrpSpPr>
        <p:grpSpPr>
          <a:xfrm>
            <a:off x="6415554" y="4994260"/>
            <a:ext cx="1748381" cy="667441"/>
            <a:chOff x="6415554" y="4994260"/>
            <a:chExt cx="1748381" cy="667441"/>
          </a:xfrm>
        </p:grpSpPr>
        <p:sp>
          <p:nvSpPr>
            <p:cNvPr id="10" name="Oval 4">
              <a:extLst>
                <a:ext uri="{FF2B5EF4-FFF2-40B4-BE49-F238E27FC236}">
                  <a16:creationId xmlns:a16="http://schemas.microsoft.com/office/drawing/2014/main" id="{3DF2102D-7B0F-44D3-AF6E-54CB76B646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18313" y="5224713"/>
              <a:ext cx="445622" cy="436988"/>
            </a:xfrm>
            <a:prstGeom prst="ellipse">
              <a:avLst/>
            </a:prstGeom>
            <a:noFill/>
            <a:ln w="63500" cmpd="dbl">
              <a:solidFill>
                <a:sysClr val="windowText" lastClr="000000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Z</a:t>
              </a:r>
              <a:endParaRPr kumimoji="0" lang="en-GB" altLang="zh-CN" sz="24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3C400E36-DD9E-468A-A359-A905EEB8CFE5}"/>
                </a:ext>
              </a:extLst>
            </p:cNvPr>
            <p:cNvSpPr/>
            <p:nvPr/>
          </p:nvSpPr>
          <p:spPr bwMode="auto">
            <a:xfrm>
              <a:off x="6415554" y="5214791"/>
              <a:ext cx="445622" cy="445622"/>
            </a:xfrm>
            <a:prstGeom prst="ellips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400" dirty="0">
                  <a:latin typeface="Arial" charset="0"/>
                  <a:ea typeface="微软雅黑" pitchFamily="34" charset="-122"/>
                </a:rPr>
                <a:t>A</a:t>
              </a:r>
              <a:endParaRPr lang="zh-CN" altLang="en-US" sz="2400" dirty="0">
                <a:latin typeface="Arial" charset="0"/>
                <a:ea typeface="微软雅黑" pitchFamily="34" charset="-122"/>
              </a:endParaRPr>
            </a:p>
          </p:txBody>
        </p:sp>
        <p:cxnSp>
          <p:nvCxnSpPr>
            <p:cNvPr id="13" name="直接箭头连接符 12">
              <a:extLst>
                <a:ext uri="{FF2B5EF4-FFF2-40B4-BE49-F238E27FC236}">
                  <a16:creationId xmlns:a16="http://schemas.microsoft.com/office/drawing/2014/main" id="{A3428138-C13E-4F6C-9A66-CE9B318928C0}"/>
                </a:ext>
              </a:extLst>
            </p:cNvPr>
            <p:cNvCxnSpPr>
              <a:cxnSpLocks/>
              <a:stCxn id="12" idx="6"/>
              <a:endCxn id="10" idx="2"/>
            </p:cNvCxnSpPr>
            <p:nvPr/>
          </p:nvCxnSpPr>
          <p:spPr>
            <a:xfrm>
              <a:off x="6861176" y="5437602"/>
              <a:ext cx="857137" cy="560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文本框 13">
                  <a:extLst>
                    <a:ext uri="{FF2B5EF4-FFF2-40B4-BE49-F238E27FC236}">
                      <a16:creationId xmlns:a16="http://schemas.microsoft.com/office/drawing/2014/main" id="{B5B4BC86-F357-4340-91BD-25BE5863C9A1}"/>
                    </a:ext>
                  </a:extLst>
                </p:cNvPr>
                <p:cNvSpPr txBox="1"/>
                <p:nvPr/>
              </p:nvSpPr>
              <p:spPr>
                <a:xfrm>
                  <a:off x="7024486" y="4994260"/>
                  <a:ext cx="39946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altLang="zh-CN" sz="2400" dirty="0">
                            <a:latin typeface="Times New Roman" pitchFamily="18" charset="0"/>
                          </a:rPr>
                          <m:t>ε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4" name="文本框 13">
                  <a:extLst>
                    <a:ext uri="{FF2B5EF4-FFF2-40B4-BE49-F238E27FC236}">
                      <a16:creationId xmlns:a16="http://schemas.microsoft.com/office/drawing/2014/main" id="{B5B4BC86-F357-4340-91BD-25BE5863C9A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24486" y="4994260"/>
                  <a:ext cx="399468" cy="46166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C9474B54-2DB4-48BE-AE4D-0693B2E44567}"/>
              </a:ext>
            </a:extLst>
          </p:cNvPr>
          <p:cNvGrpSpPr/>
          <p:nvPr/>
        </p:nvGrpSpPr>
        <p:grpSpPr>
          <a:xfrm>
            <a:off x="6408929" y="4364781"/>
            <a:ext cx="1748381" cy="667441"/>
            <a:chOff x="6415554" y="4994260"/>
            <a:chExt cx="1748381" cy="667441"/>
          </a:xfrm>
        </p:grpSpPr>
        <p:sp>
          <p:nvSpPr>
            <p:cNvPr id="19" name="Oval 4">
              <a:extLst>
                <a:ext uri="{FF2B5EF4-FFF2-40B4-BE49-F238E27FC236}">
                  <a16:creationId xmlns:a16="http://schemas.microsoft.com/office/drawing/2014/main" id="{098AB76E-2CF8-4D97-9519-7171BC7860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18313" y="5224713"/>
              <a:ext cx="445622" cy="436988"/>
            </a:xfrm>
            <a:prstGeom prst="ellipse">
              <a:avLst/>
            </a:prstGeom>
            <a:noFill/>
            <a:ln w="63500" cmpd="dbl">
              <a:solidFill>
                <a:sysClr val="windowText" lastClr="000000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Z</a:t>
              </a:r>
              <a:endParaRPr kumimoji="0" lang="en-GB" altLang="zh-CN" sz="24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9ADB851F-5643-446B-B077-899514528A0E}"/>
                </a:ext>
              </a:extLst>
            </p:cNvPr>
            <p:cNvSpPr/>
            <p:nvPr/>
          </p:nvSpPr>
          <p:spPr bwMode="auto">
            <a:xfrm>
              <a:off x="6415554" y="5214791"/>
              <a:ext cx="445622" cy="445622"/>
            </a:xfrm>
            <a:prstGeom prst="ellips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400" dirty="0">
                  <a:latin typeface="Arial" charset="0"/>
                  <a:ea typeface="微软雅黑" pitchFamily="34" charset="-122"/>
                </a:rPr>
                <a:t>A</a:t>
              </a:r>
              <a:endParaRPr lang="zh-CN" altLang="en-US" sz="2400" dirty="0">
                <a:latin typeface="Arial" charset="0"/>
                <a:ea typeface="微软雅黑" pitchFamily="34" charset="-122"/>
              </a:endParaRPr>
            </a:p>
          </p:txBody>
        </p:sp>
        <p:cxnSp>
          <p:nvCxnSpPr>
            <p:cNvPr id="21" name="直接箭头连接符 20">
              <a:extLst>
                <a:ext uri="{FF2B5EF4-FFF2-40B4-BE49-F238E27FC236}">
                  <a16:creationId xmlns:a16="http://schemas.microsoft.com/office/drawing/2014/main" id="{C97F0757-B3C8-4B44-B293-2F9F8BBCEB7C}"/>
                </a:ext>
              </a:extLst>
            </p:cNvPr>
            <p:cNvCxnSpPr>
              <a:cxnSpLocks/>
              <a:stCxn id="20" idx="6"/>
              <a:endCxn id="19" idx="2"/>
            </p:cNvCxnSpPr>
            <p:nvPr/>
          </p:nvCxnSpPr>
          <p:spPr>
            <a:xfrm>
              <a:off x="6861176" y="5437602"/>
              <a:ext cx="857137" cy="560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文本框 21">
                  <a:extLst>
                    <a:ext uri="{FF2B5EF4-FFF2-40B4-BE49-F238E27FC236}">
                      <a16:creationId xmlns:a16="http://schemas.microsoft.com/office/drawing/2014/main" id="{5E403D86-3939-47B8-8384-7B53CBE5D5D3}"/>
                    </a:ext>
                  </a:extLst>
                </p:cNvPr>
                <p:cNvSpPr txBox="1"/>
                <p:nvPr/>
              </p:nvSpPr>
              <p:spPr>
                <a:xfrm>
                  <a:off x="7024486" y="4994260"/>
                  <a:ext cx="40588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altLang="zh-CN" sz="2400" b="0" i="0" dirty="0" smtClean="0">
                            <a:latin typeface="Times New Roman" pitchFamily="18" charset="0"/>
                          </a:rPr>
                          <m:t>a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22" name="文本框 21">
                  <a:extLst>
                    <a:ext uri="{FF2B5EF4-FFF2-40B4-BE49-F238E27FC236}">
                      <a16:creationId xmlns:a16="http://schemas.microsoft.com/office/drawing/2014/main" id="{5E403D86-3939-47B8-8384-7B53CBE5D5D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24486" y="4994260"/>
                  <a:ext cx="405880" cy="46166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265212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C6EED2-FC93-4BF8-BFFC-A16A1A44F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3.5</a:t>
            </a:r>
            <a:r>
              <a:rPr lang="zh-CN" altLang="en-US" dirty="0"/>
              <a:t>　正规文法和有穷自动机的转换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42FB745-9B73-43D0-BD99-B069A68768D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87822" y="942764"/>
                <a:ext cx="10515599" cy="617641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zh-CN" altLang="en-US" sz="2800" i="1">
                        <a:latin typeface="Cambria Math" panose="02040503050406030204" pitchFamily="18" charset="0"/>
                        <a:ea typeface="+mn-ea"/>
                      </a:rPr>
                      <m:t>从</m:t>
                    </m:r>
                    <m:r>
                      <a:rPr lang="zh-CN" altLang="en-US" sz="2800" i="1" smtClean="0">
                        <a:latin typeface="Cambria Math" panose="02040503050406030204" pitchFamily="18" charset="0"/>
                        <a:ea typeface="+mn-ea"/>
                      </a:rPr>
                      <m:t>正</m:t>
                    </m:r>
                  </m:oMath>
                </a14:m>
                <a:r>
                  <a:rPr lang="zh-CN" altLang="en-US" sz="2800" dirty="0">
                    <a:latin typeface="+mn-ea"/>
                    <a:ea typeface="+mn-ea"/>
                  </a:rPr>
                  <a:t>规文法构造等价的有穷自动机举例：</a:t>
                </a:r>
                <a:endParaRPr lang="zh-CN" altLang="en-US" sz="2800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42FB745-9B73-43D0-BD99-B069A68768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87822" y="942764"/>
                <a:ext cx="10515599" cy="617641"/>
              </a:xfrm>
              <a:blipFill>
                <a:blip r:embed="rId2"/>
                <a:stretch>
                  <a:fillRect t="-3960" b="-188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216D006-A597-4928-A30F-BE8D2B44CC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3A857A3-1012-4184-86F6-41658C62E65F}" type="slidenum">
              <a:rPr lang="en-US" smtClean="0"/>
              <a:pPr/>
              <a:t>65</a:t>
            </a:fld>
            <a:endParaRPr 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F2D811E-4A78-4173-AE14-8B114DFDCAC7}"/>
              </a:ext>
            </a:extLst>
          </p:cNvPr>
          <p:cNvSpPr txBox="1"/>
          <p:nvPr/>
        </p:nvSpPr>
        <p:spPr>
          <a:xfrm>
            <a:off x="1635701" y="1973834"/>
            <a:ext cx="189828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G[S]:</a:t>
            </a:r>
          </a:p>
          <a:p>
            <a:pPr algn="l"/>
            <a:r>
              <a:rPr lang="en-US" altLang="zh-CN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 → </a:t>
            </a:r>
            <a:r>
              <a:rPr lang="en-US" altLang="zh-CN" sz="240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aA</a:t>
            </a:r>
            <a:endParaRPr lang="en-US" altLang="zh-CN" sz="24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altLang="zh-CN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 → </a:t>
            </a:r>
            <a:r>
              <a:rPr lang="en-US" altLang="zh-CN" sz="240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bB</a:t>
            </a:r>
            <a:endParaRPr lang="en-US" altLang="zh-CN" sz="24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altLang="zh-CN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 → </a:t>
            </a:r>
            <a:r>
              <a:rPr lang="el-GR" altLang="zh-CN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ε</a:t>
            </a:r>
          </a:p>
          <a:p>
            <a:pPr algn="l"/>
            <a:r>
              <a:rPr lang="en-US" altLang="zh-CN" sz="24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→ </a:t>
            </a:r>
            <a:r>
              <a:rPr lang="en-US" altLang="zh-CN" sz="2400" dirty="0" err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</a:t>
            </a:r>
            <a:endParaRPr lang="en-US" altLang="zh-CN" sz="2400" dirty="0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altLang="zh-CN" sz="24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→ </a:t>
            </a:r>
            <a:r>
              <a:rPr lang="en-US" altLang="zh-CN" sz="2400" dirty="0" err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</a:t>
            </a:r>
            <a:endParaRPr lang="en-US" altLang="zh-CN" sz="2400" dirty="0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altLang="zh-CN" sz="24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 → </a:t>
            </a:r>
            <a:r>
              <a:rPr lang="en-US" altLang="zh-CN" sz="2400" dirty="0" err="1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</a:t>
            </a:r>
            <a:endParaRPr lang="en-US" altLang="zh-CN" sz="2400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altLang="zh-CN" sz="24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 → </a:t>
            </a:r>
            <a:r>
              <a:rPr lang="en-US" altLang="zh-CN" sz="2400" dirty="0" err="1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</a:t>
            </a:r>
            <a:endParaRPr lang="en-US" altLang="zh-CN" sz="2400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altLang="zh-CN" sz="24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 →</a:t>
            </a:r>
            <a:r>
              <a:rPr lang="el-GR" altLang="zh-CN" sz="24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ε</a:t>
            </a:r>
            <a:endParaRPr lang="en-US" altLang="zh-CN" sz="2400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1BDDB4AF-0959-49C8-9698-95693781B9FA}"/>
              </a:ext>
            </a:extLst>
          </p:cNvPr>
          <p:cNvGrpSpPr/>
          <p:nvPr/>
        </p:nvGrpSpPr>
        <p:grpSpPr>
          <a:xfrm>
            <a:off x="5555973" y="2535939"/>
            <a:ext cx="2815952" cy="2501527"/>
            <a:chOff x="3661048" y="1467586"/>
            <a:chExt cx="2815952" cy="2501527"/>
          </a:xfrm>
        </p:grpSpPr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B5CEA684-EB67-453D-A039-273E03791097}"/>
                </a:ext>
              </a:extLst>
            </p:cNvPr>
            <p:cNvSpPr/>
            <p:nvPr/>
          </p:nvSpPr>
          <p:spPr bwMode="auto">
            <a:xfrm>
              <a:off x="3993219" y="2734740"/>
              <a:ext cx="304800" cy="304800"/>
            </a:xfrm>
            <a:prstGeom prst="ellips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dirty="0">
                  <a:latin typeface="Arial" panose="020B0604020202020204" pitchFamily="34" charset="0"/>
                  <a:ea typeface="微软雅黑" pitchFamily="34" charset="-122"/>
                  <a:cs typeface="Arial" panose="020B0604020202020204" pitchFamily="34" charset="0"/>
                </a:rPr>
                <a:t>S</a:t>
              </a:r>
              <a:endParaRPr lang="zh-CN" altLang="en-US" dirty="0"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D326A32E-2A8E-4FB2-B120-C0CE3520B0AD}"/>
                </a:ext>
              </a:extLst>
            </p:cNvPr>
            <p:cNvSpPr txBox="1"/>
            <p:nvPr/>
          </p:nvSpPr>
          <p:spPr>
            <a:xfrm>
              <a:off x="3661048" y="2682986"/>
              <a:ext cx="41229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latin typeface="Arial" panose="020B0604020202020204" pitchFamily="34" charset="0"/>
                  <a:cs typeface="Arial" panose="020B0604020202020204" pitchFamily="34" charset="0"/>
                  <a:sym typeface="Symbol" pitchFamily="18" charset="2"/>
                </a:rPr>
                <a:t></a:t>
              </a:r>
              <a:endParaRPr lang="en-US" altLang="zh-CN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zh-CN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CE77BD6B-59BE-4083-974D-78570B473DDF}"/>
                </a:ext>
              </a:extLst>
            </p:cNvPr>
            <p:cNvSpPr/>
            <p:nvPr/>
          </p:nvSpPr>
          <p:spPr bwMode="auto">
            <a:xfrm>
              <a:off x="5198716" y="2057400"/>
              <a:ext cx="304800" cy="304800"/>
            </a:xfrm>
            <a:prstGeom prst="ellips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dirty="0">
                  <a:latin typeface="Arial" panose="020B0604020202020204" pitchFamily="34" charset="0"/>
                  <a:ea typeface="微软雅黑" pitchFamily="34" charset="-122"/>
                  <a:cs typeface="Arial" panose="020B0604020202020204" pitchFamily="34" charset="0"/>
                </a:rPr>
                <a:t>A</a:t>
              </a:r>
              <a:endParaRPr lang="zh-CN" altLang="en-US" dirty="0"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endParaRPr>
            </a:p>
          </p:txBody>
        </p:sp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7A96D85B-7670-4F58-8593-7A2792E8BC52}"/>
                </a:ext>
              </a:extLst>
            </p:cNvPr>
            <p:cNvGrpSpPr/>
            <p:nvPr/>
          </p:nvGrpSpPr>
          <p:grpSpPr>
            <a:xfrm>
              <a:off x="5095133" y="3608931"/>
              <a:ext cx="363747" cy="360182"/>
              <a:chOff x="4752536" y="4112194"/>
              <a:chExt cx="363747" cy="360182"/>
            </a:xfrm>
          </p:grpSpPr>
          <p:sp>
            <p:nvSpPr>
              <p:cNvPr id="28" name="椭圆 27">
                <a:extLst>
                  <a:ext uri="{FF2B5EF4-FFF2-40B4-BE49-F238E27FC236}">
                    <a16:creationId xmlns:a16="http://schemas.microsoft.com/office/drawing/2014/main" id="{E6424662-9437-47A1-B45B-AD65EEE4C0D4}"/>
                  </a:ext>
                </a:extLst>
              </p:cNvPr>
              <p:cNvSpPr/>
              <p:nvPr/>
            </p:nvSpPr>
            <p:spPr bwMode="auto">
              <a:xfrm>
                <a:off x="4784933" y="4140330"/>
                <a:ext cx="304799" cy="304800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dirty="0">
                    <a:latin typeface="Arial" panose="020B0604020202020204" pitchFamily="34" charset="0"/>
                    <a:ea typeface="微软雅黑" pitchFamily="34" charset="-122"/>
                    <a:cs typeface="Arial" panose="020B0604020202020204" pitchFamily="34" charset="0"/>
                  </a:rPr>
                  <a:t>Z</a:t>
                </a:r>
                <a:endParaRPr lang="zh-CN" altLang="en-US" dirty="0">
                  <a:latin typeface="Arial" panose="020B0604020202020204" pitchFamily="34" charset="0"/>
                  <a:ea typeface="微软雅黑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29" name="椭圆 28">
                <a:extLst>
                  <a:ext uri="{FF2B5EF4-FFF2-40B4-BE49-F238E27FC236}">
                    <a16:creationId xmlns:a16="http://schemas.microsoft.com/office/drawing/2014/main" id="{5A8A4D56-BBA4-4EFE-82A5-8CA2433DF5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52536" y="4112194"/>
                <a:ext cx="363747" cy="360182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latin typeface="Arial" panose="020B0604020202020204" pitchFamily="34" charset="0"/>
                  <a:ea typeface="微软雅黑" pitchFamily="34" charset="-122"/>
                  <a:cs typeface="Arial" panose="020B0604020202020204" pitchFamily="34" charset="0"/>
                </a:endParaRPr>
              </a:p>
            </p:txBody>
          </p:sp>
        </p:grpSp>
        <p:cxnSp>
          <p:nvCxnSpPr>
            <p:cNvPr id="11" name="连接符: 曲线 10">
              <a:extLst>
                <a:ext uri="{FF2B5EF4-FFF2-40B4-BE49-F238E27FC236}">
                  <a16:creationId xmlns:a16="http://schemas.microsoft.com/office/drawing/2014/main" id="{9586C661-9C3F-418C-BE9A-6CD2BF447D88}"/>
                </a:ext>
              </a:extLst>
            </p:cNvPr>
            <p:cNvCxnSpPr>
              <a:stCxn id="7" idx="0"/>
              <a:endCxn id="9" idx="2"/>
            </p:cNvCxnSpPr>
            <p:nvPr/>
          </p:nvCxnSpPr>
          <p:spPr bwMode="auto">
            <a:xfrm rot="5400000" flipH="1" flipV="1">
              <a:off x="4409697" y="1945722"/>
              <a:ext cx="524940" cy="1053097"/>
            </a:xfrm>
            <a:prstGeom prst="curvedConnector2">
              <a:avLst/>
            </a:prstGeom>
            <a:solidFill>
              <a:srgbClr val="993366">
                <a:alpha val="96001"/>
              </a:srgbClr>
            </a:solidFill>
            <a:ln w="222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连接符: 曲线 11">
              <a:extLst>
                <a:ext uri="{FF2B5EF4-FFF2-40B4-BE49-F238E27FC236}">
                  <a16:creationId xmlns:a16="http://schemas.microsoft.com/office/drawing/2014/main" id="{8AEDD294-0CAE-4B02-A9C1-0A21D7FADA11}"/>
                </a:ext>
              </a:extLst>
            </p:cNvPr>
            <p:cNvCxnSpPr>
              <a:cxnSpLocks/>
              <a:stCxn id="7" idx="4"/>
              <a:endCxn id="29" idx="2"/>
            </p:cNvCxnSpPr>
            <p:nvPr/>
          </p:nvCxnSpPr>
          <p:spPr bwMode="auto">
            <a:xfrm rot="16200000" flipH="1">
              <a:off x="4245635" y="2939524"/>
              <a:ext cx="749482" cy="949514"/>
            </a:xfrm>
            <a:prstGeom prst="curvedConnector2">
              <a:avLst/>
            </a:prstGeom>
            <a:solidFill>
              <a:srgbClr val="993366">
                <a:alpha val="96001"/>
              </a:srgbClr>
            </a:solidFill>
            <a:ln w="222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" name="连接符: 曲线 12">
              <a:extLst>
                <a:ext uri="{FF2B5EF4-FFF2-40B4-BE49-F238E27FC236}">
                  <a16:creationId xmlns:a16="http://schemas.microsoft.com/office/drawing/2014/main" id="{B23DEB24-D317-4EAA-A906-E674F78FC93D}"/>
                </a:ext>
              </a:extLst>
            </p:cNvPr>
            <p:cNvCxnSpPr>
              <a:stCxn id="9" idx="1"/>
              <a:endCxn id="9" idx="7"/>
            </p:cNvCxnSpPr>
            <p:nvPr/>
          </p:nvCxnSpPr>
          <p:spPr bwMode="auto">
            <a:xfrm rot="5400000" flipH="1" flipV="1">
              <a:off x="5351116" y="1994274"/>
              <a:ext cx="12700" cy="215526"/>
            </a:xfrm>
            <a:prstGeom prst="curvedConnector3">
              <a:avLst>
                <a:gd name="adj1" fmla="val 2151472"/>
              </a:avLst>
            </a:prstGeom>
            <a:solidFill>
              <a:srgbClr val="993366">
                <a:alpha val="96001"/>
              </a:srgbClr>
            </a:solidFill>
            <a:ln w="22225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连接符: 曲线 13">
              <a:extLst>
                <a:ext uri="{FF2B5EF4-FFF2-40B4-BE49-F238E27FC236}">
                  <a16:creationId xmlns:a16="http://schemas.microsoft.com/office/drawing/2014/main" id="{76C67AED-ECB7-4829-80FC-454458073555}"/>
                </a:ext>
              </a:extLst>
            </p:cNvPr>
            <p:cNvCxnSpPr>
              <a:stCxn id="9" idx="6"/>
              <a:endCxn id="22" idx="0"/>
            </p:cNvCxnSpPr>
            <p:nvPr/>
          </p:nvCxnSpPr>
          <p:spPr bwMode="auto">
            <a:xfrm>
              <a:off x="5503516" y="2209800"/>
              <a:ext cx="821084" cy="472699"/>
            </a:xfrm>
            <a:prstGeom prst="curvedConnector2">
              <a:avLst/>
            </a:prstGeom>
            <a:solidFill>
              <a:srgbClr val="993366">
                <a:alpha val="96001"/>
              </a:srgbClr>
            </a:solidFill>
            <a:ln w="22225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" name="连接符: 曲线 14">
              <a:extLst>
                <a:ext uri="{FF2B5EF4-FFF2-40B4-BE49-F238E27FC236}">
                  <a16:creationId xmlns:a16="http://schemas.microsoft.com/office/drawing/2014/main" id="{98747602-4624-4C2B-A0A7-C09656874709}"/>
                </a:ext>
              </a:extLst>
            </p:cNvPr>
            <p:cNvCxnSpPr>
              <a:cxnSpLocks/>
              <a:stCxn id="22" idx="3"/>
              <a:endCxn id="7" idx="5"/>
            </p:cNvCxnSpPr>
            <p:nvPr/>
          </p:nvCxnSpPr>
          <p:spPr bwMode="auto">
            <a:xfrm rot="5400000">
              <a:off x="5208990" y="1987055"/>
              <a:ext cx="52241" cy="1963455"/>
            </a:xfrm>
            <a:prstGeom prst="curvedConnector3">
              <a:avLst>
                <a:gd name="adj1" fmla="val 623032"/>
              </a:avLst>
            </a:prstGeom>
            <a:solidFill>
              <a:srgbClr val="993366">
                <a:alpha val="96001"/>
              </a:srgbClr>
            </a:solidFill>
            <a:ln w="22225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87377C9C-EB54-46F7-8B48-6B5FA1700C60}"/>
                </a:ext>
              </a:extLst>
            </p:cNvPr>
            <p:cNvSpPr txBox="1"/>
            <p:nvPr/>
          </p:nvSpPr>
          <p:spPr>
            <a:xfrm>
              <a:off x="4307669" y="2040162"/>
              <a:ext cx="3129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endParaRPr lang="zh-CN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74D85816-A4DF-4214-A83C-33246E37E0D0}"/>
                </a:ext>
              </a:extLst>
            </p:cNvPr>
            <p:cNvSpPr txBox="1"/>
            <p:nvPr/>
          </p:nvSpPr>
          <p:spPr>
            <a:xfrm>
              <a:off x="5044559" y="3159575"/>
              <a:ext cx="3129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endParaRPr lang="zh-CN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890282A0-8B79-4AC7-8B53-B0ABBAA6EFF7}"/>
                </a:ext>
              </a:extLst>
            </p:cNvPr>
            <p:cNvSpPr txBox="1"/>
            <p:nvPr/>
          </p:nvSpPr>
          <p:spPr>
            <a:xfrm>
              <a:off x="5398507" y="2374596"/>
              <a:ext cx="3209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  <a:endParaRPr lang="zh-CN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A848C7B4-7667-4F67-AE46-D27EB296C25A}"/>
                </a:ext>
              </a:extLst>
            </p:cNvPr>
            <p:cNvSpPr txBox="1"/>
            <p:nvPr/>
          </p:nvSpPr>
          <p:spPr>
            <a:xfrm>
              <a:off x="5194661" y="1467586"/>
              <a:ext cx="3209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  <a:endParaRPr lang="zh-CN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F58A815B-571A-4BA8-A72F-C31FE41F95B7}"/>
                </a:ext>
              </a:extLst>
            </p:cNvPr>
            <p:cNvSpPr txBox="1"/>
            <p:nvPr/>
          </p:nvSpPr>
          <p:spPr>
            <a:xfrm>
              <a:off x="4382275" y="3280799"/>
              <a:ext cx="2872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l-GR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ε</a:t>
              </a:r>
              <a:endParaRPr lang="zh-CN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F6D87CA8-6AD2-41BB-AFD5-87B6A9F92605}"/>
                </a:ext>
              </a:extLst>
            </p:cNvPr>
            <p:cNvSpPr txBox="1"/>
            <p:nvPr/>
          </p:nvSpPr>
          <p:spPr>
            <a:xfrm>
              <a:off x="6035786" y="1999494"/>
              <a:ext cx="3129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endParaRPr lang="zh-CN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1AC40A05-090D-4AB0-81DD-C296EA4704EC}"/>
                </a:ext>
              </a:extLst>
            </p:cNvPr>
            <p:cNvSpPr/>
            <p:nvPr/>
          </p:nvSpPr>
          <p:spPr bwMode="auto">
            <a:xfrm>
              <a:off x="6172200" y="2682499"/>
              <a:ext cx="304800" cy="304800"/>
            </a:xfrm>
            <a:prstGeom prst="ellips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dirty="0">
                  <a:latin typeface="Arial" panose="020B0604020202020204" pitchFamily="34" charset="0"/>
                  <a:ea typeface="微软雅黑" pitchFamily="34" charset="-122"/>
                  <a:cs typeface="Arial" panose="020B0604020202020204" pitchFamily="34" charset="0"/>
                </a:rPr>
                <a:t>B</a:t>
              </a:r>
              <a:endParaRPr lang="zh-CN" altLang="en-US" dirty="0"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endParaRPr>
            </a:p>
          </p:txBody>
        </p:sp>
        <p:cxnSp>
          <p:nvCxnSpPr>
            <p:cNvPr id="23" name="连接符: 曲线 22">
              <a:extLst>
                <a:ext uri="{FF2B5EF4-FFF2-40B4-BE49-F238E27FC236}">
                  <a16:creationId xmlns:a16="http://schemas.microsoft.com/office/drawing/2014/main" id="{E61DBC63-8C0A-4D14-9ACF-E193184A4BD7}"/>
                </a:ext>
              </a:extLst>
            </p:cNvPr>
            <p:cNvCxnSpPr>
              <a:stCxn id="22" idx="1"/>
              <a:endCxn id="9" idx="5"/>
            </p:cNvCxnSpPr>
            <p:nvPr/>
          </p:nvCxnSpPr>
          <p:spPr bwMode="auto">
            <a:xfrm rot="16200000" flipV="1">
              <a:off x="5633072" y="2143371"/>
              <a:ext cx="409573" cy="757958"/>
            </a:xfrm>
            <a:prstGeom prst="curvedConnector3">
              <a:avLst>
                <a:gd name="adj1" fmla="val 50000"/>
              </a:avLst>
            </a:prstGeom>
            <a:solidFill>
              <a:srgbClr val="993366">
                <a:alpha val="96001"/>
              </a:srgbClr>
            </a:solidFill>
            <a:ln w="22225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连接符: 曲线 23">
              <a:extLst>
                <a:ext uri="{FF2B5EF4-FFF2-40B4-BE49-F238E27FC236}">
                  <a16:creationId xmlns:a16="http://schemas.microsoft.com/office/drawing/2014/main" id="{D9853ED1-E7A0-4C69-9C05-AE384CA3EB33}"/>
                </a:ext>
              </a:extLst>
            </p:cNvPr>
            <p:cNvCxnSpPr>
              <a:stCxn id="22" idx="4"/>
              <a:endCxn id="29" idx="6"/>
            </p:cNvCxnSpPr>
            <p:nvPr/>
          </p:nvCxnSpPr>
          <p:spPr bwMode="auto">
            <a:xfrm rot="5400000">
              <a:off x="5490879" y="2955300"/>
              <a:ext cx="801723" cy="865720"/>
            </a:xfrm>
            <a:prstGeom prst="curvedConnector2">
              <a:avLst/>
            </a:prstGeom>
            <a:solidFill>
              <a:srgbClr val="993366">
                <a:alpha val="96001"/>
              </a:srgbClr>
            </a:solidFill>
            <a:ln w="22225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C9405039-FA36-4356-8B0F-FDBBD9AD5E83}"/>
                </a:ext>
              </a:extLst>
            </p:cNvPr>
            <p:cNvSpPr txBox="1"/>
            <p:nvPr/>
          </p:nvSpPr>
          <p:spPr>
            <a:xfrm>
              <a:off x="5829562" y="3289860"/>
              <a:ext cx="2872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l-GR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ε</a:t>
              </a:r>
              <a:endParaRPr lang="zh-CN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26" name="连接符: 曲线 25">
              <a:extLst>
                <a:ext uri="{FF2B5EF4-FFF2-40B4-BE49-F238E27FC236}">
                  <a16:creationId xmlns:a16="http://schemas.microsoft.com/office/drawing/2014/main" id="{7D5585AC-9383-476E-890F-2595179AD36B}"/>
                </a:ext>
              </a:extLst>
            </p:cNvPr>
            <p:cNvCxnSpPr>
              <a:stCxn id="7" idx="6"/>
              <a:endCxn id="22" idx="2"/>
            </p:cNvCxnSpPr>
            <p:nvPr/>
          </p:nvCxnSpPr>
          <p:spPr bwMode="auto">
            <a:xfrm flipV="1">
              <a:off x="4298019" y="2834899"/>
              <a:ext cx="1874181" cy="52241"/>
            </a:xfrm>
            <a:prstGeom prst="curvedConnector3">
              <a:avLst/>
            </a:prstGeom>
            <a:solidFill>
              <a:srgbClr val="993366">
                <a:alpha val="96001"/>
              </a:srgbClr>
            </a:solidFill>
            <a:ln w="222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7624BF17-DC06-43AA-A47E-2B723B82855E}"/>
                </a:ext>
              </a:extLst>
            </p:cNvPr>
            <p:cNvSpPr txBox="1"/>
            <p:nvPr/>
          </p:nvSpPr>
          <p:spPr>
            <a:xfrm>
              <a:off x="4922202" y="2550074"/>
              <a:ext cx="3209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  <a:endParaRPr lang="zh-CN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0" name="箭头: 右 29">
            <a:extLst>
              <a:ext uri="{FF2B5EF4-FFF2-40B4-BE49-F238E27FC236}">
                <a16:creationId xmlns:a16="http://schemas.microsoft.com/office/drawing/2014/main" id="{5095945F-479B-4511-B1D2-1C73AE245EE8}"/>
              </a:ext>
            </a:extLst>
          </p:cNvPr>
          <p:cNvSpPr/>
          <p:nvPr/>
        </p:nvSpPr>
        <p:spPr bwMode="auto">
          <a:xfrm>
            <a:off x="4282869" y="3599838"/>
            <a:ext cx="504397" cy="523220"/>
          </a:xfrm>
          <a:prstGeom prst="rightArrow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latin typeface="Arial" charset="0"/>
              <a:ea typeface="微软雅黑" pitchFamily="34" charset="-122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D2CBE074-EAEF-499F-B036-0601438395A0}"/>
              </a:ext>
            </a:extLst>
          </p:cNvPr>
          <p:cNvSpPr txBox="1"/>
          <p:nvPr/>
        </p:nvSpPr>
        <p:spPr>
          <a:xfrm>
            <a:off x="6654294" y="2060206"/>
            <a:ext cx="15893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NFA  N</a:t>
            </a:r>
            <a:endParaRPr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554348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A17FD80-ED3B-481B-B4D2-1159E5C67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3.5</a:t>
            </a:r>
            <a:r>
              <a:rPr lang="zh-CN" altLang="en-US" dirty="0"/>
              <a:t>　正规文法和有穷自动机的转换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C809507-4883-431A-A5F5-8ACC18DF3B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800" dirty="0"/>
              <a:t>有穷自动机</a:t>
            </a:r>
            <a:r>
              <a:rPr lang="en-US" altLang="zh-CN" sz="2800" dirty="0"/>
              <a:t>M=</a:t>
            </a:r>
            <a:r>
              <a:rPr lang="en-US" altLang="zh-CN" sz="2800" b="1" dirty="0">
                <a:latin typeface="宋体" pitchFamily="2" charset="-122"/>
                <a:ea typeface="宋体" pitchFamily="2" charset="-122"/>
              </a:rPr>
              <a:t>(K,</a:t>
            </a:r>
            <a:r>
              <a:rPr lang="en-US" altLang="zh-CN" sz="2800" b="1" dirty="0">
                <a:latin typeface="宋体" pitchFamily="2" charset="-122"/>
                <a:ea typeface="宋体" pitchFamily="2" charset="-122"/>
                <a:sym typeface="Symbol" pitchFamily="18" charset="2"/>
              </a:rPr>
              <a:t></a:t>
            </a:r>
            <a:r>
              <a:rPr lang="en-US" altLang="zh-CN" sz="2800" b="1" dirty="0">
                <a:latin typeface="宋体" pitchFamily="2" charset="-122"/>
                <a:ea typeface="宋体" pitchFamily="2" charset="-122"/>
              </a:rPr>
              <a:t>,</a:t>
            </a:r>
            <a:r>
              <a:rPr lang="en-US" altLang="zh-CN" sz="2800" b="1" dirty="0" err="1">
                <a:solidFill>
                  <a:srgbClr val="C00000"/>
                </a:solidFill>
                <a:latin typeface="宋体" pitchFamily="2" charset="-122"/>
                <a:ea typeface="宋体" pitchFamily="2" charset="-122"/>
              </a:rPr>
              <a:t>f</a:t>
            </a:r>
            <a:r>
              <a:rPr lang="en-US" altLang="zh-CN" sz="2800" b="1" dirty="0" err="1">
                <a:latin typeface="宋体" pitchFamily="2" charset="-122"/>
                <a:ea typeface="宋体" pitchFamily="2" charset="-122"/>
              </a:rPr>
              <a:t>,S,Z</a:t>
            </a:r>
            <a:r>
              <a:rPr lang="en-US" altLang="zh-CN" sz="2800" b="1" dirty="0">
                <a:latin typeface="宋体" pitchFamily="2" charset="-122"/>
                <a:ea typeface="宋体" pitchFamily="2" charset="-122"/>
              </a:rPr>
              <a:t>) </a:t>
            </a:r>
            <a:r>
              <a:rPr lang="en-US" altLang="zh-CN" sz="2800" dirty="0"/>
              <a:t>→ </a:t>
            </a:r>
            <a:r>
              <a:rPr lang="zh-CN" altLang="en-US" sz="2800" dirty="0"/>
              <a:t>正则文法</a:t>
            </a:r>
            <a:r>
              <a:rPr lang="en-US" altLang="zh-CN" sz="2800" dirty="0">
                <a:latin typeface="+mn-ea"/>
                <a:ea typeface="+mn-ea"/>
              </a:rPr>
              <a:t>G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＝</a:t>
            </a:r>
            <a:r>
              <a:rPr lang="en-US" altLang="zh-CN" sz="2800" b="1" dirty="0">
                <a:latin typeface="宋体" pitchFamily="2" charset="-122"/>
                <a:ea typeface="宋体" pitchFamily="2" charset="-122"/>
              </a:rPr>
              <a:t>(K,</a:t>
            </a:r>
            <a:r>
              <a:rPr lang="en-US" altLang="zh-CN" sz="2800" b="1" dirty="0">
                <a:latin typeface="宋体" pitchFamily="2" charset="-122"/>
                <a:ea typeface="宋体" pitchFamily="2" charset="-122"/>
                <a:sym typeface="Symbol" pitchFamily="18" charset="2"/>
              </a:rPr>
              <a:t></a:t>
            </a:r>
            <a:r>
              <a:rPr lang="en-US" altLang="zh-CN" sz="2800" b="1" dirty="0">
                <a:latin typeface="宋体" pitchFamily="2" charset="-122"/>
                <a:ea typeface="宋体" pitchFamily="2" charset="-122"/>
              </a:rPr>
              <a:t>,</a:t>
            </a:r>
            <a:r>
              <a:rPr lang="en-US" altLang="zh-CN" sz="2800" b="1" dirty="0">
                <a:solidFill>
                  <a:srgbClr val="C00000"/>
                </a:solidFill>
                <a:latin typeface="宋体" pitchFamily="2" charset="-122"/>
                <a:ea typeface="宋体" pitchFamily="2" charset="-122"/>
              </a:rPr>
              <a:t>P</a:t>
            </a:r>
            <a:r>
              <a:rPr lang="en-US" altLang="zh-CN" sz="2800" b="1" dirty="0">
                <a:latin typeface="宋体" pitchFamily="2" charset="-122"/>
                <a:ea typeface="宋体" pitchFamily="2" charset="-122"/>
              </a:rPr>
              <a:t>,S)</a:t>
            </a:r>
          </a:p>
          <a:p>
            <a:r>
              <a:rPr lang="zh-CN" altLang="en-US" sz="2800" dirty="0">
                <a:solidFill>
                  <a:srgbClr val="C00000"/>
                </a:solidFill>
                <a:latin typeface="+mn-ea"/>
                <a:ea typeface="+mn-ea"/>
              </a:rPr>
              <a:t>必要时确定化</a:t>
            </a:r>
            <a:r>
              <a:rPr lang="en-US" altLang="zh-CN" sz="2800" dirty="0">
                <a:solidFill>
                  <a:srgbClr val="C00000"/>
                </a:solidFill>
                <a:latin typeface="+mn-ea"/>
                <a:ea typeface="+mn-ea"/>
              </a:rPr>
              <a:t>M(</a:t>
            </a:r>
            <a:r>
              <a:rPr lang="zh-CN" altLang="en-US" sz="2800" dirty="0">
                <a:solidFill>
                  <a:srgbClr val="C00000"/>
                </a:solidFill>
                <a:latin typeface="+mn-ea"/>
                <a:ea typeface="+mn-ea"/>
              </a:rPr>
              <a:t>如果</a:t>
            </a:r>
            <a:r>
              <a:rPr lang="en-US" altLang="zh-CN" sz="2800" dirty="0">
                <a:solidFill>
                  <a:srgbClr val="C00000"/>
                </a:solidFill>
                <a:latin typeface="+mn-ea"/>
                <a:ea typeface="+mn-ea"/>
              </a:rPr>
              <a:t>M</a:t>
            </a:r>
            <a:r>
              <a:rPr lang="zh-CN" altLang="en-US" sz="2800" dirty="0">
                <a:solidFill>
                  <a:srgbClr val="C00000"/>
                </a:solidFill>
                <a:latin typeface="+mn-ea"/>
                <a:ea typeface="+mn-ea"/>
              </a:rPr>
              <a:t>含</a:t>
            </a:r>
            <a:r>
              <a:rPr lang="el-GR" altLang="zh-CN" sz="2800" dirty="0">
                <a:solidFill>
                  <a:srgbClr val="C00000"/>
                </a:solidFill>
                <a:latin typeface="+mn-ea"/>
                <a:ea typeface="+mn-ea"/>
              </a:rPr>
              <a:t>ε</a:t>
            </a:r>
            <a:r>
              <a:rPr lang="zh-CN" altLang="en-US" sz="2800" dirty="0">
                <a:solidFill>
                  <a:srgbClr val="C00000"/>
                </a:solidFill>
                <a:latin typeface="+mn-ea"/>
                <a:ea typeface="+mn-ea"/>
              </a:rPr>
              <a:t>转移</a:t>
            </a:r>
            <a:r>
              <a:rPr lang="en-US" altLang="zh-CN" sz="2800" dirty="0">
                <a:solidFill>
                  <a:srgbClr val="C00000"/>
                </a:solidFill>
                <a:latin typeface="+mn-ea"/>
                <a:ea typeface="+mn-ea"/>
              </a:rPr>
              <a:t>)</a:t>
            </a:r>
          </a:p>
          <a:p>
            <a:r>
              <a:rPr lang="en-US" altLang="zh-CN" sz="2800" dirty="0">
                <a:latin typeface="+mn-ea"/>
                <a:ea typeface="+mn-ea"/>
              </a:rPr>
              <a:t>G</a:t>
            </a:r>
            <a:r>
              <a:rPr lang="zh-CN" altLang="en-US" sz="2800" dirty="0">
                <a:latin typeface="+mn-ea"/>
                <a:ea typeface="+mn-ea"/>
              </a:rPr>
              <a:t>的产生式</a:t>
            </a:r>
            <a:r>
              <a:rPr lang="en-US" altLang="zh-CN" sz="2800" dirty="0">
                <a:latin typeface="+mn-ea"/>
                <a:ea typeface="+mn-ea"/>
              </a:rPr>
              <a:t>P</a:t>
            </a:r>
            <a:r>
              <a:rPr lang="zh-CN" altLang="en-US" sz="2800" dirty="0">
                <a:latin typeface="+mn-ea"/>
                <a:ea typeface="+mn-ea"/>
              </a:rPr>
              <a:t>由下列方法构造：</a:t>
            </a:r>
            <a:endParaRPr lang="en-US" altLang="zh-CN" sz="2800" dirty="0">
              <a:latin typeface="+mn-ea"/>
              <a:ea typeface="+mn-ea"/>
            </a:endParaRPr>
          </a:p>
          <a:p>
            <a:pPr lvl="1"/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如 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f(B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，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a)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＝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C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， 则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:  </a:t>
            </a: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B→aC</a:t>
            </a:r>
            <a:endParaRPr kumimoji="0" lang="en-US" altLang="zh-CN" sz="240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lvl="1"/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对可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接受态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Z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 ,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增加产生式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: 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Z→</a:t>
            </a:r>
            <a:r>
              <a:rPr lang="el-GR" altLang="zh-CN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ε</a:t>
            </a:r>
            <a:endParaRPr lang="en-US" altLang="zh-CN" sz="24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zh-CN" altLang="en-US" sz="2400" dirty="0">
                <a:solidFill>
                  <a:srgbClr val="0000F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如</a:t>
            </a:r>
            <a:r>
              <a:rPr lang="en-US" altLang="zh-CN" sz="2400" dirty="0">
                <a:solidFill>
                  <a:srgbClr val="0000F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f(</a:t>
            </a:r>
            <a:r>
              <a:rPr lang="en-US" altLang="zh-CN" sz="2400" dirty="0" err="1">
                <a:solidFill>
                  <a:srgbClr val="0000F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B,a</a:t>
            </a:r>
            <a:r>
              <a:rPr lang="en-US" altLang="zh-CN" sz="2400" dirty="0">
                <a:solidFill>
                  <a:srgbClr val="0000F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)=C,C</a:t>
            </a:r>
            <a:r>
              <a:rPr lang="zh-CN" altLang="en-US" sz="2400" dirty="0">
                <a:solidFill>
                  <a:srgbClr val="0000F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为</a:t>
            </a:r>
            <a:r>
              <a:rPr lang="zh-CN" altLang="en-US" sz="2400" dirty="0">
                <a:solidFill>
                  <a:srgbClr val="FF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终态</a:t>
            </a:r>
            <a:r>
              <a:rPr lang="en-US" altLang="zh-CN" sz="2400" dirty="0">
                <a:solidFill>
                  <a:srgbClr val="0000F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,</a:t>
            </a:r>
            <a:r>
              <a:rPr lang="zh-CN" altLang="en-US" sz="2400" dirty="0">
                <a:solidFill>
                  <a:srgbClr val="0000F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且</a:t>
            </a:r>
            <a:r>
              <a:rPr lang="zh-CN" altLang="en-US" sz="2400" dirty="0">
                <a:solidFill>
                  <a:srgbClr val="FF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非始态</a:t>
            </a:r>
            <a:r>
              <a:rPr lang="en-US" altLang="zh-CN" sz="2400" dirty="0">
                <a:solidFill>
                  <a:srgbClr val="0000F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,</a:t>
            </a:r>
            <a:r>
              <a:rPr lang="zh-CN" altLang="en-US" sz="2400" dirty="0">
                <a:solidFill>
                  <a:srgbClr val="0000F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又</a:t>
            </a:r>
            <a:r>
              <a:rPr lang="zh-CN" altLang="en-US" sz="2400" dirty="0">
                <a:solidFill>
                  <a:srgbClr val="FF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无出边</a:t>
            </a:r>
            <a:r>
              <a:rPr lang="en-US" altLang="zh-CN" sz="2400" dirty="0">
                <a:solidFill>
                  <a:srgbClr val="0000F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,</a:t>
            </a:r>
            <a:r>
              <a:rPr lang="zh-CN" altLang="en-US" sz="2400" dirty="0">
                <a:solidFill>
                  <a:srgbClr val="0000F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可直接</a:t>
            </a:r>
            <a:r>
              <a:rPr lang="en-US" altLang="zh-CN" sz="240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: </a:t>
            </a: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B→a</a:t>
            </a:r>
            <a:endParaRPr kumimoji="0" lang="en-US" altLang="zh-CN" sz="240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lvl="1"/>
            <a:endParaRPr lang="en-US" altLang="zh-CN" sz="2200" dirty="0">
              <a:latin typeface="+mn-ea"/>
              <a:ea typeface="+mn-ea"/>
            </a:endParaRPr>
          </a:p>
          <a:p>
            <a:endParaRPr lang="en-US" altLang="zh-CN" dirty="0">
              <a:latin typeface="+mn-ea"/>
              <a:ea typeface="+mn-ea"/>
            </a:endParaRPr>
          </a:p>
          <a:p>
            <a:endParaRPr lang="zh-CN" altLang="en-US" sz="28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97214D2-7A20-49E5-8BB3-3EE04AD9B0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3A857A3-1012-4184-86F6-41658C62E65F}" type="slidenum">
              <a:rPr lang="en-US" smtClean="0"/>
              <a:pPr/>
              <a:t>66</a:t>
            </a:fld>
            <a:endParaRPr 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72C89CB-1071-4FFA-BA08-15E9AAF5FDD3}"/>
              </a:ext>
            </a:extLst>
          </p:cNvPr>
          <p:cNvSpPr txBox="1"/>
          <p:nvPr/>
        </p:nvSpPr>
        <p:spPr>
          <a:xfrm>
            <a:off x="9286583" y="2526933"/>
            <a:ext cx="1898289" cy="3785652"/>
          </a:xfrm>
          <a:prstGeom prst="rect">
            <a:avLst/>
          </a:prstGeom>
          <a:noFill/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zh-CN" sz="2400" dirty="0"/>
              <a:t>G[S]:</a:t>
            </a:r>
          </a:p>
          <a:p>
            <a:pPr algn="l"/>
            <a:r>
              <a:rPr lang="en-US" altLang="zh-CN" sz="2400" dirty="0">
                <a:solidFill>
                  <a:srgbClr val="FF0000"/>
                </a:solidFill>
              </a:rPr>
              <a:t>A → </a:t>
            </a:r>
            <a:r>
              <a:rPr lang="en-US" altLang="zh-CN" sz="2400" dirty="0" err="1">
                <a:solidFill>
                  <a:srgbClr val="FF0000"/>
                </a:solidFill>
              </a:rPr>
              <a:t>aB</a:t>
            </a:r>
            <a:endParaRPr lang="en-US" altLang="zh-CN" sz="2400" dirty="0">
              <a:solidFill>
                <a:srgbClr val="FF0000"/>
              </a:solidFill>
            </a:endParaRPr>
          </a:p>
          <a:p>
            <a:pPr algn="l"/>
            <a:r>
              <a:rPr lang="en-US" altLang="zh-CN" sz="2400" dirty="0">
                <a:solidFill>
                  <a:srgbClr val="FF0000"/>
                </a:solidFill>
              </a:rPr>
              <a:t>A → </a:t>
            </a:r>
            <a:r>
              <a:rPr lang="en-US" altLang="zh-CN" sz="2400" dirty="0" err="1">
                <a:solidFill>
                  <a:srgbClr val="FF0000"/>
                </a:solidFill>
              </a:rPr>
              <a:t>bD</a:t>
            </a:r>
            <a:endParaRPr lang="en-US" altLang="zh-CN" sz="2400" dirty="0">
              <a:solidFill>
                <a:srgbClr val="FF0000"/>
              </a:solidFill>
            </a:endParaRPr>
          </a:p>
          <a:p>
            <a:pPr algn="l"/>
            <a:r>
              <a:rPr lang="en-US" altLang="zh-CN" sz="2400" dirty="0"/>
              <a:t>B → </a:t>
            </a:r>
            <a:r>
              <a:rPr lang="en-US" altLang="zh-CN" sz="2400" dirty="0" err="1"/>
              <a:t>bC</a:t>
            </a:r>
            <a:endParaRPr lang="en-US" altLang="zh-CN" sz="2400" dirty="0"/>
          </a:p>
          <a:p>
            <a:pPr algn="l"/>
            <a:r>
              <a:rPr lang="en-US" altLang="zh-CN" sz="2400" dirty="0">
                <a:solidFill>
                  <a:srgbClr val="00B050"/>
                </a:solidFill>
              </a:rPr>
              <a:t>C → </a:t>
            </a:r>
            <a:r>
              <a:rPr lang="en-US" altLang="zh-CN" sz="2400" dirty="0" err="1">
                <a:solidFill>
                  <a:srgbClr val="00B050"/>
                </a:solidFill>
              </a:rPr>
              <a:t>aA</a:t>
            </a:r>
            <a:endParaRPr lang="en-US" altLang="zh-CN" sz="2400" dirty="0">
              <a:solidFill>
                <a:srgbClr val="00B050"/>
              </a:solidFill>
            </a:endParaRPr>
          </a:p>
          <a:p>
            <a:pPr algn="l"/>
            <a:r>
              <a:rPr lang="en-US" altLang="zh-CN" sz="2400" dirty="0">
                <a:solidFill>
                  <a:srgbClr val="00B050"/>
                </a:solidFill>
              </a:rPr>
              <a:t>C → </a:t>
            </a:r>
            <a:r>
              <a:rPr lang="en-US" altLang="zh-CN" sz="2400" dirty="0" err="1">
                <a:solidFill>
                  <a:srgbClr val="00B050"/>
                </a:solidFill>
              </a:rPr>
              <a:t>bD</a:t>
            </a:r>
            <a:endParaRPr lang="en-US" altLang="zh-CN" sz="2400" dirty="0">
              <a:solidFill>
                <a:srgbClr val="00B050"/>
              </a:solidFill>
            </a:endParaRPr>
          </a:p>
          <a:p>
            <a:pPr algn="l"/>
            <a:r>
              <a:rPr lang="en-US" altLang="zh-CN" sz="2400" dirty="0">
                <a:solidFill>
                  <a:srgbClr val="0000FF"/>
                </a:solidFill>
              </a:rPr>
              <a:t>D → </a:t>
            </a:r>
            <a:r>
              <a:rPr lang="en-US" altLang="zh-CN" sz="2400" dirty="0" err="1">
                <a:solidFill>
                  <a:srgbClr val="0000FF"/>
                </a:solidFill>
              </a:rPr>
              <a:t>aB</a:t>
            </a:r>
            <a:endParaRPr lang="en-US" altLang="zh-CN" sz="2400" dirty="0">
              <a:solidFill>
                <a:srgbClr val="0000FF"/>
              </a:solidFill>
            </a:endParaRPr>
          </a:p>
          <a:p>
            <a:r>
              <a:rPr lang="en-US" altLang="zh-CN" sz="2400" dirty="0">
                <a:solidFill>
                  <a:srgbClr val="0000FF"/>
                </a:solidFill>
              </a:rPr>
              <a:t>D → </a:t>
            </a:r>
            <a:r>
              <a:rPr lang="en-US" altLang="zh-CN" sz="2400" dirty="0" err="1">
                <a:solidFill>
                  <a:srgbClr val="0000FF"/>
                </a:solidFill>
              </a:rPr>
              <a:t>bD</a:t>
            </a:r>
            <a:endParaRPr lang="en-US" altLang="zh-CN" sz="2400" dirty="0">
              <a:solidFill>
                <a:srgbClr val="0000FF"/>
              </a:solidFill>
            </a:endParaRPr>
          </a:p>
          <a:p>
            <a:r>
              <a:rPr lang="en-US" altLang="zh-CN" sz="2400" dirty="0">
                <a:solidFill>
                  <a:srgbClr val="D9149C"/>
                </a:solidFill>
              </a:rPr>
              <a:t>D →</a:t>
            </a:r>
            <a:r>
              <a:rPr lang="el-GR" altLang="zh-CN" sz="2400" dirty="0">
                <a:solidFill>
                  <a:srgbClr val="D9149C"/>
                </a:solidFill>
              </a:rPr>
              <a:t> ε</a:t>
            </a:r>
            <a:endParaRPr lang="en-US" altLang="zh-CN" sz="2400" dirty="0">
              <a:solidFill>
                <a:srgbClr val="D9149C"/>
              </a:solidFill>
            </a:endParaRPr>
          </a:p>
          <a:p>
            <a:r>
              <a:rPr lang="en-US" altLang="zh-CN" sz="2400" dirty="0">
                <a:solidFill>
                  <a:srgbClr val="D9149C"/>
                </a:solidFill>
              </a:rPr>
              <a:t>C →</a:t>
            </a:r>
            <a:r>
              <a:rPr lang="el-GR" altLang="zh-CN" sz="2400" dirty="0">
                <a:solidFill>
                  <a:srgbClr val="D9149C"/>
                </a:solidFill>
              </a:rPr>
              <a:t>ε</a:t>
            </a:r>
            <a:endParaRPr lang="en-US" altLang="zh-CN" sz="2400" dirty="0">
              <a:solidFill>
                <a:srgbClr val="D9149C"/>
              </a:solidFill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FEAF2311-2478-4507-AE21-40DCF73F1E49}"/>
              </a:ext>
            </a:extLst>
          </p:cNvPr>
          <p:cNvGrpSpPr/>
          <p:nvPr/>
        </p:nvGrpSpPr>
        <p:grpSpPr>
          <a:xfrm>
            <a:off x="3281284" y="4350147"/>
            <a:ext cx="2946089" cy="2563636"/>
            <a:chOff x="2746648" y="2422495"/>
            <a:chExt cx="2946089" cy="2563636"/>
          </a:xfrm>
        </p:grpSpPr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6C5D8502-BCCD-4C8C-AD50-405A16220EDE}"/>
                </a:ext>
              </a:extLst>
            </p:cNvPr>
            <p:cNvSpPr/>
            <p:nvPr/>
          </p:nvSpPr>
          <p:spPr bwMode="auto">
            <a:xfrm>
              <a:off x="3078819" y="3032827"/>
              <a:ext cx="304800" cy="304800"/>
            </a:xfrm>
            <a:prstGeom prst="ellips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dirty="0">
                  <a:latin typeface="Arial" charset="0"/>
                  <a:ea typeface="微软雅黑" pitchFamily="34" charset="-122"/>
                </a:rPr>
                <a:t>A</a:t>
              </a:r>
              <a:endParaRPr lang="zh-CN" altLang="en-US" dirty="0">
                <a:latin typeface="Arial" charset="0"/>
                <a:ea typeface="微软雅黑" pitchFamily="34" charset="-122"/>
              </a:endParaRP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BAF1AACC-6A32-4533-AF57-8EB2C29447F5}"/>
                </a:ext>
              </a:extLst>
            </p:cNvPr>
            <p:cNvSpPr txBox="1"/>
            <p:nvPr/>
          </p:nvSpPr>
          <p:spPr>
            <a:xfrm>
              <a:off x="2746648" y="2981074"/>
              <a:ext cx="41229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latin typeface="Times New Roman" pitchFamily="18" charset="0"/>
                  <a:sym typeface="Symbol" pitchFamily="18" charset="2"/>
                </a:rPr>
                <a:t></a:t>
              </a:r>
              <a:endParaRPr lang="en-US" altLang="zh-CN" b="1" dirty="0"/>
            </a:p>
            <a:p>
              <a:endParaRPr lang="zh-CN" altLang="en-US" dirty="0"/>
            </a:p>
          </p:txBody>
        </p:sp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95145C52-A7E9-47ED-B8A1-46B802D7DE26}"/>
                </a:ext>
              </a:extLst>
            </p:cNvPr>
            <p:cNvGrpSpPr/>
            <p:nvPr/>
          </p:nvGrpSpPr>
          <p:grpSpPr>
            <a:xfrm>
              <a:off x="4087455" y="4083848"/>
              <a:ext cx="363747" cy="360182"/>
              <a:chOff x="4752536" y="4112194"/>
              <a:chExt cx="363747" cy="360182"/>
            </a:xfrm>
          </p:grpSpPr>
          <p:sp>
            <p:nvSpPr>
              <p:cNvPr id="28" name="椭圆 27">
                <a:extLst>
                  <a:ext uri="{FF2B5EF4-FFF2-40B4-BE49-F238E27FC236}">
                    <a16:creationId xmlns:a16="http://schemas.microsoft.com/office/drawing/2014/main" id="{CEF65DA2-BFD4-4A25-9459-0AACFB3423C0}"/>
                  </a:ext>
                </a:extLst>
              </p:cNvPr>
              <p:cNvSpPr/>
              <p:nvPr/>
            </p:nvSpPr>
            <p:spPr bwMode="auto">
              <a:xfrm>
                <a:off x="4784933" y="4140330"/>
                <a:ext cx="304799" cy="304800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dirty="0">
                    <a:latin typeface="Arial" charset="0"/>
                    <a:ea typeface="微软雅黑" pitchFamily="34" charset="-122"/>
                  </a:rPr>
                  <a:t>D</a:t>
                </a:r>
                <a:endParaRPr lang="zh-CN" altLang="en-US" dirty="0">
                  <a:latin typeface="Arial" charset="0"/>
                  <a:ea typeface="微软雅黑" pitchFamily="34" charset="-122"/>
                </a:endParaRPr>
              </a:p>
            </p:txBody>
          </p:sp>
          <p:sp>
            <p:nvSpPr>
              <p:cNvPr id="29" name="椭圆 28">
                <a:extLst>
                  <a:ext uri="{FF2B5EF4-FFF2-40B4-BE49-F238E27FC236}">
                    <a16:creationId xmlns:a16="http://schemas.microsoft.com/office/drawing/2014/main" id="{D7E53CCB-66EE-479B-BBB1-901C6B980D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52536" y="4112194"/>
                <a:ext cx="363747" cy="360182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latin typeface="Arial" charset="0"/>
                  <a:ea typeface="微软雅黑" pitchFamily="34" charset="-122"/>
                </a:endParaRPr>
              </a:p>
            </p:txBody>
          </p:sp>
        </p:grpSp>
        <p:cxnSp>
          <p:nvCxnSpPr>
            <p:cNvPr id="10" name="连接符: 曲线 9">
              <a:extLst>
                <a:ext uri="{FF2B5EF4-FFF2-40B4-BE49-F238E27FC236}">
                  <a16:creationId xmlns:a16="http://schemas.microsoft.com/office/drawing/2014/main" id="{2BF65E5A-7F82-4202-A69B-B94A87EA262F}"/>
                </a:ext>
              </a:extLst>
            </p:cNvPr>
            <p:cNvCxnSpPr>
              <a:cxnSpLocks/>
              <a:stCxn id="7" idx="4"/>
              <a:endCxn id="29" idx="2"/>
            </p:cNvCxnSpPr>
            <p:nvPr/>
          </p:nvCxnSpPr>
          <p:spPr bwMode="auto">
            <a:xfrm rot="16200000" flipH="1">
              <a:off x="3196180" y="3372666"/>
              <a:ext cx="926312" cy="856235"/>
            </a:xfrm>
            <a:prstGeom prst="curvedConnector2">
              <a:avLst/>
            </a:prstGeom>
            <a:solidFill>
              <a:srgbClr val="993366">
                <a:alpha val="96001"/>
              </a:srgbClr>
            </a:solidFill>
            <a:ln w="222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17E5F750-C402-454C-9AC3-208AF122A51F}"/>
                </a:ext>
              </a:extLst>
            </p:cNvPr>
            <p:cNvSpPr txBox="1"/>
            <p:nvPr/>
          </p:nvSpPr>
          <p:spPr>
            <a:xfrm>
              <a:off x="4214587" y="2422495"/>
              <a:ext cx="3129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a</a:t>
              </a:r>
              <a:endParaRPr lang="zh-CN" altLang="en-US" dirty="0"/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A31CE34A-6831-4DC2-BDE4-C0CCF6F16A6E}"/>
                </a:ext>
              </a:extLst>
            </p:cNvPr>
            <p:cNvSpPr txBox="1"/>
            <p:nvPr/>
          </p:nvSpPr>
          <p:spPr>
            <a:xfrm>
              <a:off x="4260685" y="3504209"/>
              <a:ext cx="3129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a</a:t>
              </a:r>
              <a:endParaRPr lang="zh-CN" altLang="en-US" dirty="0"/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8EEE1B97-AAD9-49BB-90B9-8EB99BABF475}"/>
                </a:ext>
              </a:extLst>
            </p:cNvPr>
            <p:cNvSpPr txBox="1"/>
            <p:nvPr/>
          </p:nvSpPr>
          <p:spPr>
            <a:xfrm>
              <a:off x="4524601" y="2889774"/>
              <a:ext cx="3209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b</a:t>
              </a:r>
              <a:endParaRPr lang="zh-CN" altLang="en-US" dirty="0"/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803E805E-85A7-44EE-959E-FC714FE34441}"/>
                </a:ext>
              </a:extLst>
            </p:cNvPr>
            <p:cNvSpPr txBox="1"/>
            <p:nvPr/>
          </p:nvSpPr>
          <p:spPr>
            <a:xfrm>
              <a:off x="3455051" y="3578886"/>
              <a:ext cx="3209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b</a:t>
              </a:r>
              <a:endParaRPr lang="zh-CN" altLang="en-US" dirty="0"/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74AB6818-E21D-4306-99C9-FBB0C7D7547F}"/>
                </a:ext>
              </a:extLst>
            </p:cNvPr>
            <p:cNvSpPr txBox="1"/>
            <p:nvPr/>
          </p:nvSpPr>
          <p:spPr>
            <a:xfrm>
              <a:off x="4104230" y="4616799"/>
              <a:ext cx="3209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b</a:t>
              </a:r>
              <a:endParaRPr lang="zh-CN" altLang="en-US" dirty="0"/>
            </a:p>
          </p:txBody>
        </p:sp>
        <p:cxnSp>
          <p:nvCxnSpPr>
            <p:cNvPr id="16" name="连接符: 曲线 15">
              <a:extLst>
                <a:ext uri="{FF2B5EF4-FFF2-40B4-BE49-F238E27FC236}">
                  <a16:creationId xmlns:a16="http://schemas.microsoft.com/office/drawing/2014/main" id="{FB68EEE9-785D-4240-90C3-14CC5E12731F}"/>
                </a:ext>
              </a:extLst>
            </p:cNvPr>
            <p:cNvCxnSpPr>
              <a:cxnSpLocks/>
              <a:stCxn id="27" idx="0"/>
              <a:endCxn id="7" idx="0"/>
            </p:cNvCxnSpPr>
            <p:nvPr/>
          </p:nvCxnSpPr>
          <p:spPr bwMode="auto">
            <a:xfrm rot="16200000" flipH="1" flipV="1">
              <a:off x="4356953" y="1878916"/>
              <a:ext cx="28177" cy="2279644"/>
            </a:xfrm>
            <a:prstGeom prst="curvedConnector3">
              <a:avLst>
                <a:gd name="adj1" fmla="val -811300"/>
              </a:avLst>
            </a:prstGeom>
            <a:solidFill>
              <a:srgbClr val="993366">
                <a:alpha val="96001"/>
              </a:srgbClr>
            </a:solidFill>
            <a:ln w="22225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连接符: 曲线 16">
              <a:extLst>
                <a:ext uri="{FF2B5EF4-FFF2-40B4-BE49-F238E27FC236}">
                  <a16:creationId xmlns:a16="http://schemas.microsoft.com/office/drawing/2014/main" id="{232EB5BD-7B96-456D-8991-6DF5F8C3BF08}"/>
                </a:ext>
              </a:extLst>
            </p:cNvPr>
            <p:cNvCxnSpPr>
              <a:cxnSpLocks/>
              <a:stCxn id="27" idx="4"/>
              <a:endCxn id="29" idx="6"/>
            </p:cNvCxnSpPr>
            <p:nvPr/>
          </p:nvCxnSpPr>
          <p:spPr bwMode="auto">
            <a:xfrm rot="5400000">
              <a:off x="4531480" y="3284554"/>
              <a:ext cx="899107" cy="1059662"/>
            </a:xfrm>
            <a:prstGeom prst="curvedConnector2">
              <a:avLst/>
            </a:prstGeom>
            <a:solidFill>
              <a:srgbClr val="993366">
                <a:alpha val="96001"/>
              </a:srgbClr>
            </a:solidFill>
            <a:ln w="22225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30F4AAA4-467A-4DB3-B284-B17F642383C4}"/>
                </a:ext>
              </a:extLst>
            </p:cNvPr>
            <p:cNvSpPr txBox="1"/>
            <p:nvPr/>
          </p:nvSpPr>
          <p:spPr>
            <a:xfrm>
              <a:off x="4898301" y="3686806"/>
              <a:ext cx="3209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b</a:t>
              </a:r>
              <a:endParaRPr lang="zh-CN" altLang="en-US" dirty="0"/>
            </a:p>
          </p:txBody>
        </p:sp>
        <p:cxnSp>
          <p:nvCxnSpPr>
            <p:cNvPr id="19" name="连接符: 曲线 18">
              <a:extLst>
                <a:ext uri="{FF2B5EF4-FFF2-40B4-BE49-F238E27FC236}">
                  <a16:creationId xmlns:a16="http://schemas.microsoft.com/office/drawing/2014/main" id="{D9C0BFD6-6B3E-47FE-BDBF-3091DA4BCD14}"/>
                </a:ext>
              </a:extLst>
            </p:cNvPr>
            <p:cNvCxnSpPr>
              <a:stCxn id="7" idx="6"/>
              <a:endCxn id="21" idx="2"/>
            </p:cNvCxnSpPr>
            <p:nvPr/>
          </p:nvCxnSpPr>
          <p:spPr bwMode="auto">
            <a:xfrm>
              <a:off x="3383620" y="3185228"/>
              <a:ext cx="731181" cy="2963"/>
            </a:xfrm>
            <a:prstGeom prst="curvedConnector3">
              <a:avLst/>
            </a:prstGeom>
            <a:solidFill>
              <a:srgbClr val="993366">
                <a:alpha val="96001"/>
              </a:srgbClr>
            </a:solidFill>
            <a:ln w="222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2A8AC10F-6CC0-45A7-BD79-21554D84D459}"/>
                </a:ext>
              </a:extLst>
            </p:cNvPr>
            <p:cNvSpPr txBox="1"/>
            <p:nvPr/>
          </p:nvSpPr>
          <p:spPr>
            <a:xfrm>
              <a:off x="3521842" y="2859981"/>
              <a:ext cx="3129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a</a:t>
              </a:r>
              <a:endParaRPr lang="zh-CN" altLang="en-US" dirty="0"/>
            </a:p>
          </p:txBody>
        </p: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A752CFDB-DBE6-470A-8EBA-5602EFA22BDB}"/>
                </a:ext>
              </a:extLst>
            </p:cNvPr>
            <p:cNvSpPr/>
            <p:nvPr/>
          </p:nvSpPr>
          <p:spPr bwMode="auto">
            <a:xfrm>
              <a:off x="4114800" y="3035790"/>
              <a:ext cx="304800" cy="304800"/>
            </a:xfrm>
            <a:prstGeom prst="ellips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dirty="0">
                  <a:latin typeface="Arial" charset="0"/>
                  <a:ea typeface="微软雅黑" pitchFamily="34" charset="-122"/>
                </a:rPr>
                <a:t>B</a:t>
              </a:r>
              <a:endParaRPr lang="zh-CN" altLang="en-US" dirty="0">
                <a:latin typeface="Arial" charset="0"/>
                <a:ea typeface="微软雅黑" pitchFamily="34" charset="-122"/>
              </a:endParaRPr>
            </a:p>
          </p:txBody>
        </p:sp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F29F2D84-1C1B-435F-B35A-EE6CF54B6F4A}"/>
                </a:ext>
              </a:extLst>
            </p:cNvPr>
            <p:cNvGrpSpPr/>
            <p:nvPr/>
          </p:nvGrpSpPr>
          <p:grpSpPr>
            <a:xfrm>
              <a:off x="5328990" y="3004650"/>
              <a:ext cx="363747" cy="360182"/>
              <a:chOff x="4752536" y="4112194"/>
              <a:chExt cx="363747" cy="360182"/>
            </a:xfrm>
          </p:grpSpPr>
          <p:sp>
            <p:nvSpPr>
              <p:cNvPr id="26" name="椭圆 25">
                <a:extLst>
                  <a:ext uri="{FF2B5EF4-FFF2-40B4-BE49-F238E27FC236}">
                    <a16:creationId xmlns:a16="http://schemas.microsoft.com/office/drawing/2014/main" id="{70D69637-707B-4458-A5DF-CB8F10D2A785}"/>
                  </a:ext>
                </a:extLst>
              </p:cNvPr>
              <p:cNvSpPr/>
              <p:nvPr/>
            </p:nvSpPr>
            <p:spPr bwMode="auto">
              <a:xfrm>
                <a:off x="4784933" y="4140330"/>
                <a:ext cx="304799" cy="304800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dirty="0">
                    <a:latin typeface="Arial" charset="0"/>
                    <a:ea typeface="微软雅黑" pitchFamily="34" charset="-122"/>
                  </a:rPr>
                  <a:t>C</a:t>
                </a:r>
                <a:endParaRPr lang="zh-CN" altLang="en-US" dirty="0">
                  <a:latin typeface="Arial" charset="0"/>
                  <a:ea typeface="微软雅黑" pitchFamily="34" charset="-122"/>
                </a:endParaRPr>
              </a:p>
            </p:txBody>
          </p:sp>
          <p:sp>
            <p:nvSpPr>
              <p:cNvPr id="27" name="椭圆 26">
                <a:extLst>
                  <a:ext uri="{FF2B5EF4-FFF2-40B4-BE49-F238E27FC236}">
                    <a16:creationId xmlns:a16="http://schemas.microsoft.com/office/drawing/2014/main" id="{C7EDD9CC-2886-41E6-8A78-DE2CF02E49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52536" y="4112194"/>
                <a:ext cx="363747" cy="360182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latin typeface="Arial" charset="0"/>
                  <a:ea typeface="微软雅黑" pitchFamily="34" charset="-122"/>
                </a:endParaRPr>
              </a:p>
            </p:txBody>
          </p:sp>
        </p:grpSp>
        <p:cxnSp>
          <p:nvCxnSpPr>
            <p:cNvPr id="23" name="直接箭头连接符 22">
              <a:extLst>
                <a:ext uri="{FF2B5EF4-FFF2-40B4-BE49-F238E27FC236}">
                  <a16:creationId xmlns:a16="http://schemas.microsoft.com/office/drawing/2014/main" id="{DF6B9885-83B8-42DC-99B6-2DC9F1154CBC}"/>
                </a:ext>
              </a:extLst>
            </p:cNvPr>
            <p:cNvCxnSpPr>
              <a:stCxn id="21" idx="6"/>
              <a:endCxn id="27" idx="2"/>
            </p:cNvCxnSpPr>
            <p:nvPr/>
          </p:nvCxnSpPr>
          <p:spPr bwMode="auto">
            <a:xfrm flipV="1">
              <a:off x="4419601" y="3184742"/>
              <a:ext cx="909389" cy="3449"/>
            </a:xfrm>
            <a:prstGeom prst="straightConnector1">
              <a:avLst/>
            </a:prstGeom>
            <a:solidFill>
              <a:srgbClr val="993366">
                <a:alpha val="96001"/>
              </a:srgbClr>
            </a:solidFill>
            <a:ln w="222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直接箭头连接符 23">
              <a:extLst>
                <a:ext uri="{FF2B5EF4-FFF2-40B4-BE49-F238E27FC236}">
                  <a16:creationId xmlns:a16="http://schemas.microsoft.com/office/drawing/2014/main" id="{57416AED-EACC-4C36-9113-5FE254D0D018}"/>
                </a:ext>
              </a:extLst>
            </p:cNvPr>
            <p:cNvCxnSpPr>
              <a:stCxn id="29" idx="0"/>
              <a:endCxn id="21" idx="4"/>
            </p:cNvCxnSpPr>
            <p:nvPr/>
          </p:nvCxnSpPr>
          <p:spPr bwMode="auto">
            <a:xfrm flipH="1" flipV="1">
              <a:off x="4267200" y="3340590"/>
              <a:ext cx="2128" cy="743258"/>
            </a:xfrm>
            <a:prstGeom prst="straightConnector1">
              <a:avLst/>
            </a:prstGeom>
            <a:solidFill>
              <a:srgbClr val="993366">
                <a:alpha val="96001"/>
              </a:srgbClr>
            </a:solidFill>
            <a:ln w="22225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连接符: 曲线 24">
              <a:extLst>
                <a:ext uri="{FF2B5EF4-FFF2-40B4-BE49-F238E27FC236}">
                  <a16:creationId xmlns:a16="http://schemas.microsoft.com/office/drawing/2014/main" id="{0A3DDD70-94A7-4A1F-A725-5B85F5A098B2}"/>
                </a:ext>
              </a:extLst>
            </p:cNvPr>
            <p:cNvCxnSpPr>
              <a:stCxn id="29" idx="3"/>
              <a:endCxn id="29" idx="5"/>
            </p:cNvCxnSpPr>
            <p:nvPr/>
          </p:nvCxnSpPr>
          <p:spPr bwMode="auto">
            <a:xfrm rot="16200000" flipH="1">
              <a:off x="4269327" y="4262680"/>
              <a:ext cx="12700" cy="257207"/>
            </a:xfrm>
            <a:prstGeom prst="curvedConnector3">
              <a:avLst>
                <a:gd name="adj1" fmla="val 2215331"/>
              </a:avLst>
            </a:prstGeom>
            <a:solidFill>
              <a:srgbClr val="993366">
                <a:alpha val="96001"/>
              </a:srgbClr>
            </a:solidFill>
            <a:ln w="22225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30" name="箭头: 右 29">
            <a:extLst>
              <a:ext uri="{FF2B5EF4-FFF2-40B4-BE49-F238E27FC236}">
                <a16:creationId xmlns:a16="http://schemas.microsoft.com/office/drawing/2014/main" id="{5DE6979C-36B6-43DD-9B40-568D5A99B9E4}"/>
              </a:ext>
            </a:extLst>
          </p:cNvPr>
          <p:cNvSpPr/>
          <p:nvPr/>
        </p:nvSpPr>
        <p:spPr bwMode="auto">
          <a:xfrm>
            <a:off x="6866822" y="4817426"/>
            <a:ext cx="554458" cy="523220"/>
          </a:xfrm>
          <a:prstGeom prst="rightArrow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latin typeface="Arial" charset="0"/>
              <a:ea typeface="微软雅黑" pitchFamily="34" charset="-122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B26700CF-EF09-4D86-92D0-BFF053009469}"/>
              </a:ext>
            </a:extLst>
          </p:cNvPr>
          <p:cNvSpPr txBox="1"/>
          <p:nvPr/>
        </p:nvSpPr>
        <p:spPr>
          <a:xfrm>
            <a:off x="2520223" y="5518558"/>
            <a:ext cx="7832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DFA</a:t>
            </a:r>
            <a:endParaRPr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329243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C6EED2-FC93-4BF8-BFFC-A16A1A44F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3.5</a:t>
            </a:r>
            <a:r>
              <a:rPr lang="zh-CN" altLang="en-US" dirty="0"/>
              <a:t>　正规文法和有穷自动机的转换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42FB745-9B73-43D0-BD99-B069A68768D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87822" y="942764"/>
                <a:ext cx="10515599" cy="617641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zh-CN" altLang="en-US" sz="2800" i="1">
                        <a:latin typeface="Cambria Math" panose="02040503050406030204" pitchFamily="18" charset="0"/>
                        <a:ea typeface="+mn-ea"/>
                      </a:rPr>
                      <m:t>从</m:t>
                    </m:r>
                    <m:r>
                      <m:rPr>
                        <m:nor/>
                      </m:rPr>
                      <a:rPr lang="zh-CN" altLang="en-US" sz="2800" dirty="0">
                        <a:latin typeface="+mn-ea"/>
                      </a:rPr>
                      <m:t>有穷自动机</m:t>
                    </m:r>
                    <m:r>
                      <a:rPr lang="zh-CN" altLang="en-US" sz="2800" i="1">
                        <a:latin typeface="Cambria Math" panose="02040503050406030204" pitchFamily="18" charset="0"/>
                        <a:ea typeface="+mn-ea"/>
                      </a:rPr>
                      <m:t>到</m:t>
                    </m:r>
                    <m:r>
                      <a:rPr lang="zh-CN" altLang="en-US" sz="2800" i="1" smtClean="0">
                        <a:latin typeface="Cambria Math" panose="02040503050406030204" pitchFamily="18" charset="0"/>
                        <a:ea typeface="+mn-ea"/>
                      </a:rPr>
                      <m:t>正</m:t>
                    </m:r>
                  </m:oMath>
                </a14:m>
                <a:r>
                  <a:rPr lang="zh-CN" altLang="en-US" sz="2800" dirty="0">
                    <a:latin typeface="+mn-ea"/>
                    <a:ea typeface="+mn-ea"/>
                  </a:rPr>
                  <a:t>规文法举例：</a:t>
                </a:r>
                <a:endParaRPr lang="zh-CN" altLang="en-US" sz="2800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42FB745-9B73-43D0-BD99-B069A68768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87822" y="942764"/>
                <a:ext cx="10515599" cy="617641"/>
              </a:xfrm>
              <a:blipFill>
                <a:blip r:embed="rId2"/>
                <a:stretch>
                  <a:fillRect t="-3960" b="-188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216D006-A597-4928-A30F-BE8D2B44CC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3A857A3-1012-4184-86F6-41658C62E65F}" type="slidenum">
              <a:rPr lang="en-US" smtClean="0"/>
              <a:pPr/>
              <a:t>67</a:t>
            </a:fld>
            <a:endParaRPr 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F2D811E-4A78-4173-AE14-8B114DFDCAC7}"/>
              </a:ext>
            </a:extLst>
          </p:cNvPr>
          <p:cNvSpPr txBox="1"/>
          <p:nvPr/>
        </p:nvSpPr>
        <p:spPr>
          <a:xfrm>
            <a:off x="8946066" y="1744909"/>
            <a:ext cx="131202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G[S]:</a:t>
            </a:r>
          </a:p>
          <a:p>
            <a:pPr algn="l"/>
            <a:r>
              <a:rPr lang="en-US" altLang="zh-CN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 → </a:t>
            </a:r>
            <a:r>
              <a:rPr lang="en-US" altLang="zh-CN" sz="240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aA</a:t>
            </a:r>
            <a:endParaRPr lang="en-US" altLang="zh-CN" sz="24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altLang="zh-CN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 → </a:t>
            </a:r>
            <a:r>
              <a:rPr lang="en-US" altLang="zh-CN" sz="240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bB</a:t>
            </a:r>
            <a:endParaRPr lang="en-US" altLang="zh-CN" sz="24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altLang="zh-CN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 → </a:t>
            </a:r>
            <a:r>
              <a:rPr lang="el-GR" altLang="zh-CN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ε</a:t>
            </a:r>
          </a:p>
          <a:p>
            <a:pPr algn="l"/>
            <a:r>
              <a:rPr lang="en-US" altLang="zh-CN" sz="24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→ </a:t>
            </a:r>
            <a:r>
              <a:rPr lang="en-US" altLang="zh-CN" sz="2400" dirty="0" err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</a:t>
            </a:r>
            <a:endParaRPr lang="en-US" altLang="zh-CN" sz="2400" dirty="0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altLang="zh-CN" sz="24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→ </a:t>
            </a:r>
            <a:r>
              <a:rPr lang="en-US" altLang="zh-CN" sz="2400" dirty="0" err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</a:t>
            </a:r>
            <a:endParaRPr lang="en-US" altLang="zh-CN" sz="2400" dirty="0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altLang="zh-CN" sz="24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 → </a:t>
            </a:r>
            <a:r>
              <a:rPr lang="en-US" altLang="zh-CN" sz="2400" dirty="0" err="1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</a:t>
            </a:r>
            <a:endParaRPr lang="en-US" altLang="zh-CN" sz="2400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altLang="zh-CN" sz="24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 → </a:t>
            </a:r>
            <a:r>
              <a:rPr lang="en-US" altLang="zh-CN" sz="2400" dirty="0" err="1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</a:t>
            </a:r>
            <a:endParaRPr lang="en-US" altLang="zh-CN" sz="2400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altLang="zh-CN" sz="24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 →</a:t>
            </a:r>
            <a:r>
              <a:rPr lang="el-GR" altLang="zh-CN" sz="24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ε</a:t>
            </a:r>
            <a:endParaRPr lang="en-US" altLang="zh-CN" sz="2400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1BDDB4AF-0959-49C8-9698-95693781B9FA}"/>
              </a:ext>
            </a:extLst>
          </p:cNvPr>
          <p:cNvGrpSpPr/>
          <p:nvPr/>
        </p:nvGrpSpPr>
        <p:grpSpPr>
          <a:xfrm>
            <a:off x="136075" y="2435145"/>
            <a:ext cx="2815952" cy="2501527"/>
            <a:chOff x="3661048" y="1467586"/>
            <a:chExt cx="2815952" cy="2501527"/>
          </a:xfrm>
        </p:grpSpPr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B5CEA684-EB67-453D-A039-273E03791097}"/>
                </a:ext>
              </a:extLst>
            </p:cNvPr>
            <p:cNvSpPr/>
            <p:nvPr/>
          </p:nvSpPr>
          <p:spPr bwMode="auto">
            <a:xfrm>
              <a:off x="3993219" y="2734740"/>
              <a:ext cx="304800" cy="304800"/>
            </a:xfrm>
            <a:prstGeom prst="ellips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dirty="0">
                  <a:latin typeface="Arial" panose="020B0604020202020204" pitchFamily="34" charset="0"/>
                  <a:ea typeface="微软雅黑" pitchFamily="34" charset="-122"/>
                  <a:cs typeface="Arial" panose="020B0604020202020204" pitchFamily="34" charset="0"/>
                </a:rPr>
                <a:t>S</a:t>
              </a:r>
              <a:endParaRPr lang="zh-CN" altLang="en-US" dirty="0"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D326A32E-2A8E-4FB2-B120-C0CE3520B0AD}"/>
                </a:ext>
              </a:extLst>
            </p:cNvPr>
            <p:cNvSpPr txBox="1"/>
            <p:nvPr/>
          </p:nvSpPr>
          <p:spPr>
            <a:xfrm>
              <a:off x="3661048" y="2682986"/>
              <a:ext cx="41229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latin typeface="Arial" panose="020B0604020202020204" pitchFamily="34" charset="0"/>
                  <a:cs typeface="Arial" panose="020B0604020202020204" pitchFamily="34" charset="0"/>
                  <a:sym typeface="Symbol" pitchFamily="18" charset="2"/>
                </a:rPr>
                <a:t></a:t>
              </a:r>
              <a:endParaRPr lang="en-US" altLang="zh-CN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zh-CN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CE77BD6B-59BE-4083-974D-78570B473DDF}"/>
                </a:ext>
              </a:extLst>
            </p:cNvPr>
            <p:cNvSpPr/>
            <p:nvPr/>
          </p:nvSpPr>
          <p:spPr bwMode="auto">
            <a:xfrm>
              <a:off x="5198716" y="2057400"/>
              <a:ext cx="304800" cy="304800"/>
            </a:xfrm>
            <a:prstGeom prst="ellips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dirty="0">
                  <a:latin typeface="Arial" panose="020B0604020202020204" pitchFamily="34" charset="0"/>
                  <a:ea typeface="微软雅黑" pitchFamily="34" charset="-122"/>
                  <a:cs typeface="Arial" panose="020B0604020202020204" pitchFamily="34" charset="0"/>
                </a:rPr>
                <a:t>A</a:t>
              </a:r>
              <a:endParaRPr lang="zh-CN" altLang="en-US" dirty="0"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endParaRPr>
            </a:p>
          </p:txBody>
        </p:sp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7A96D85B-7670-4F58-8593-7A2792E8BC52}"/>
                </a:ext>
              </a:extLst>
            </p:cNvPr>
            <p:cNvGrpSpPr/>
            <p:nvPr/>
          </p:nvGrpSpPr>
          <p:grpSpPr>
            <a:xfrm>
              <a:off x="5095133" y="3608931"/>
              <a:ext cx="363747" cy="360182"/>
              <a:chOff x="4752536" y="4112194"/>
              <a:chExt cx="363747" cy="360182"/>
            </a:xfrm>
          </p:grpSpPr>
          <p:sp>
            <p:nvSpPr>
              <p:cNvPr id="28" name="椭圆 27">
                <a:extLst>
                  <a:ext uri="{FF2B5EF4-FFF2-40B4-BE49-F238E27FC236}">
                    <a16:creationId xmlns:a16="http://schemas.microsoft.com/office/drawing/2014/main" id="{E6424662-9437-47A1-B45B-AD65EEE4C0D4}"/>
                  </a:ext>
                </a:extLst>
              </p:cNvPr>
              <p:cNvSpPr/>
              <p:nvPr/>
            </p:nvSpPr>
            <p:spPr bwMode="auto">
              <a:xfrm>
                <a:off x="4784933" y="4140330"/>
                <a:ext cx="304799" cy="304800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dirty="0">
                    <a:latin typeface="Arial" panose="020B0604020202020204" pitchFamily="34" charset="0"/>
                    <a:ea typeface="微软雅黑" pitchFamily="34" charset="-122"/>
                    <a:cs typeface="Arial" panose="020B0604020202020204" pitchFamily="34" charset="0"/>
                  </a:rPr>
                  <a:t>Z</a:t>
                </a:r>
                <a:endParaRPr lang="zh-CN" altLang="en-US" dirty="0">
                  <a:latin typeface="Arial" panose="020B0604020202020204" pitchFamily="34" charset="0"/>
                  <a:ea typeface="微软雅黑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29" name="椭圆 28">
                <a:extLst>
                  <a:ext uri="{FF2B5EF4-FFF2-40B4-BE49-F238E27FC236}">
                    <a16:creationId xmlns:a16="http://schemas.microsoft.com/office/drawing/2014/main" id="{5A8A4D56-BBA4-4EFE-82A5-8CA2433DF5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52536" y="4112194"/>
                <a:ext cx="363747" cy="360182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latin typeface="Arial" panose="020B0604020202020204" pitchFamily="34" charset="0"/>
                  <a:ea typeface="微软雅黑" pitchFamily="34" charset="-122"/>
                  <a:cs typeface="Arial" panose="020B0604020202020204" pitchFamily="34" charset="0"/>
                </a:endParaRPr>
              </a:p>
            </p:txBody>
          </p:sp>
        </p:grpSp>
        <p:cxnSp>
          <p:nvCxnSpPr>
            <p:cNvPr id="11" name="连接符: 曲线 10">
              <a:extLst>
                <a:ext uri="{FF2B5EF4-FFF2-40B4-BE49-F238E27FC236}">
                  <a16:creationId xmlns:a16="http://schemas.microsoft.com/office/drawing/2014/main" id="{9586C661-9C3F-418C-BE9A-6CD2BF447D88}"/>
                </a:ext>
              </a:extLst>
            </p:cNvPr>
            <p:cNvCxnSpPr>
              <a:stCxn id="7" idx="0"/>
              <a:endCxn id="9" idx="2"/>
            </p:cNvCxnSpPr>
            <p:nvPr/>
          </p:nvCxnSpPr>
          <p:spPr bwMode="auto">
            <a:xfrm rot="5400000" flipH="1" flipV="1">
              <a:off x="4409697" y="1945722"/>
              <a:ext cx="524940" cy="1053097"/>
            </a:xfrm>
            <a:prstGeom prst="curvedConnector2">
              <a:avLst/>
            </a:prstGeom>
            <a:solidFill>
              <a:srgbClr val="993366">
                <a:alpha val="96001"/>
              </a:srgbClr>
            </a:solidFill>
            <a:ln w="222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连接符: 曲线 11">
              <a:extLst>
                <a:ext uri="{FF2B5EF4-FFF2-40B4-BE49-F238E27FC236}">
                  <a16:creationId xmlns:a16="http://schemas.microsoft.com/office/drawing/2014/main" id="{8AEDD294-0CAE-4B02-A9C1-0A21D7FADA11}"/>
                </a:ext>
              </a:extLst>
            </p:cNvPr>
            <p:cNvCxnSpPr>
              <a:cxnSpLocks/>
              <a:stCxn id="7" idx="4"/>
              <a:endCxn id="29" idx="2"/>
            </p:cNvCxnSpPr>
            <p:nvPr/>
          </p:nvCxnSpPr>
          <p:spPr bwMode="auto">
            <a:xfrm rot="16200000" flipH="1">
              <a:off x="4245635" y="2939524"/>
              <a:ext cx="749482" cy="949514"/>
            </a:xfrm>
            <a:prstGeom prst="curvedConnector2">
              <a:avLst/>
            </a:prstGeom>
            <a:solidFill>
              <a:srgbClr val="993366">
                <a:alpha val="96001"/>
              </a:srgbClr>
            </a:solidFill>
            <a:ln w="222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" name="连接符: 曲线 12">
              <a:extLst>
                <a:ext uri="{FF2B5EF4-FFF2-40B4-BE49-F238E27FC236}">
                  <a16:creationId xmlns:a16="http://schemas.microsoft.com/office/drawing/2014/main" id="{B23DEB24-D317-4EAA-A906-E674F78FC93D}"/>
                </a:ext>
              </a:extLst>
            </p:cNvPr>
            <p:cNvCxnSpPr>
              <a:stCxn id="9" idx="1"/>
              <a:endCxn id="9" idx="7"/>
            </p:cNvCxnSpPr>
            <p:nvPr/>
          </p:nvCxnSpPr>
          <p:spPr bwMode="auto">
            <a:xfrm rot="5400000" flipH="1" flipV="1">
              <a:off x="5351116" y="1994274"/>
              <a:ext cx="12700" cy="215526"/>
            </a:xfrm>
            <a:prstGeom prst="curvedConnector3">
              <a:avLst>
                <a:gd name="adj1" fmla="val 2151472"/>
              </a:avLst>
            </a:prstGeom>
            <a:solidFill>
              <a:srgbClr val="993366">
                <a:alpha val="96001"/>
              </a:srgbClr>
            </a:solidFill>
            <a:ln w="22225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连接符: 曲线 13">
              <a:extLst>
                <a:ext uri="{FF2B5EF4-FFF2-40B4-BE49-F238E27FC236}">
                  <a16:creationId xmlns:a16="http://schemas.microsoft.com/office/drawing/2014/main" id="{76C67AED-ECB7-4829-80FC-454458073555}"/>
                </a:ext>
              </a:extLst>
            </p:cNvPr>
            <p:cNvCxnSpPr>
              <a:stCxn id="9" idx="6"/>
              <a:endCxn id="22" idx="0"/>
            </p:cNvCxnSpPr>
            <p:nvPr/>
          </p:nvCxnSpPr>
          <p:spPr bwMode="auto">
            <a:xfrm>
              <a:off x="5503516" y="2209800"/>
              <a:ext cx="821084" cy="472699"/>
            </a:xfrm>
            <a:prstGeom prst="curvedConnector2">
              <a:avLst/>
            </a:prstGeom>
            <a:solidFill>
              <a:srgbClr val="993366">
                <a:alpha val="96001"/>
              </a:srgbClr>
            </a:solidFill>
            <a:ln w="22225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" name="连接符: 曲线 14">
              <a:extLst>
                <a:ext uri="{FF2B5EF4-FFF2-40B4-BE49-F238E27FC236}">
                  <a16:creationId xmlns:a16="http://schemas.microsoft.com/office/drawing/2014/main" id="{98747602-4624-4C2B-A0A7-C09656874709}"/>
                </a:ext>
              </a:extLst>
            </p:cNvPr>
            <p:cNvCxnSpPr>
              <a:cxnSpLocks/>
              <a:stCxn id="22" idx="3"/>
              <a:endCxn id="7" idx="5"/>
            </p:cNvCxnSpPr>
            <p:nvPr/>
          </p:nvCxnSpPr>
          <p:spPr bwMode="auto">
            <a:xfrm rot="5400000">
              <a:off x="5208990" y="1987055"/>
              <a:ext cx="52241" cy="1963455"/>
            </a:xfrm>
            <a:prstGeom prst="curvedConnector3">
              <a:avLst>
                <a:gd name="adj1" fmla="val 623032"/>
              </a:avLst>
            </a:prstGeom>
            <a:solidFill>
              <a:srgbClr val="993366">
                <a:alpha val="96001"/>
              </a:srgbClr>
            </a:solidFill>
            <a:ln w="22225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87377C9C-EB54-46F7-8B48-6B5FA1700C60}"/>
                </a:ext>
              </a:extLst>
            </p:cNvPr>
            <p:cNvSpPr txBox="1"/>
            <p:nvPr/>
          </p:nvSpPr>
          <p:spPr>
            <a:xfrm>
              <a:off x="4307669" y="2040162"/>
              <a:ext cx="3129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endParaRPr lang="zh-CN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74D85816-A4DF-4214-A83C-33246E37E0D0}"/>
                </a:ext>
              </a:extLst>
            </p:cNvPr>
            <p:cNvSpPr txBox="1"/>
            <p:nvPr/>
          </p:nvSpPr>
          <p:spPr>
            <a:xfrm>
              <a:off x="5044559" y="3159575"/>
              <a:ext cx="3129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endParaRPr lang="zh-CN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890282A0-8B79-4AC7-8B53-B0ABBAA6EFF7}"/>
                </a:ext>
              </a:extLst>
            </p:cNvPr>
            <p:cNvSpPr txBox="1"/>
            <p:nvPr/>
          </p:nvSpPr>
          <p:spPr>
            <a:xfrm>
              <a:off x="5398507" y="2374596"/>
              <a:ext cx="3209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  <a:endParaRPr lang="zh-CN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A848C7B4-7667-4F67-AE46-D27EB296C25A}"/>
                </a:ext>
              </a:extLst>
            </p:cNvPr>
            <p:cNvSpPr txBox="1"/>
            <p:nvPr/>
          </p:nvSpPr>
          <p:spPr>
            <a:xfrm>
              <a:off x="5194661" y="1467586"/>
              <a:ext cx="3209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  <a:endParaRPr lang="zh-CN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F58A815B-571A-4BA8-A72F-C31FE41F95B7}"/>
                </a:ext>
              </a:extLst>
            </p:cNvPr>
            <p:cNvSpPr txBox="1"/>
            <p:nvPr/>
          </p:nvSpPr>
          <p:spPr>
            <a:xfrm>
              <a:off x="4382275" y="3280799"/>
              <a:ext cx="2872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l-GR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ε</a:t>
              </a:r>
              <a:endParaRPr lang="zh-CN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F6D87CA8-6AD2-41BB-AFD5-87B6A9F92605}"/>
                </a:ext>
              </a:extLst>
            </p:cNvPr>
            <p:cNvSpPr txBox="1"/>
            <p:nvPr/>
          </p:nvSpPr>
          <p:spPr>
            <a:xfrm>
              <a:off x="6035786" y="1999494"/>
              <a:ext cx="3129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endParaRPr lang="zh-CN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1AC40A05-090D-4AB0-81DD-C296EA4704EC}"/>
                </a:ext>
              </a:extLst>
            </p:cNvPr>
            <p:cNvSpPr/>
            <p:nvPr/>
          </p:nvSpPr>
          <p:spPr bwMode="auto">
            <a:xfrm>
              <a:off x="6172200" y="2682499"/>
              <a:ext cx="304800" cy="304800"/>
            </a:xfrm>
            <a:prstGeom prst="ellips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dirty="0">
                  <a:latin typeface="Arial" panose="020B0604020202020204" pitchFamily="34" charset="0"/>
                  <a:ea typeface="微软雅黑" pitchFamily="34" charset="-122"/>
                  <a:cs typeface="Arial" panose="020B0604020202020204" pitchFamily="34" charset="0"/>
                </a:rPr>
                <a:t>B</a:t>
              </a:r>
              <a:endParaRPr lang="zh-CN" altLang="en-US" dirty="0"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endParaRPr>
            </a:p>
          </p:txBody>
        </p:sp>
        <p:cxnSp>
          <p:nvCxnSpPr>
            <p:cNvPr id="23" name="连接符: 曲线 22">
              <a:extLst>
                <a:ext uri="{FF2B5EF4-FFF2-40B4-BE49-F238E27FC236}">
                  <a16:creationId xmlns:a16="http://schemas.microsoft.com/office/drawing/2014/main" id="{E61DBC63-8C0A-4D14-9ACF-E193184A4BD7}"/>
                </a:ext>
              </a:extLst>
            </p:cNvPr>
            <p:cNvCxnSpPr>
              <a:stCxn id="22" idx="1"/>
              <a:endCxn id="9" idx="5"/>
            </p:cNvCxnSpPr>
            <p:nvPr/>
          </p:nvCxnSpPr>
          <p:spPr bwMode="auto">
            <a:xfrm rot="16200000" flipV="1">
              <a:off x="5633072" y="2143371"/>
              <a:ext cx="409573" cy="757958"/>
            </a:xfrm>
            <a:prstGeom prst="curvedConnector3">
              <a:avLst>
                <a:gd name="adj1" fmla="val 50000"/>
              </a:avLst>
            </a:prstGeom>
            <a:solidFill>
              <a:srgbClr val="993366">
                <a:alpha val="96001"/>
              </a:srgbClr>
            </a:solidFill>
            <a:ln w="22225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连接符: 曲线 23">
              <a:extLst>
                <a:ext uri="{FF2B5EF4-FFF2-40B4-BE49-F238E27FC236}">
                  <a16:creationId xmlns:a16="http://schemas.microsoft.com/office/drawing/2014/main" id="{D9853ED1-E7A0-4C69-9C05-AE384CA3EB33}"/>
                </a:ext>
              </a:extLst>
            </p:cNvPr>
            <p:cNvCxnSpPr>
              <a:stCxn id="22" idx="4"/>
              <a:endCxn id="29" idx="6"/>
            </p:cNvCxnSpPr>
            <p:nvPr/>
          </p:nvCxnSpPr>
          <p:spPr bwMode="auto">
            <a:xfrm rot="5400000">
              <a:off x="5490879" y="2955300"/>
              <a:ext cx="801723" cy="865720"/>
            </a:xfrm>
            <a:prstGeom prst="curvedConnector2">
              <a:avLst/>
            </a:prstGeom>
            <a:solidFill>
              <a:srgbClr val="993366">
                <a:alpha val="96001"/>
              </a:srgbClr>
            </a:solidFill>
            <a:ln w="22225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C9405039-FA36-4356-8B0F-FDBBD9AD5E83}"/>
                </a:ext>
              </a:extLst>
            </p:cNvPr>
            <p:cNvSpPr txBox="1"/>
            <p:nvPr/>
          </p:nvSpPr>
          <p:spPr>
            <a:xfrm>
              <a:off x="5829562" y="3289860"/>
              <a:ext cx="2872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l-GR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ε</a:t>
              </a:r>
              <a:endParaRPr lang="zh-CN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26" name="连接符: 曲线 25">
              <a:extLst>
                <a:ext uri="{FF2B5EF4-FFF2-40B4-BE49-F238E27FC236}">
                  <a16:creationId xmlns:a16="http://schemas.microsoft.com/office/drawing/2014/main" id="{7D5585AC-9383-476E-890F-2595179AD36B}"/>
                </a:ext>
              </a:extLst>
            </p:cNvPr>
            <p:cNvCxnSpPr>
              <a:stCxn id="7" idx="6"/>
              <a:endCxn id="22" idx="2"/>
            </p:cNvCxnSpPr>
            <p:nvPr/>
          </p:nvCxnSpPr>
          <p:spPr bwMode="auto">
            <a:xfrm flipV="1">
              <a:off x="4298019" y="2834899"/>
              <a:ext cx="1874181" cy="52241"/>
            </a:xfrm>
            <a:prstGeom prst="curvedConnector3">
              <a:avLst/>
            </a:prstGeom>
            <a:solidFill>
              <a:srgbClr val="993366">
                <a:alpha val="96001"/>
              </a:srgbClr>
            </a:solidFill>
            <a:ln w="222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7624BF17-DC06-43AA-A47E-2B723B82855E}"/>
                </a:ext>
              </a:extLst>
            </p:cNvPr>
            <p:cNvSpPr txBox="1"/>
            <p:nvPr/>
          </p:nvSpPr>
          <p:spPr>
            <a:xfrm>
              <a:off x="4922202" y="2550074"/>
              <a:ext cx="3209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  <a:endParaRPr lang="zh-CN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0" name="箭头: 右 29">
            <a:extLst>
              <a:ext uri="{FF2B5EF4-FFF2-40B4-BE49-F238E27FC236}">
                <a16:creationId xmlns:a16="http://schemas.microsoft.com/office/drawing/2014/main" id="{5095945F-479B-4511-B1D2-1C73AE245EE8}"/>
              </a:ext>
            </a:extLst>
          </p:cNvPr>
          <p:cNvSpPr/>
          <p:nvPr/>
        </p:nvSpPr>
        <p:spPr bwMode="auto">
          <a:xfrm>
            <a:off x="3387377" y="3566968"/>
            <a:ext cx="504397" cy="523220"/>
          </a:xfrm>
          <a:prstGeom prst="rightArrow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latin typeface="Arial" charset="0"/>
              <a:ea typeface="微软雅黑" pitchFamily="34" charset="-122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D2CBE074-EAEF-499F-B036-0601438395A0}"/>
              </a:ext>
            </a:extLst>
          </p:cNvPr>
          <p:cNvSpPr txBox="1"/>
          <p:nvPr/>
        </p:nvSpPr>
        <p:spPr>
          <a:xfrm>
            <a:off x="5169902" y="1825090"/>
            <a:ext cx="15893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DFA  D</a:t>
            </a:r>
            <a:endParaRPr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6" name="组合 85">
            <a:extLst>
              <a:ext uri="{FF2B5EF4-FFF2-40B4-BE49-F238E27FC236}">
                <a16:creationId xmlns:a16="http://schemas.microsoft.com/office/drawing/2014/main" id="{CA1E7C96-E58F-4242-860F-EAF2E87E8C94}"/>
              </a:ext>
            </a:extLst>
          </p:cNvPr>
          <p:cNvGrpSpPr/>
          <p:nvPr/>
        </p:nvGrpSpPr>
        <p:grpSpPr>
          <a:xfrm>
            <a:off x="4238651" y="2454327"/>
            <a:ext cx="2973545" cy="2159385"/>
            <a:chOff x="4238651" y="2454327"/>
            <a:chExt cx="2973545" cy="2159385"/>
          </a:xfrm>
        </p:grpSpPr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048B6346-49AC-4C86-976E-1F5FAFD068F6}"/>
                </a:ext>
              </a:extLst>
            </p:cNvPr>
            <p:cNvSpPr txBox="1"/>
            <p:nvPr/>
          </p:nvSpPr>
          <p:spPr>
            <a:xfrm>
              <a:off x="4238651" y="3703114"/>
              <a:ext cx="41229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latin typeface="Arial" panose="020B0604020202020204" pitchFamily="34" charset="0"/>
                  <a:cs typeface="Arial" panose="020B0604020202020204" pitchFamily="34" charset="0"/>
                  <a:sym typeface="Symbol" pitchFamily="18" charset="2"/>
                </a:rPr>
                <a:t></a:t>
              </a:r>
              <a:endParaRPr lang="en-US" altLang="zh-CN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zh-CN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" name="椭圆 34">
              <a:extLst>
                <a:ext uri="{FF2B5EF4-FFF2-40B4-BE49-F238E27FC236}">
                  <a16:creationId xmlns:a16="http://schemas.microsoft.com/office/drawing/2014/main" id="{6BC73D37-7F84-4869-A95C-6B2D11CA1D77}"/>
                </a:ext>
              </a:extLst>
            </p:cNvPr>
            <p:cNvSpPr/>
            <p:nvPr/>
          </p:nvSpPr>
          <p:spPr bwMode="auto">
            <a:xfrm>
              <a:off x="5976893" y="3044141"/>
              <a:ext cx="304800" cy="304800"/>
            </a:xfrm>
            <a:prstGeom prst="ellips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dirty="0">
                  <a:latin typeface="Arial" panose="020B0604020202020204" pitchFamily="34" charset="0"/>
                  <a:ea typeface="微软雅黑" pitchFamily="34" charset="-122"/>
                  <a:cs typeface="Arial" panose="020B0604020202020204" pitchFamily="34" charset="0"/>
                </a:rPr>
                <a:t>A</a:t>
              </a:r>
              <a:endParaRPr lang="zh-CN" altLang="en-US" dirty="0"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endParaRPr>
            </a:p>
          </p:txBody>
        </p:sp>
        <p:cxnSp>
          <p:nvCxnSpPr>
            <p:cNvPr id="37" name="连接符: 曲线 36">
              <a:extLst>
                <a:ext uri="{FF2B5EF4-FFF2-40B4-BE49-F238E27FC236}">
                  <a16:creationId xmlns:a16="http://schemas.microsoft.com/office/drawing/2014/main" id="{94D009F3-90AD-401C-ACB6-70A31648EA3D}"/>
                </a:ext>
              </a:extLst>
            </p:cNvPr>
            <p:cNvCxnSpPr>
              <a:cxnSpLocks/>
              <a:stCxn id="56" idx="0"/>
              <a:endCxn id="35" idx="2"/>
            </p:cNvCxnSpPr>
            <p:nvPr/>
          </p:nvCxnSpPr>
          <p:spPr bwMode="auto">
            <a:xfrm rot="5400000" flipH="1" flipV="1">
              <a:off x="5174588" y="2915563"/>
              <a:ext cx="521327" cy="1083284"/>
            </a:xfrm>
            <a:prstGeom prst="curvedConnector2">
              <a:avLst/>
            </a:prstGeom>
            <a:solidFill>
              <a:srgbClr val="993366">
                <a:alpha val="96001"/>
              </a:srgbClr>
            </a:solidFill>
            <a:ln w="222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9" name="连接符: 曲线 38">
              <a:extLst>
                <a:ext uri="{FF2B5EF4-FFF2-40B4-BE49-F238E27FC236}">
                  <a16:creationId xmlns:a16="http://schemas.microsoft.com/office/drawing/2014/main" id="{CE431E96-BFE8-4F77-9188-40677473737F}"/>
                </a:ext>
              </a:extLst>
            </p:cNvPr>
            <p:cNvCxnSpPr>
              <a:stCxn id="35" idx="1"/>
              <a:endCxn id="35" idx="7"/>
            </p:cNvCxnSpPr>
            <p:nvPr/>
          </p:nvCxnSpPr>
          <p:spPr bwMode="auto">
            <a:xfrm rot="5400000" flipH="1" flipV="1">
              <a:off x="6129293" y="2981015"/>
              <a:ext cx="12700" cy="215526"/>
            </a:xfrm>
            <a:prstGeom prst="curvedConnector3">
              <a:avLst>
                <a:gd name="adj1" fmla="val 2151472"/>
              </a:avLst>
            </a:prstGeom>
            <a:solidFill>
              <a:srgbClr val="993366">
                <a:alpha val="96001"/>
              </a:srgbClr>
            </a:solidFill>
            <a:ln w="22225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0" name="连接符: 曲线 39">
              <a:extLst>
                <a:ext uri="{FF2B5EF4-FFF2-40B4-BE49-F238E27FC236}">
                  <a16:creationId xmlns:a16="http://schemas.microsoft.com/office/drawing/2014/main" id="{335332AF-7B06-4A8A-A67C-468C4301AAF0}"/>
                </a:ext>
              </a:extLst>
            </p:cNvPr>
            <p:cNvCxnSpPr>
              <a:cxnSpLocks/>
              <a:stCxn id="35" idx="6"/>
              <a:endCxn id="57" idx="0"/>
            </p:cNvCxnSpPr>
            <p:nvPr/>
          </p:nvCxnSpPr>
          <p:spPr bwMode="auto">
            <a:xfrm>
              <a:off x="6281693" y="3196541"/>
              <a:ext cx="753828" cy="513057"/>
            </a:xfrm>
            <a:prstGeom prst="curvedConnector2">
              <a:avLst/>
            </a:prstGeom>
            <a:solidFill>
              <a:srgbClr val="993366">
                <a:alpha val="96001"/>
              </a:srgbClr>
            </a:solidFill>
            <a:ln w="22225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1" name="连接符: 曲线 40">
              <a:extLst>
                <a:ext uri="{FF2B5EF4-FFF2-40B4-BE49-F238E27FC236}">
                  <a16:creationId xmlns:a16="http://schemas.microsoft.com/office/drawing/2014/main" id="{D5671C6D-6166-43DA-BFB0-EE1D07D31785}"/>
                </a:ext>
              </a:extLst>
            </p:cNvPr>
            <p:cNvCxnSpPr>
              <a:cxnSpLocks/>
              <a:stCxn id="57" idx="4"/>
              <a:endCxn id="56" idx="4"/>
            </p:cNvCxnSpPr>
            <p:nvPr/>
          </p:nvCxnSpPr>
          <p:spPr bwMode="auto">
            <a:xfrm rot="5400000">
              <a:off x="5960430" y="2989281"/>
              <a:ext cx="8270" cy="2141912"/>
            </a:xfrm>
            <a:prstGeom prst="curvedConnector3">
              <a:avLst>
                <a:gd name="adj1" fmla="val 2864208"/>
              </a:avLst>
            </a:prstGeom>
            <a:solidFill>
              <a:srgbClr val="993366">
                <a:alpha val="96001"/>
              </a:srgbClr>
            </a:solidFill>
            <a:ln w="22225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AF606441-8921-4C1B-80B0-05FB634933CD}"/>
                </a:ext>
              </a:extLst>
            </p:cNvPr>
            <p:cNvSpPr txBox="1"/>
            <p:nvPr/>
          </p:nvSpPr>
          <p:spPr>
            <a:xfrm>
              <a:off x="5085846" y="3026903"/>
              <a:ext cx="3129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endParaRPr lang="zh-CN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7C388D31-BAFA-4C7A-B2F6-730C83BECCB7}"/>
                </a:ext>
              </a:extLst>
            </p:cNvPr>
            <p:cNvSpPr txBox="1"/>
            <p:nvPr/>
          </p:nvSpPr>
          <p:spPr>
            <a:xfrm>
              <a:off x="5808111" y="4244380"/>
              <a:ext cx="3129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endParaRPr lang="zh-CN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E4DBF77B-F794-4FC7-9A8E-6635574D2737}"/>
                </a:ext>
              </a:extLst>
            </p:cNvPr>
            <p:cNvSpPr txBox="1"/>
            <p:nvPr/>
          </p:nvSpPr>
          <p:spPr>
            <a:xfrm>
              <a:off x="6176684" y="3361337"/>
              <a:ext cx="3209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  <a:endParaRPr lang="zh-CN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AB282CCD-3DFC-475D-B359-9990BA4E9062}"/>
                </a:ext>
              </a:extLst>
            </p:cNvPr>
            <p:cNvSpPr txBox="1"/>
            <p:nvPr/>
          </p:nvSpPr>
          <p:spPr>
            <a:xfrm>
              <a:off x="5972838" y="2454327"/>
              <a:ext cx="3209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  <a:endParaRPr lang="zh-CN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25A202F1-0755-4A16-9C72-A4C4D584D9C1}"/>
                </a:ext>
              </a:extLst>
            </p:cNvPr>
            <p:cNvSpPr txBox="1"/>
            <p:nvPr/>
          </p:nvSpPr>
          <p:spPr>
            <a:xfrm>
              <a:off x="6813963" y="2986235"/>
              <a:ext cx="3129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endParaRPr lang="zh-CN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49" name="连接符: 曲线 48">
              <a:extLst>
                <a:ext uri="{FF2B5EF4-FFF2-40B4-BE49-F238E27FC236}">
                  <a16:creationId xmlns:a16="http://schemas.microsoft.com/office/drawing/2014/main" id="{E80EB1BF-F34C-4D1D-8704-323860450A1F}"/>
                </a:ext>
              </a:extLst>
            </p:cNvPr>
            <p:cNvCxnSpPr>
              <a:cxnSpLocks/>
              <a:stCxn id="57" idx="1"/>
              <a:endCxn id="35" idx="5"/>
            </p:cNvCxnSpPr>
            <p:nvPr/>
          </p:nvCxnSpPr>
          <p:spPr bwMode="auto">
            <a:xfrm rot="16200000" flipV="1">
              <a:off x="6345806" y="3195554"/>
              <a:ext cx="456038" cy="673537"/>
            </a:xfrm>
            <a:prstGeom prst="curvedConnector3">
              <a:avLst>
                <a:gd name="adj1" fmla="val 50000"/>
              </a:avLst>
            </a:prstGeom>
            <a:solidFill>
              <a:srgbClr val="993366">
                <a:alpha val="96001"/>
              </a:srgbClr>
            </a:solidFill>
            <a:ln w="22225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2" name="连接符: 曲线 51">
              <a:extLst>
                <a:ext uri="{FF2B5EF4-FFF2-40B4-BE49-F238E27FC236}">
                  <a16:creationId xmlns:a16="http://schemas.microsoft.com/office/drawing/2014/main" id="{1FEF7BAE-E1F3-4713-9080-57A349EF14E6}"/>
                </a:ext>
              </a:extLst>
            </p:cNvPr>
            <p:cNvCxnSpPr>
              <a:cxnSpLocks/>
              <a:stCxn id="56" idx="6"/>
              <a:endCxn id="57" idx="2"/>
            </p:cNvCxnSpPr>
            <p:nvPr/>
          </p:nvCxnSpPr>
          <p:spPr bwMode="auto">
            <a:xfrm flipV="1">
              <a:off x="5070284" y="3882850"/>
              <a:ext cx="1788562" cy="8270"/>
            </a:xfrm>
            <a:prstGeom prst="curvedConnector3">
              <a:avLst/>
            </a:prstGeom>
            <a:solidFill>
              <a:srgbClr val="993366">
                <a:alpha val="96001"/>
              </a:srgbClr>
            </a:solidFill>
            <a:ln w="222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53" name="文本框 52">
              <a:extLst>
                <a:ext uri="{FF2B5EF4-FFF2-40B4-BE49-F238E27FC236}">
                  <a16:creationId xmlns:a16="http://schemas.microsoft.com/office/drawing/2014/main" id="{111522BE-1172-45B6-BBA0-42EA1ED57820}"/>
                </a:ext>
              </a:extLst>
            </p:cNvPr>
            <p:cNvSpPr txBox="1"/>
            <p:nvPr/>
          </p:nvSpPr>
          <p:spPr>
            <a:xfrm>
              <a:off x="5700379" y="3536815"/>
              <a:ext cx="3209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  <a:endParaRPr lang="zh-CN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6" name="Oval 4">
              <a:extLst>
                <a:ext uri="{FF2B5EF4-FFF2-40B4-BE49-F238E27FC236}">
                  <a16:creationId xmlns:a16="http://schemas.microsoft.com/office/drawing/2014/main" id="{1202E5C1-8CA5-4188-A2FD-D83BD8DC1A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16934" y="3717868"/>
              <a:ext cx="353350" cy="346504"/>
            </a:xfrm>
            <a:prstGeom prst="ellipse">
              <a:avLst/>
            </a:prstGeom>
            <a:noFill/>
            <a:ln w="63500" cmpd="dbl">
              <a:solidFill>
                <a:sysClr val="windowText" lastClr="000000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S</a:t>
              </a:r>
              <a:endParaRPr kumimoji="0" lang="en-GB" altLang="zh-CN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7" name="Oval 4">
              <a:extLst>
                <a:ext uri="{FF2B5EF4-FFF2-40B4-BE49-F238E27FC236}">
                  <a16:creationId xmlns:a16="http://schemas.microsoft.com/office/drawing/2014/main" id="{2AA9BE31-AEB4-4AE8-AF6A-A5841A4308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58846" y="3709598"/>
              <a:ext cx="353350" cy="346504"/>
            </a:xfrm>
            <a:prstGeom prst="ellipse">
              <a:avLst/>
            </a:prstGeom>
            <a:noFill/>
            <a:ln w="63500" cmpd="dbl">
              <a:solidFill>
                <a:sysClr val="windowText" lastClr="000000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B</a:t>
              </a:r>
              <a:endParaRPr kumimoji="0" lang="en-GB" altLang="zh-CN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73" name="箭头: 右 72">
            <a:extLst>
              <a:ext uri="{FF2B5EF4-FFF2-40B4-BE49-F238E27FC236}">
                <a16:creationId xmlns:a16="http://schemas.microsoft.com/office/drawing/2014/main" id="{AB5E4AF5-FEDB-42A8-9DC4-DC5A3C1170E3}"/>
              </a:ext>
            </a:extLst>
          </p:cNvPr>
          <p:cNvSpPr/>
          <p:nvPr/>
        </p:nvSpPr>
        <p:spPr bwMode="auto">
          <a:xfrm>
            <a:off x="7794584" y="3546003"/>
            <a:ext cx="504397" cy="523220"/>
          </a:xfrm>
          <a:prstGeom prst="rightArrow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latin typeface="Arial" charset="0"/>
              <a:ea typeface="微软雅黑" pitchFamily="34" charset="-122"/>
            </a:endParaRPr>
          </a:p>
        </p:txBody>
      </p:sp>
      <p:sp>
        <p:nvSpPr>
          <p:cNvPr id="74" name="文本框 73">
            <a:extLst>
              <a:ext uri="{FF2B5EF4-FFF2-40B4-BE49-F238E27FC236}">
                <a16:creationId xmlns:a16="http://schemas.microsoft.com/office/drawing/2014/main" id="{5C670E9F-B3E4-4E3D-A73A-29BD3845F518}"/>
              </a:ext>
            </a:extLst>
          </p:cNvPr>
          <p:cNvSpPr txBox="1"/>
          <p:nvPr/>
        </p:nvSpPr>
        <p:spPr>
          <a:xfrm>
            <a:off x="871816" y="1664247"/>
            <a:ext cx="33428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NFA  N</a:t>
            </a:r>
          </a:p>
          <a:p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含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Ɛ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转移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8" name="连接符: 曲线 87">
            <a:extLst>
              <a:ext uri="{FF2B5EF4-FFF2-40B4-BE49-F238E27FC236}">
                <a16:creationId xmlns:a16="http://schemas.microsoft.com/office/drawing/2014/main" id="{28F4001C-DD27-4A52-B81E-6AAC5E018461}"/>
              </a:ext>
            </a:extLst>
          </p:cNvPr>
          <p:cNvCxnSpPr>
            <a:cxnSpLocks/>
            <a:stCxn id="25" idx="2"/>
            <a:endCxn id="5" idx="2"/>
          </p:cNvCxnSpPr>
          <p:nvPr/>
        </p:nvCxnSpPr>
        <p:spPr>
          <a:xfrm rot="16200000" flipH="1">
            <a:off x="5757910" y="1317059"/>
            <a:ext cx="534478" cy="7153862"/>
          </a:xfrm>
          <a:prstGeom prst="curvedConnector3">
            <a:avLst>
              <a:gd name="adj1" fmla="val 142771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文本框 94">
            <a:extLst>
              <a:ext uri="{FF2B5EF4-FFF2-40B4-BE49-F238E27FC236}">
                <a16:creationId xmlns:a16="http://schemas.microsoft.com/office/drawing/2014/main" id="{BDD37CB0-EDA6-4DA7-B89A-CA9FD4C82721}"/>
              </a:ext>
            </a:extLst>
          </p:cNvPr>
          <p:cNvSpPr txBox="1"/>
          <p:nvPr/>
        </p:nvSpPr>
        <p:spPr>
          <a:xfrm>
            <a:off x="3051180" y="5586776"/>
            <a:ext cx="689285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微软雅黑"/>
                <a:cs typeface="Arial" panose="020B0604020202020204" pitchFamily="34" charset="0"/>
              </a:rPr>
              <a:t>Z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微软雅黑"/>
                <a:cs typeface="Arial" panose="020B0604020202020204" pitchFamily="34" charset="0"/>
              </a:rPr>
              <a:t>为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微软雅黑"/>
                <a:cs typeface="Arial" panose="020B0604020202020204" pitchFamily="34" charset="0"/>
              </a:rPr>
              <a:t>终态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微软雅黑"/>
                <a:cs typeface="Arial" panose="020B0604020202020204" pitchFamily="34" charset="0"/>
              </a:rPr>
              <a:t>,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微软雅黑"/>
                <a:cs typeface="Arial" panose="020B0604020202020204" pitchFamily="34" charset="0"/>
              </a:rPr>
              <a:t>且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微软雅黑"/>
                <a:cs typeface="Arial" panose="020B0604020202020204" pitchFamily="34" charset="0"/>
              </a:rPr>
              <a:t>非始态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微软雅黑"/>
                <a:cs typeface="Arial" panose="020B0604020202020204" pitchFamily="34" charset="0"/>
              </a:rPr>
              <a:t>,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微软雅黑"/>
                <a:cs typeface="Arial" panose="020B0604020202020204" pitchFamily="34" charset="0"/>
              </a:rPr>
              <a:t>又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微软雅黑"/>
                <a:cs typeface="Arial" panose="020B0604020202020204" pitchFamily="34" charset="0"/>
              </a:rPr>
              <a:t>无出边</a:t>
            </a:r>
            <a:r>
              <a:rPr lang="en-US" altLang="zh-CN" sz="2400" dirty="0">
                <a:latin typeface="Arial" panose="020B0604020202020204" pitchFamily="34" charset="0"/>
                <a:ea typeface="微软雅黑"/>
                <a:cs typeface="Arial" panose="020B0604020202020204" pitchFamily="34" charset="0"/>
              </a:rPr>
              <a:t>,</a:t>
            </a:r>
            <a:r>
              <a:rPr lang="zh-CN" altLang="en-US" sz="2400" dirty="0">
                <a:latin typeface="Arial" panose="020B0604020202020204" pitchFamily="34" charset="0"/>
                <a:ea typeface="微软雅黑"/>
                <a:cs typeface="Arial" panose="020B0604020202020204" pitchFamily="34" charset="0"/>
              </a:rPr>
              <a:t>可直接</a:t>
            </a:r>
            <a:r>
              <a:rPr lang="en-US" altLang="zh-CN" sz="2400" dirty="0">
                <a:latin typeface="Arial" panose="020B0604020202020204" pitchFamily="34" charset="0"/>
                <a:ea typeface="微软雅黑"/>
                <a:cs typeface="Arial" panose="020B0604020202020204" pitchFamily="34" charset="0"/>
              </a:rPr>
              <a:t>:</a:t>
            </a:r>
            <a:r>
              <a:rPr lang="en-US" altLang="zh-CN" sz="2400" dirty="0">
                <a:solidFill>
                  <a:srgbClr val="FF0000"/>
                </a:solidFill>
                <a:latin typeface="Arial" panose="020B0604020202020204" pitchFamily="34" charset="0"/>
                <a:ea typeface="微软雅黑"/>
                <a:cs typeface="Arial" panose="020B0604020202020204" pitchFamily="34" charset="0"/>
              </a:rPr>
              <a:t>S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→</a:t>
            </a:r>
            <a:r>
              <a:rPr lang="el-GR" altLang="zh-CN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ε</a:t>
            </a:r>
            <a:r>
              <a:rPr lang="en-US" altLang="zh-CN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en-US" altLang="zh-CN" sz="2400" dirty="0">
                <a:solidFill>
                  <a:srgbClr val="FF0000"/>
                </a:solidFill>
                <a:latin typeface="Arial" panose="020B0604020202020204" pitchFamily="34" charset="0"/>
                <a:ea typeface="微软雅黑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solidFill>
                  <a:schemeClr val="accent6"/>
                </a:solidFill>
                <a:latin typeface="Arial" panose="020B0604020202020204" pitchFamily="34" charset="0"/>
                <a:ea typeface="微软雅黑"/>
                <a:cs typeface="Arial" panose="020B0604020202020204" pitchFamily="34" charset="0"/>
              </a:rPr>
              <a:t>B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→</a:t>
            </a:r>
            <a:r>
              <a:rPr lang="el-GR" altLang="zh-CN" sz="24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ε</a:t>
            </a:r>
            <a:endParaRPr lang="zh-CN" altLang="en-US" sz="24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156422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C6EED2-FC93-4BF8-BFFC-A16A1A44F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3.5</a:t>
            </a:r>
            <a:r>
              <a:rPr lang="zh-CN" altLang="en-US" dirty="0"/>
              <a:t>　正规文法和有穷自动机的转换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42FB745-9B73-43D0-BD99-B069A68768D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87822" y="942764"/>
                <a:ext cx="10515599" cy="617641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zh-CN" altLang="en-US" sz="2800" i="1">
                        <a:latin typeface="Cambria Math" panose="02040503050406030204" pitchFamily="18" charset="0"/>
                        <a:ea typeface="+mn-ea"/>
                      </a:rPr>
                      <m:t>从</m:t>
                    </m:r>
                    <m:r>
                      <m:rPr>
                        <m:nor/>
                      </m:rPr>
                      <a:rPr lang="zh-CN" altLang="en-US" sz="2800" dirty="0">
                        <a:latin typeface="+mn-ea"/>
                      </a:rPr>
                      <m:t>有穷自动机</m:t>
                    </m:r>
                    <m:r>
                      <a:rPr lang="zh-CN" altLang="en-US" sz="2800" i="1">
                        <a:latin typeface="Cambria Math" panose="02040503050406030204" pitchFamily="18" charset="0"/>
                        <a:ea typeface="+mn-ea"/>
                      </a:rPr>
                      <m:t>到</m:t>
                    </m:r>
                    <m:r>
                      <a:rPr lang="zh-CN" altLang="en-US" sz="2800" i="1" smtClean="0">
                        <a:latin typeface="Cambria Math" panose="02040503050406030204" pitchFamily="18" charset="0"/>
                        <a:ea typeface="+mn-ea"/>
                      </a:rPr>
                      <m:t>正</m:t>
                    </m:r>
                  </m:oMath>
                </a14:m>
                <a:r>
                  <a:rPr lang="zh-CN" altLang="en-US" sz="2800" dirty="0">
                    <a:latin typeface="+mn-ea"/>
                    <a:ea typeface="+mn-ea"/>
                  </a:rPr>
                  <a:t>规文法举例：</a:t>
                </a:r>
                <a:endParaRPr lang="zh-CN" altLang="en-US" sz="2800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42FB745-9B73-43D0-BD99-B069A68768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87822" y="942764"/>
                <a:ext cx="10515599" cy="617641"/>
              </a:xfrm>
              <a:blipFill>
                <a:blip r:embed="rId2"/>
                <a:stretch>
                  <a:fillRect t="-3960" b="-188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216D006-A597-4928-A30F-BE8D2B44CC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3A857A3-1012-4184-86F6-41658C62E65F}" type="slidenum">
              <a:rPr lang="en-US" smtClean="0"/>
              <a:pPr/>
              <a:t>68</a:t>
            </a:fld>
            <a:endParaRPr 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F2D811E-4A78-4173-AE14-8B114DFDCAC7}"/>
              </a:ext>
            </a:extLst>
          </p:cNvPr>
          <p:cNvSpPr txBox="1"/>
          <p:nvPr/>
        </p:nvSpPr>
        <p:spPr>
          <a:xfrm>
            <a:off x="6852670" y="2584809"/>
            <a:ext cx="303851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G[A]:</a:t>
            </a:r>
          </a:p>
          <a:p>
            <a:pPr algn="l"/>
            <a:r>
              <a:rPr lang="en-US" altLang="zh-CN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→ 0A | 1A | 0B</a:t>
            </a:r>
          </a:p>
          <a:p>
            <a:pPr algn="l"/>
            <a:r>
              <a:rPr lang="en-US" altLang="zh-CN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 → 0C</a:t>
            </a:r>
          </a:p>
          <a:p>
            <a:pPr algn="l"/>
            <a:r>
              <a:rPr lang="en-US" altLang="zh-CN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 → </a:t>
            </a:r>
            <a:r>
              <a:rPr lang="el-GR" altLang="zh-CN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ε</a:t>
            </a:r>
          </a:p>
        </p:txBody>
      </p:sp>
      <p:sp>
        <p:nvSpPr>
          <p:cNvPr id="30" name="箭头: 右 29">
            <a:extLst>
              <a:ext uri="{FF2B5EF4-FFF2-40B4-BE49-F238E27FC236}">
                <a16:creationId xmlns:a16="http://schemas.microsoft.com/office/drawing/2014/main" id="{5095945F-479B-4511-B1D2-1C73AE245EE8}"/>
              </a:ext>
            </a:extLst>
          </p:cNvPr>
          <p:cNvSpPr/>
          <p:nvPr/>
        </p:nvSpPr>
        <p:spPr bwMode="auto">
          <a:xfrm>
            <a:off x="5339331" y="3238813"/>
            <a:ext cx="504397" cy="523220"/>
          </a:xfrm>
          <a:prstGeom prst="rightArrow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latin typeface="Arial" charset="0"/>
              <a:ea typeface="微软雅黑" pitchFamily="34" charset="-122"/>
            </a:endParaRPr>
          </a:p>
        </p:txBody>
      </p:sp>
      <p:sp>
        <p:nvSpPr>
          <p:cNvPr id="74" name="文本框 73">
            <a:extLst>
              <a:ext uri="{FF2B5EF4-FFF2-40B4-BE49-F238E27FC236}">
                <a16:creationId xmlns:a16="http://schemas.microsoft.com/office/drawing/2014/main" id="{5C670E9F-B3E4-4E3D-A73A-29BD3845F518}"/>
              </a:ext>
            </a:extLst>
          </p:cNvPr>
          <p:cNvSpPr txBox="1"/>
          <p:nvPr/>
        </p:nvSpPr>
        <p:spPr>
          <a:xfrm>
            <a:off x="895837" y="1563092"/>
            <a:ext cx="26483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NFA  N</a:t>
            </a:r>
          </a:p>
          <a:p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不含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Ɛ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转移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75" name="组合 74">
            <a:extLst>
              <a:ext uri="{FF2B5EF4-FFF2-40B4-BE49-F238E27FC236}">
                <a16:creationId xmlns:a16="http://schemas.microsoft.com/office/drawing/2014/main" id="{3F2DC38F-1930-4D79-A286-D8FE3D3E8297}"/>
              </a:ext>
            </a:extLst>
          </p:cNvPr>
          <p:cNvGrpSpPr/>
          <p:nvPr/>
        </p:nvGrpSpPr>
        <p:grpSpPr>
          <a:xfrm>
            <a:off x="895837" y="2766015"/>
            <a:ext cx="3093937" cy="1049819"/>
            <a:chOff x="1269539" y="3098855"/>
            <a:chExt cx="3093937" cy="1049819"/>
          </a:xfrm>
        </p:grpSpPr>
        <p:sp>
          <p:nvSpPr>
            <p:cNvPr id="76" name="椭圆 75">
              <a:extLst>
                <a:ext uri="{FF2B5EF4-FFF2-40B4-BE49-F238E27FC236}">
                  <a16:creationId xmlns:a16="http://schemas.microsoft.com/office/drawing/2014/main" id="{95DCE2D5-54E9-40D9-B9F0-D62F732F304B}"/>
                </a:ext>
              </a:extLst>
            </p:cNvPr>
            <p:cNvSpPr/>
            <p:nvPr/>
          </p:nvSpPr>
          <p:spPr bwMode="auto">
            <a:xfrm>
              <a:off x="1675068" y="3689227"/>
              <a:ext cx="445622" cy="445622"/>
            </a:xfrm>
            <a:prstGeom prst="ellips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b="1" dirty="0">
                  <a:latin typeface="Arial" charset="0"/>
                  <a:ea typeface="微软雅黑" pitchFamily="34" charset="-122"/>
                </a:rPr>
                <a:t>A</a:t>
              </a:r>
              <a:endParaRPr lang="zh-CN" altLang="en-US" b="1" dirty="0">
                <a:latin typeface="Arial" charset="0"/>
                <a:ea typeface="微软雅黑" pitchFamily="34" charset="-122"/>
              </a:endParaRPr>
            </a:p>
          </p:txBody>
        </p:sp>
        <p:sp>
          <p:nvSpPr>
            <p:cNvPr id="77" name="文本框 76">
              <a:extLst>
                <a:ext uri="{FF2B5EF4-FFF2-40B4-BE49-F238E27FC236}">
                  <a16:creationId xmlns:a16="http://schemas.microsoft.com/office/drawing/2014/main" id="{00E5EA08-B389-4E56-8003-86E8EE474ADA}"/>
                </a:ext>
              </a:extLst>
            </p:cNvPr>
            <p:cNvSpPr txBox="1"/>
            <p:nvPr/>
          </p:nvSpPr>
          <p:spPr>
            <a:xfrm>
              <a:off x="1269539" y="3779342"/>
              <a:ext cx="44673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eaLnBrk="1" hangingPunct="1"/>
              <a:r>
                <a:rPr lang="en-US" altLang="zh-CN" b="1" dirty="0">
                  <a:latin typeface="Times New Roman" pitchFamily="18" charset="0"/>
                  <a:sym typeface="Symbol" pitchFamily="18" charset="2"/>
                </a:rPr>
                <a:t></a:t>
              </a:r>
              <a:endParaRPr lang="en-US" altLang="zh-CN" b="1" dirty="0"/>
            </a:p>
          </p:txBody>
        </p:sp>
        <p:sp>
          <p:nvSpPr>
            <p:cNvPr id="78" name="椭圆 77">
              <a:extLst>
                <a:ext uri="{FF2B5EF4-FFF2-40B4-BE49-F238E27FC236}">
                  <a16:creationId xmlns:a16="http://schemas.microsoft.com/office/drawing/2014/main" id="{DEE7E32A-4B55-4F0F-AD41-6A647E23C09F}"/>
                </a:ext>
              </a:extLst>
            </p:cNvPr>
            <p:cNvSpPr/>
            <p:nvPr/>
          </p:nvSpPr>
          <p:spPr bwMode="auto">
            <a:xfrm>
              <a:off x="2774190" y="3695634"/>
              <a:ext cx="445622" cy="445622"/>
            </a:xfrm>
            <a:prstGeom prst="ellips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b="1" dirty="0">
                  <a:latin typeface="Arial" charset="0"/>
                  <a:ea typeface="微软雅黑" pitchFamily="34" charset="-122"/>
                </a:rPr>
                <a:t>B</a:t>
              </a:r>
              <a:endParaRPr lang="zh-CN" altLang="en-US" b="1" dirty="0">
                <a:latin typeface="Arial" charset="0"/>
                <a:ea typeface="微软雅黑" pitchFamily="34" charset="-122"/>
              </a:endParaRPr>
            </a:p>
          </p:txBody>
        </p:sp>
        <p:sp>
          <p:nvSpPr>
            <p:cNvPr id="79" name="Oval 4">
              <a:extLst>
                <a:ext uri="{FF2B5EF4-FFF2-40B4-BE49-F238E27FC236}">
                  <a16:creationId xmlns:a16="http://schemas.microsoft.com/office/drawing/2014/main" id="{3D3799D7-BBA2-4B76-82FF-92DF9F4D6B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17854" y="3694087"/>
              <a:ext cx="445622" cy="436988"/>
            </a:xfrm>
            <a:prstGeom prst="ellipse">
              <a:avLst/>
            </a:prstGeom>
            <a:noFill/>
            <a:ln w="63500" cmpd="dbl">
              <a:solidFill>
                <a:sysClr val="windowText" lastClr="000000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C</a:t>
              </a:r>
              <a:endParaRPr kumimoji="0" lang="en-GB" altLang="zh-CN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80" name="连接符: 曲线 79">
              <a:extLst>
                <a:ext uri="{FF2B5EF4-FFF2-40B4-BE49-F238E27FC236}">
                  <a16:creationId xmlns:a16="http://schemas.microsoft.com/office/drawing/2014/main" id="{282A1DEE-959D-4C7B-BA5E-E0AE208E68C4}"/>
                </a:ext>
              </a:extLst>
            </p:cNvPr>
            <p:cNvCxnSpPr>
              <a:cxnSpLocks/>
              <a:stCxn id="76" idx="6"/>
              <a:endCxn id="78" idx="2"/>
            </p:cNvCxnSpPr>
            <p:nvPr/>
          </p:nvCxnSpPr>
          <p:spPr>
            <a:xfrm>
              <a:off x="2120690" y="3912038"/>
              <a:ext cx="653500" cy="6407"/>
            </a:xfrm>
            <a:prstGeom prst="curvedConnector3">
              <a:avLst>
                <a:gd name="adj1" fmla="val 50000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连接符: 曲线 80">
              <a:extLst>
                <a:ext uri="{FF2B5EF4-FFF2-40B4-BE49-F238E27FC236}">
                  <a16:creationId xmlns:a16="http://schemas.microsoft.com/office/drawing/2014/main" id="{1DDEBB14-C634-4E49-AC0E-8F89D24962A9}"/>
                </a:ext>
              </a:extLst>
            </p:cNvPr>
            <p:cNvCxnSpPr>
              <a:cxnSpLocks/>
              <a:stCxn id="78" idx="6"/>
              <a:endCxn id="79" idx="2"/>
            </p:cNvCxnSpPr>
            <p:nvPr/>
          </p:nvCxnSpPr>
          <p:spPr>
            <a:xfrm flipV="1">
              <a:off x="3219812" y="3912581"/>
              <a:ext cx="698042" cy="5864"/>
            </a:xfrm>
            <a:prstGeom prst="curvedConnector3">
              <a:avLst>
                <a:gd name="adj1" fmla="val 50000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连接符: 曲线 81">
              <a:extLst>
                <a:ext uri="{FF2B5EF4-FFF2-40B4-BE49-F238E27FC236}">
                  <a16:creationId xmlns:a16="http://schemas.microsoft.com/office/drawing/2014/main" id="{55D12094-D584-49C6-B0B1-666D52A899C2}"/>
                </a:ext>
              </a:extLst>
            </p:cNvPr>
            <p:cNvCxnSpPr>
              <a:cxnSpLocks/>
              <a:stCxn id="76" idx="2"/>
              <a:endCxn id="76" idx="7"/>
            </p:cNvCxnSpPr>
            <p:nvPr/>
          </p:nvCxnSpPr>
          <p:spPr>
            <a:xfrm rot="10800000" flipH="1">
              <a:off x="1675068" y="3754488"/>
              <a:ext cx="380362" cy="157551"/>
            </a:xfrm>
            <a:prstGeom prst="curvedConnector4">
              <a:avLst>
                <a:gd name="adj1" fmla="val -60101"/>
                <a:gd name="adj2" fmla="val 286517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文本框 82">
              <a:extLst>
                <a:ext uri="{FF2B5EF4-FFF2-40B4-BE49-F238E27FC236}">
                  <a16:creationId xmlns:a16="http://schemas.microsoft.com/office/drawing/2014/main" id="{B5A035C5-8E3F-459B-8735-F8C09A75568C}"/>
                </a:ext>
              </a:extLst>
            </p:cNvPr>
            <p:cNvSpPr txBox="1"/>
            <p:nvPr/>
          </p:nvSpPr>
          <p:spPr>
            <a:xfrm>
              <a:off x="1478472" y="3098855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latin typeface="Arial" panose="020B0604020202020204" pitchFamily="34" charset="0"/>
                  <a:cs typeface="Arial" panose="020B0604020202020204" pitchFamily="34" charset="0"/>
                </a:rPr>
                <a:t>0,1</a:t>
              </a:r>
              <a:endParaRPr lang="zh-CN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4" name="文本框 83">
              <a:extLst>
                <a:ext uri="{FF2B5EF4-FFF2-40B4-BE49-F238E27FC236}">
                  <a16:creationId xmlns:a16="http://schemas.microsoft.com/office/drawing/2014/main" id="{51F90FE2-4793-4FF6-81A0-A0B0919F9516}"/>
                </a:ext>
              </a:extLst>
            </p:cNvPr>
            <p:cNvSpPr txBox="1"/>
            <p:nvPr/>
          </p:nvSpPr>
          <p:spPr>
            <a:xfrm>
              <a:off x="2261330" y="3517813"/>
              <a:ext cx="3129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  <a:endParaRPr lang="zh-CN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5" name="文本框 84">
              <a:extLst>
                <a:ext uri="{FF2B5EF4-FFF2-40B4-BE49-F238E27FC236}">
                  <a16:creationId xmlns:a16="http://schemas.microsoft.com/office/drawing/2014/main" id="{D0F14D8C-D376-47D1-A997-76E537BB8960}"/>
                </a:ext>
              </a:extLst>
            </p:cNvPr>
            <p:cNvSpPr txBox="1"/>
            <p:nvPr/>
          </p:nvSpPr>
          <p:spPr>
            <a:xfrm>
              <a:off x="3374113" y="3517813"/>
              <a:ext cx="3129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  <a:endParaRPr lang="zh-CN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61" name="文本框 60">
            <a:extLst>
              <a:ext uri="{FF2B5EF4-FFF2-40B4-BE49-F238E27FC236}">
                <a16:creationId xmlns:a16="http://schemas.microsoft.com/office/drawing/2014/main" id="{BDC60798-1C0D-41D7-B177-BAF5C5DEC1CD}"/>
              </a:ext>
            </a:extLst>
          </p:cNvPr>
          <p:cNvSpPr txBox="1"/>
          <p:nvPr/>
        </p:nvSpPr>
        <p:spPr>
          <a:xfrm>
            <a:off x="895837" y="4550576"/>
            <a:ext cx="629818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微软雅黑"/>
                <a:cs typeface="Arial" panose="020B0604020202020204" pitchFamily="34" charset="0"/>
              </a:rPr>
              <a:t>C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微软雅黑"/>
                <a:cs typeface="Arial" panose="020B0604020202020204" pitchFamily="34" charset="0"/>
              </a:rPr>
              <a:t>为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微软雅黑"/>
                <a:cs typeface="Arial" panose="020B0604020202020204" pitchFamily="34" charset="0"/>
              </a:rPr>
              <a:t>终态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微软雅黑"/>
                <a:cs typeface="Arial" panose="020B0604020202020204" pitchFamily="34" charset="0"/>
              </a:rPr>
              <a:t>,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微软雅黑"/>
                <a:cs typeface="Arial" panose="020B0604020202020204" pitchFamily="34" charset="0"/>
              </a:rPr>
              <a:t>且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微软雅黑"/>
                <a:cs typeface="Arial" panose="020B0604020202020204" pitchFamily="34" charset="0"/>
              </a:rPr>
              <a:t>非始态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微软雅黑"/>
                <a:cs typeface="Arial" panose="020B0604020202020204" pitchFamily="34" charset="0"/>
              </a:rPr>
              <a:t>,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微软雅黑"/>
                <a:cs typeface="Arial" panose="020B0604020202020204" pitchFamily="34" charset="0"/>
              </a:rPr>
              <a:t>又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微软雅黑"/>
                <a:cs typeface="Arial" panose="020B0604020202020204" pitchFamily="34" charset="0"/>
              </a:rPr>
              <a:t>无出边</a:t>
            </a:r>
            <a:r>
              <a:rPr lang="en-US" altLang="zh-CN" sz="2400" dirty="0">
                <a:latin typeface="Arial" panose="020B0604020202020204" pitchFamily="34" charset="0"/>
                <a:ea typeface="微软雅黑"/>
                <a:cs typeface="Arial" panose="020B0604020202020204" pitchFamily="34" charset="0"/>
              </a:rPr>
              <a:t>,</a:t>
            </a:r>
            <a:r>
              <a:rPr lang="zh-CN" altLang="en-US" sz="2400" dirty="0">
                <a:latin typeface="Arial" panose="020B0604020202020204" pitchFamily="34" charset="0"/>
                <a:ea typeface="微软雅黑"/>
                <a:cs typeface="Arial" panose="020B0604020202020204" pitchFamily="34" charset="0"/>
              </a:rPr>
              <a:t>可直接</a:t>
            </a:r>
            <a:r>
              <a:rPr lang="en-US" altLang="zh-CN" sz="2400" dirty="0">
                <a:latin typeface="Arial" panose="020B0604020202020204" pitchFamily="34" charset="0"/>
                <a:ea typeface="微软雅黑"/>
                <a:cs typeface="Arial" panose="020B0604020202020204" pitchFamily="34" charset="0"/>
              </a:rPr>
              <a:t>:</a:t>
            </a:r>
            <a:r>
              <a:rPr lang="en-US" altLang="zh-CN" sz="2400" dirty="0">
                <a:solidFill>
                  <a:srgbClr val="FF0000"/>
                </a:solidFill>
                <a:latin typeface="Arial" panose="020B0604020202020204" pitchFamily="34" charset="0"/>
                <a:ea typeface="微软雅黑"/>
                <a:cs typeface="Arial" panose="020B0604020202020204" pitchFamily="34" charset="0"/>
              </a:rPr>
              <a:t>B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→</a:t>
            </a:r>
            <a:r>
              <a:rPr lang="el-GR" altLang="zh-CN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lang="zh-CN" altLang="en-US" sz="2400" dirty="0">
              <a:solidFill>
                <a:schemeClr val="accent6"/>
              </a:solidFill>
            </a:endParaRPr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AB613BB5-1AEC-47FD-9682-856E870A0D43}"/>
              </a:ext>
            </a:extLst>
          </p:cNvPr>
          <p:cNvSpPr txBox="1"/>
          <p:nvPr/>
        </p:nvSpPr>
        <p:spPr>
          <a:xfrm>
            <a:off x="6852670" y="4415805"/>
            <a:ext cx="30385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G[A]:</a:t>
            </a:r>
          </a:p>
          <a:p>
            <a:pPr algn="l"/>
            <a:r>
              <a:rPr lang="en-US" altLang="zh-CN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→ 0A | 1A | 0B</a:t>
            </a:r>
          </a:p>
          <a:p>
            <a:pPr algn="l"/>
            <a:r>
              <a:rPr lang="en-US" altLang="zh-CN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 → 0</a:t>
            </a:r>
            <a:endParaRPr lang="el-GR" altLang="zh-CN" sz="24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62362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77A57D-CACB-4196-BA11-BFD5D1414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3.1</a:t>
            </a:r>
            <a:r>
              <a:rPr lang="zh-CN" altLang="en-US" dirty="0"/>
              <a:t>　词法分析程序设计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D66AF64-981D-4B1F-89D1-F4B56E9341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2" y="942764"/>
            <a:ext cx="10515599" cy="617641"/>
          </a:xfrm>
        </p:spPr>
        <p:txBody>
          <a:bodyPr/>
          <a:lstStyle/>
          <a:p>
            <a:r>
              <a:rPr lang="en-US" altLang="zh-CN" dirty="0"/>
              <a:t>Flex/Bison: .l -&gt; .h</a:t>
            </a:r>
          </a:p>
          <a:p>
            <a:endParaRPr lang="zh-CN" altLang="en-US" sz="10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CEA0435-B3D3-4891-A90E-8D73696EFE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3A857A3-1012-4184-86F6-41658C62E65F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6B93151-2C33-4638-9407-ADD948E50F3F}"/>
              </a:ext>
            </a:extLst>
          </p:cNvPr>
          <p:cNvSpPr txBox="1"/>
          <p:nvPr/>
        </p:nvSpPr>
        <p:spPr>
          <a:xfrm>
            <a:off x="321062" y="1580804"/>
            <a:ext cx="3375096" cy="483209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zh-CN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enum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yytokentype</a:t>
            </a:r>
            <a:endParaRPr lang="en-US" altLang="zh-CN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{</a:t>
            </a:r>
          </a:p>
          <a:p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sz="14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TOK_ERROR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258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sz="14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TOK_ADD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259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sz="14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TOK_SUB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260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sz="14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TOK_MUL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261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sz="14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TOK_DIV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262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sz="14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TOK_LT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263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sz="14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TOK_LTE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264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sz="14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TOK_GT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265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sz="14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TOK_GTE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266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sz="14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TOK_EQ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267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sz="14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TOK_NEQ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268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sz="14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TOK_ASSIN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269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sz="14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TOK_SEMICOLON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270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sz="14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TOK_COMMA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271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sz="14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TOK_LPARENTHESE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272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sz="14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TOK_RPARENTHESE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273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14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        TOK_LBRACKET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274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sz="14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TOK_RBRACKET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275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endParaRPr lang="en-US" altLang="zh-CN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571FC37-AEB8-4F58-B485-852DC5F007ED}"/>
              </a:ext>
            </a:extLst>
          </p:cNvPr>
          <p:cNvSpPr txBox="1"/>
          <p:nvPr/>
        </p:nvSpPr>
        <p:spPr>
          <a:xfrm>
            <a:off x="3850083" y="1567202"/>
            <a:ext cx="3341131" cy="504753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sz="14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TOK_LBRACE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276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sz="14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TOK_RBRACE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277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sz="14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TOK_ELSE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278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sz="14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TOK_IF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279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sz="14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TOK_INT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280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sz="14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TOK_RETURN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281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sz="14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TOK_VOID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282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sz="14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TOK_WHILE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283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sz="1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TOK_IDENTIFIER = 284,</a:t>
            </a:r>
          </a:p>
          <a:p>
            <a:r>
              <a:rPr lang="en-US" altLang="zh-CN" sz="1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        TOK_NUMBER = 285,</a:t>
            </a:r>
          </a:p>
          <a:p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sz="14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TOK_ARRAY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286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sz="14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TOK_LETTER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287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sz="14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TOK_EOL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288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sz="14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TOK_COMMENT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289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sz="14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TOK_BLANK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290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sz="14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TOK_CONST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291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sz="14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TOK_BREAK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292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sz="14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TOK_CONTINUE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293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sz="14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TOK_NOT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294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sz="14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TOK_AND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295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sz="14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TOK_OR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296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sz="14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TOK_MOD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297</a:t>
            </a:r>
            <a:endParaRPr lang="en-US" altLang="zh-CN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};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8124D56-6F12-4DDC-B473-040890B23969}"/>
              </a:ext>
            </a:extLst>
          </p:cNvPr>
          <p:cNvSpPr txBox="1"/>
          <p:nvPr/>
        </p:nvSpPr>
        <p:spPr>
          <a:xfrm>
            <a:off x="7345139" y="982427"/>
            <a:ext cx="3070432" cy="563231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C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enum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yytokentype</a:t>
            </a:r>
            <a:endParaRPr lang="en-US" altLang="zh-C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{</a:t>
            </a:r>
          </a:p>
          <a:p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IDENTIFIER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258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  …</a:t>
            </a:r>
          </a:p>
          <a:p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  </a:t>
            </a:r>
            <a:r>
              <a:rPr lang="en-US" altLang="zh-CN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262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263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264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BREAK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265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CONTINUE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266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267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PLUS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268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…</a:t>
            </a:r>
            <a:endParaRPr lang="en-US" altLang="zh-C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LT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276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LE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277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LPAR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283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RPAR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284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TYPE_INTEGER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291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TYPE_VOID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292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293</a:t>
            </a:r>
            <a:endParaRPr lang="en-US" altLang="zh-C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};</a:t>
            </a:r>
          </a:p>
        </p:txBody>
      </p:sp>
    </p:spTree>
    <p:extLst>
      <p:ext uri="{BB962C8B-B14F-4D97-AF65-F5344CB8AC3E}">
        <p14:creationId xmlns:p14="http://schemas.microsoft.com/office/powerpoint/2010/main" val="124662056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本章主要内容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zh-CN" b="1" dirty="0"/>
              <a:t>3.1</a:t>
            </a:r>
            <a:r>
              <a:rPr lang="zh-CN" altLang="en-US" b="1" dirty="0"/>
              <a:t>　词法分析程序的设计 </a:t>
            </a:r>
          </a:p>
          <a:p>
            <a:pPr>
              <a:lnSpc>
                <a:spcPct val="150000"/>
              </a:lnSpc>
              <a:defRPr/>
            </a:pPr>
            <a:r>
              <a:rPr lang="en-US" altLang="zh-CN" b="1" dirty="0"/>
              <a:t>3.2</a:t>
            </a:r>
            <a:r>
              <a:rPr lang="zh-CN" altLang="en-US" b="1" dirty="0"/>
              <a:t>　单词的形式化描述工具 </a:t>
            </a:r>
          </a:p>
          <a:p>
            <a:pPr>
              <a:lnSpc>
                <a:spcPct val="150000"/>
              </a:lnSpc>
              <a:defRPr/>
            </a:pPr>
            <a:r>
              <a:rPr lang="en-US" altLang="zh-CN" b="1" dirty="0"/>
              <a:t>3.3</a:t>
            </a:r>
            <a:r>
              <a:rPr lang="zh-CN" altLang="en-US" b="1" dirty="0"/>
              <a:t>　有穷自动机 </a:t>
            </a:r>
          </a:p>
          <a:p>
            <a:pPr>
              <a:lnSpc>
                <a:spcPct val="150000"/>
              </a:lnSpc>
              <a:defRPr/>
            </a:pPr>
            <a:r>
              <a:rPr lang="en-US" altLang="zh-CN" b="1" dirty="0"/>
              <a:t>3.4</a:t>
            </a:r>
            <a:r>
              <a:rPr lang="zh-CN" altLang="en-US" b="1" dirty="0"/>
              <a:t>　正规式和有穷自动机的等价性</a:t>
            </a:r>
          </a:p>
          <a:p>
            <a:pPr>
              <a:lnSpc>
                <a:spcPct val="150000"/>
              </a:lnSpc>
              <a:defRPr/>
            </a:pPr>
            <a:r>
              <a:rPr lang="en-US" altLang="zh-CN" b="1" dirty="0"/>
              <a:t>3.5</a:t>
            </a:r>
            <a:r>
              <a:rPr lang="zh-CN" altLang="en-US" b="1" dirty="0"/>
              <a:t>　正规文法和有穷自动机的转换</a:t>
            </a:r>
          </a:p>
          <a:p>
            <a:pPr>
              <a:lnSpc>
                <a:spcPct val="150000"/>
              </a:lnSpc>
              <a:defRPr/>
            </a:pPr>
            <a:r>
              <a:rPr lang="en-US" altLang="zh-CN" b="1" u="sng" dirty="0">
                <a:solidFill>
                  <a:srgbClr val="C00000"/>
                </a:solidFill>
              </a:rPr>
              <a:t>3.6</a:t>
            </a:r>
            <a:r>
              <a:rPr lang="zh-CN" altLang="en-US" b="1" u="sng" dirty="0">
                <a:solidFill>
                  <a:srgbClr val="C00000"/>
                </a:solidFill>
              </a:rPr>
              <a:t>　词法分析程序的自动构造工具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A38DB38-50D6-419C-B6D1-AFA62C7D99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3A857A3-1012-4184-86F6-41658C62E65F}" type="slidenum">
              <a:rPr lang="en-US" smtClean="0"/>
              <a:pPr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539942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A6EB61-C797-48F3-A1E7-63CAF0627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3.6</a:t>
            </a:r>
            <a:r>
              <a:rPr lang="zh-CN" altLang="en-US" dirty="0"/>
              <a:t>　词法分析程序的自动构造工具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90625A3-4B90-4C80-8529-F9EC214683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2" y="942764"/>
            <a:ext cx="10515599" cy="3180021"/>
          </a:xfrm>
        </p:spPr>
        <p:txBody>
          <a:bodyPr>
            <a:normAutofit fontScale="92500"/>
          </a:bodyPr>
          <a:lstStyle/>
          <a:p>
            <a:r>
              <a:rPr lang="zh-CN" altLang="en-US" sz="3000" dirty="0"/>
              <a:t>构造词法分析程序的技术线路</a:t>
            </a:r>
            <a:endParaRPr lang="en-US" altLang="zh-CN" sz="3000" dirty="0"/>
          </a:p>
          <a:p>
            <a:pPr lvl="1"/>
            <a:r>
              <a:rPr lang="zh-CN" altLang="en-US" sz="2800" dirty="0">
                <a:solidFill>
                  <a:schemeClr val="tx1"/>
                </a:solidFill>
              </a:rPr>
              <a:t>依据给定的源语言之单词集，设计其</a:t>
            </a:r>
            <a:r>
              <a:rPr lang="zh-CN" altLang="en-US" sz="2800" dirty="0"/>
              <a:t>正规文法</a:t>
            </a:r>
            <a:r>
              <a:rPr lang="zh-CN" altLang="en-US" sz="2800" dirty="0">
                <a:solidFill>
                  <a:schemeClr val="tx1"/>
                </a:solidFill>
              </a:rPr>
              <a:t>或</a:t>
            </a:r>
            <a:r>
              <a:rPr lang="zh-CN" altLang="en-US" sz="2800" dirty="0"/>
              <a:t>正规式</a:t>
            </a:r>
            <a:r>
              <a:rPr lang="zh-CN" altLang="en-US" sz="2800" dirty="0">
                <a:solidFill>
                  <a:schemeClr val="tx1"/>
                </a:solidFill>
              </a:rPr>
              <a:t>；</a:t>
            </a:r>
          </a:p>
          <a:p>
            <a:pPr lvl="1"/>
            <a:r>
              <a:rPr lang="zh-CN" altLang="en-US" sz="2800" dirty="0">
                <a:solidFill>
                  <a:schemeClr val="tx1"/>
                </a:solidFill>
              </a:rPr>
              <a:t>等价地转换成非确定有穷自动机</a:t>
            </a:r>
            <a:r>
              <a:rPr lang="en-US" altLang="zh-CN" sz="2800" dirty="0"/>
              <a:t>NFA</a:t>
            </a:r>
            <a:r>
              <a:rPr lang="zh-CN" altLang="en-US" sz="2800" dirty="0">
                <a:solidFill>
                  <a:schemeClr val="tx1"/>
                </a:solidFill>
              </a:rPr>
              <a:t>；</a:t>
            </a:r>
          </a:p>
          <a:p>
            <a:pPr lvl="1"/>
            <a:r>
              <a:rPr lang="zh-CN" altLang="en-US" sz="2800" dirty="0">
                <a:solidFill>
                  <a:schemeClr val="tx1"/>
                </a:solidFill>
              </a:rPr>
              <a:t>再通过子集法将其确定化，最终将确定有穷自动机最小化</a:t>
            </a:r>
            <a:r>
              <a:rPr lang="en-US" altLang="zh-CN" sz="2800" dirty="0">
                <a:solidFill>
                  <a:schemeClr val="tx1"/>
                </a:solidFill>
              </a:rPr>
              <a:t>(</a:t>
            </a:r>
            <a:r>
              <a:rPr lang="en-US" altLang="zh-CN" sz="2800" dirty="0"/>
              <a:t>DFA</a:t>
            </a:r>
            <a:r>
              <a:rPr lang="en-US" altLang="zh-CN" sz="2800" dirty="0">
                <a:solidFill>
                  <a:schemeClr val="tx1"/>
                </a:solidFill>
              </a:rPr>
              <a:t>)</a:t>
            </a:r>
            <a:r>
              <a:rPr lang="zh-CN" altLang="en-US" sz="2800" dirty="0">
                <a:solidFill>
                  <a:schemeClr val="tx1"/>
                </a:solidFill>
              </a:rPr>
              <a:t>；</a:t>
            </a:r>
          </a:p>
          <a:p>
            <a:pPr lvl="1"/>
            <a:r>
              <a:rPr lang="zh-CN" altLang="en-US" sz="2800" dirty="0">
                <a:solidFill>
                  <a:schemeClr val="tx1"/>
                </a:solidFill>
              </a:rPr>
              <a:t>最后依据</a:t>
            </a:r>
            <a:r>
              <a:rPr lang="zh-CN" altLang="en-US" sz="2800" dirty="0"/>
              <a:t>最小化的</a:t>
            </a:r>
            <a:r>
              <a:rPr lang="en-US" altLang="zh-CN" sz="2800" dirty="0"/>
              <a:t>DFA</a:t>
            </a:r>
            <a:r>
              <a:rPr lang="zh-CN" altLang="en-US" sz="2800" dirty="0">
                <a:solidFill>
                  <a:schemeClr val="tx1"/>
                </a:solidFill>
              </a:rPr>
              <a:t>，设计词法分析程序</a:t>
            </a:r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2E09A4C-B5D3-4932-93F4-4B6518935F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3A857A3-1012-4184-86F6-41658C62E65F}" type="slidenum">
              <a:rPr lang="en-US" smtClean="0"/>
              <a:pPr/>
              <a:t>70</a:t>
            </a:fld>
            <a:endParaRPr lang="en-US" dirty="0"/>
          </a:p>
        </p:txBody>
      </p:sp>
      <p:sp>
        <p:nvSpPr>
          <p:cNvPr id="5" name="Text Box 8">
            <a:extLst>
              <a:ext uri="{FF2B5EF4-FFF2-40B4-BE49-F238E27FC236}">
                <a16:creationId xmlns:a16="http://schemas.microsoft.com/office/drawing/2014/main" id="{9AEF4416-9DBE-41F7-BDBA-6EFB26AD59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55563" y="4828675"/>
            <a:ext cx="2133600" cy="954107"/>
          </a:xfrm>
          <a:prstGeom prst="rect">
            <a:avLst/>
          </a:prstGeom>
          <a:noFill/>
          <a:ln w="28575">
            <a:solidFill>
              <a:srgbClr val="FF00FF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zh-CN" altLang="en-US" sz="2800" b="1" dirty="0">
                <a:latin typeface="+mn-ea"/>
              </a:rPr>
              <a:t>词法分析程序生成器</a:t>
            </a:r>
            <a:endParaRPr lang="zh-CN" altLang="en-US" sz="2800" dirty="0">
              <a:latin typeface="+mn-ea"/>
            </a:endParaRPr>
          </a:p>
        </p:txBody>
      </p:sp>
      <p:sp>
        <p:nvSpPr>
          <p:cNvPr id="6" name="Text Box 9">
            <a:extLst>
              <a:ext uri="{FF2B5EF4-FFF2-40B4-BE49-F238E27FC236}">
                <a16:creationId xmlns:a16="http://schemas.microsoft.com/office/drawing/2014/main" id="{276FF113-6A7D-44F3-BE47-BB02061A9B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67838" y="4822660"/>
            <a:ext cx="1854325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zh-CN" altLang="en-US" sz="2800" b="1" dirty="0">
                <a:solidFill>
                  <a:srgbClr val="000066"/>
                </a:solidFill>
                <a:latin typeface="+mn-ea"/>
              </a:rPr>
              <a:t>语言词法</a:t>
            </a:r>
            <a:br>
              <a:rPr lang="en-US" altLang="zh-CN" sz="2800" b="1" dirty="0">
                <a:solidFill>
                  <a:srgbClr val="000066"/>
                </a:solidFill>
                <a:latin typeface="+mn-ea"/>
              </a:rPr>
            </a:br>
            <a:r>
              <a:rPr lang="en-US" altLang="zh-CN" sz="2800" b="1" dirty="0">
                <a:solidFill>
                  <a:srgbClr val="000066"/>
                </a:solidFill>
                <a:latin typeface="+mn-ea"/>
              </a:rPr>
              <a:t>(</a:t>
            </a:r>
            <a:r>
              <a:rPr lang="zh-CN" altLang="en-US" sz="2800" b="1" dirty="0">
                <a:solidFill>
                  <a:srgbClr val="000066"/>
                </a:solidFill>
                <a:latin typeface="+mn-ea"/>
              </a:rPr>
              <a:t>正规式</a:t>
            </a:r>
            <a:r>
              <a:rPr lang="en-US" altLang="zh-CN" sz="2800" b="1" dirty="0">
                <a:solidFill>
                  <a:srgbClr val="000066"/>
                </a:solidFill>
                <a:latin typeface="+mn-ea"/>
              </a:rPr>
              <a:t>)</a:t>
            </a:r>
          </a:p>
        </p:txBody>
      </p:sp>
      <p:sp>
        <p:nvSpPr>
          <p:cNvPr id="7" name="Text Box 10">
            <a:extLst>
              <a:ext uri="{FF2B5EF4-FFF2-40B4-BE49-F238E27FC236}">
                <a16:creationId xmlns:a16="http://schemas.microsoft.com/office/drawing/2014/main" id="{B36CE49F-F411-4989-BF34-6CAF177CA2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23924" y="4865728"/>
            <a:ext cx="2027237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zh-CN" altLang="en-US" sz="2800" b="1" dirty="0">
                <a:solidFill>
                  <a:srgbClr val="000066"/>
                </a:solidFill>
                <a:latin typeface="+mn-ea"/>
              </a:rPr>
              <a:t>词法分析</a:t>
            </a:r>
            <a:br>
              <a:rPr lang="en-US" altLang="zh-CN" sz="2800" b="1" dirty="0">
                <a:solidFill>
                  <a:srgbClr val="000066"/>
                </a:solidFill>
                <a:latin typeface="+mn-ea"/>
              </a:rPr>
            </a:br>
            <a:r>
              <a:rPr lang="zh-CN" altLang="en-US" sz="2800" b="1" dirty="0">
                <a:solidFill>
                  <a:srgbClr val="000066"/>
                </a:solidFill>
                <a:latin typeface="+mn-ea"/>
              </a:rPr>
              <a:t>程序</a:t>
            </a:r>
          </a:p>
        </p:txBody>
      </p:sp>
      <p:sp>
        <p:nvSpPr>
          <p:cNvPr id="8" name="AutoShape 11">
            <a:extLst>
              <a:ext uri="{FF2B5EF4-FFF2-40B4-BE49-F238E27FC236}">
                <a16:creationId xmlns:a16="http://schemas.microsoft.com/office/drawing/2014/main" id="{EE49D890-5207-4308-AA25-CACC978152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61743" y="5133474"/>
            <a:ext cx="533400" cy="228600"/>
          </a:xfrm>
          <a:prstGeom prst="rightArrow">
            <a:avLst>
              <a:gd name="adj1" fmla="val 50000"/>
              <a:gd name="adj2" fmla="val 58333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1" hangingPunct="1"/>
            <a:endParaRPr lang="en-CA" altLang="zh-CN" sz="2800">
              <a:latin typeface="+mn-ea"/>
            </a:endParaRPr>
          </a:p>
        </p:txBody>
      </p:sp>
      <p:sp>
        <p:nvSpPr>
          <p:cNvPr id="9" name="AutoShape 12">
            <a:extLst>
              <a:ext uri="{FF2B5EF4-FFF2-40B4-BE49-F238E27FC236}">
                <a16:creationId xmlns:a16="http://schemas.microsoft.com/office/drawing/2014/main" id="{1AC2AD5D-EC9F-4D74-B491-0578D86848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89001" y="5111249"/>
            <a:ext cx="533400" cy="228600"/>
          </a:xfrm>
          <a:prstGeom prst="rightArrow">
            <a:avLst>
              <a:gd name="adj1" fmla="val 50000"/>
              <a:gd name="adj2" fmla="val 58333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1" hangingPunct="1"/>
            <a:endParaRPr lang="en-CA" altLang="zh-CN" sz="28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1141615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DCA85-3031-4422-BFC7-C9F176BD2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3.6</a:t>
            </a:r>
            <a:r>
              <a:rPr lang="zh-CN" altLang="en-US" dirty="0"/>
              <a:t>　词法分析程序的自动构造工具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FFFDD83-0D32-42E5-868D-60C0302416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2" y="942764"/>
            <a:ext cx="10515599" cy="773741"/>
          </a:xfrm>
        </p:spPr>
        <p:txBody>
          <a:bodyPr>
            <a:normAutofit/>
          </a:bodyPr>
          <a:lstStyle/>
          <a:p>
            <a:r>
              <a:rPr lang="zh-CN" altLang="en-US" sz="2800" dirty="0"/>
              <a:t>词法分析程序构造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CAFACCC-A745-46AA-B30B-96A91D4811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3A857A3-1012-4184-86F6-41658C62E65F}" type="slidenum">
              <a:rPr lang="en-US" smtClean="0"/>
              <a:pPr/>
              <a:t>71</a:t>
            </a:fld>
            <a:endParaRPr 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1D5C08F-D71E-4B2A-B254-FC77C595E3BC}"/>
              </a:ext>
            </a:extLst>
          </p:cNvPr>
          <p:cNvSpPr txBox="1"/>
          <p:nvPr/>
        </p:nvSpPr>
        <p:spPr>
          <a:xfrm>
            <a:off x="1571668" y="5918477"/>
            <a:ext cx="38611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rgbClr val="0000FF"/>
                </a:solidFill>
              </a:rPr>
              <a:t>龙书图</a:t>
            </a:r>
            <a:r>
              <a:rPr lang="en-US" altLang="zh-CN" sz="2000" dirty="0">
                <a:solidFill>
                  <a:srgbClr val="0000FF"/>
                </a:solidFill>
              </a:rPr>
              <a:t>3-13 </a:t>
            </a:r>
            <a:r>
              <a:rPr lang="zh-CN" altLang="en-US" sz="2000" dirty="0">
                <a:solidFill>
                  <a:srgbClr val="0000FF"/>
                </a:solidFill>
              </a:rPr>
              <a:t>词法单元</a:t>
            </a:r>
            <a:r>
              <a:rPr lang="en-US" altLang="zh-CN" sz="2000" dirty="0" err="1">
                <a:solidFill>
                  <a:srgbClr val="FF0000"/>
                </a:solidFill>
              </a:rPr>
              <a:t>relop</a:t>
            </a:r>
            <a:r>
              <a:rPr lang="zh-CN" altLang="en-US" sz="2000" dirty="0">
                <a:solidFill>
                  <a:srgbClr val="0000FF"/>
                </a:solidFill>
              </a:rPr>
              <a:t>的</a:t>
            </a:r>
            <a:r>
              <a:rPr lang="en-US" altLang="zh-CN" sz="2000" dirty="0">
                <a:solidFill>
                  <a:srgbClr val="0000FF"/>
                </a:solidFill>
              </a:rPr>
              <a:t>DFA</a:t>
            </a:r>
            <a:endParaRPr lang="zh-CN" altLang="en-US" sz="2000" dirty="0">
              <a:solidFill>
                <a:srgbClr val="0000FF"/>
              </a:solidFill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31BD7A1C-863C-4DA9-9F00-73731B28D816}"/>
              </a:ext>
            </a:extLst>
          </p:cNvPr>
          <p:cNvGrpSpPr/>
          <p:nvPr/>
        </p:nvGrpSpPr>
        <p:grpSpPr>
          <a:xfrm>
            <a:off x="1188579" y="1716505"/>
            <a:ext cx="4552876" cy="3751547"/>
            <a:chOff x="152400" y="1230297"/>
            <a:chExt cx="4552876" cy="3751547"/>
          </a:xfrm>
        </p:grpSpPr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4825A787-A236-4D54-949A-3527338CDAA9}"/>
                </a:ext>
              </a:extLst>
            </p:cNvPr>
            <p:cNvSpPr/>
            <p:nvPr/>
          </p:nvSpPr>
          <p:spPr bwMode="auto">
            <a:xfrm>
              <a:off x="535489" y="1407877"/>
              <a:ext cx="304800" cy="304800"/>
            </a:xfrm>
            <a:prstGeom prst="ellips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000" dirty="0">
                  <a:latin typeface="Arial" charset="0"/>
                  <a:ea typeface="微软雅黑" pitchFamily="34" charset="-122"/>
                </a:rPr>
                <a:t>0</a:t>
              </a:r>
              <a:endParaRPr lang="zh-CN" altLang="en-US" sz="2000" dirty="0">
                <a:latin typeface="Arial" charset="0"/>
                <a:ea typeface="微软雅黑" pitchFamily="34" charset="-122"/>
              </a:endParaRPr>
            </a:p>
          </p:txBody>
        </p: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2AC9D142-BB6A-4D51-8859-76FF0DB1F482}"/>
                </a:ext>
              </a:extLst>
            </p:cNvPr>
            <p:cNvGrpSpPr/>
            <p:nvPr/>
          </p:nvGrpSpPr>
          <p:grpSpPr>
            <a:xfrm>
              <a:off x="1066800" y="3208986"/>
              <a:ext cx="363747" cy="360182"/>
              <a:chOff x="4752536" y="4112194"/>
              <a:chExt cx="363747" cy="360182"/>
            </a:xfrm>
          </p:grpSpPr>
          <p:sp>
            <p:nvSpPr>
              <p:cNvPr id="51" name="椭圆 50">
                <a:extLst>
                  <a:ext uri="{FF2B5EF4-FFF2-40B4-BE49-F238E27FC236}">
                    <a16:creationId xmlns:a16="http://schemas.microsoft.com/office/drawing/2014/main" id="{8F48C88D-103A-43C9-9180-3AA7BCB8A71F}"/>
                  </a:ext>
                </a:extLst>
              </p:cNvPr>
              <p:cNvSpPr/>
              <p:nvPr/>
            </p:nvSpPr>
            <p:spPr bwMode="auto">
              <a:xfrm>
                <a:off x="4784933" y="4140330"/>
                <a:ext cx="304799" cy="304800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2000" dirty="0">
                    <a:latin typeface="Arial" charset="0"/>
                    <a:ea typeface="微软雅黑" pitchFamily="34" charset="-122"/>
                  </a:rPr>
                  <a:t>5</a:t>
                </a:r>
                <a:endParaRPr lang="zh-CN" altLang="en-US" sz="2000" dirty="0">
                  <a:latin typeface="Arial" charset="0"/>
                  <a:ea typeface="微软雅黑" pitchFamily="34" charset="-122"/>
                </a:endParaRPr>
              </a:p>
            </p:txBody>
          </p:sp>
          <p:sp>
            <p:nvSpPr>
              <p:cNvPr id="52" name="椭圆 51">
                <a:extLst>
                  <a:ext uri="{FF2B5EF4-FFF2-40B4-BE49-F238E27FC236}">
                    <a16:creationId xmlns:a16="http://schemas.microsoft.com/office/drawing/2014/main" id="{FD4A2299-74C5-4981-9AC0-8695CD7F13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52536" y="4112194"/>
                <a:ext cx="363747" cy="360182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000" dirty="0">
                  <a:latin typeface="Arial" charset="0"/>
                  <a:ea typeface="微软雅黑" pitchFamily="34" charset="-122"/>
                </a:endParaRPr>
              </a:p>
            </p:txBody>
          </p:sp>
        </p:grp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56E0F8F7-70AE-492B-8E6C-56F11A694E0A}"/>
                </a:ext>
              </a:extLst>
            </p:cNvPr>
            <p:cNvSpPr/>
            <p:nvPr/>
          </p:nvSpPr>
          <p:spPr bwMode="auto">
            <a:xfrm>
              <a:off x="1096273" y="1403866"/>
              <a:ext cx="304800" cy="304800"/>
            </a:xfrm>
            <a:prstGeom prst="ellips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000" dirty="0">
                  <a:latin typeface="Arial" charset="0"/>
                  <a:ea typeface="微软雅黑" pitchFamily="34" charset="-122"/>
                </a:rPr>
                <a:t>1</a:t>
              </a:r>
              <a:endParaRPr lang="zh-CN" altLang="en-US" sz="2000" dirty="0">
                <a:latin typeface="Arial" charset="0"/>
                <a:ea typeface="微软雅黑" pitchFamily="34" charset="-122"/>
              </a:endParaRPr>
            </a:p>
          </p:txBody>
        </p:sp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E37DB8E2-5213-4187-819E-BA0EE8E2CA97}"/>
                </a:ext>
              </a:extLst>
            </p:cNvPr>
            <p:cNvSpPr/>
            <p:nvPr/>
          </p:nvSpPr>
          <p:spPr bwMode="auto">
            <a:xfrm>
              <a:off x="1096273" y="3770077"/>
              <a:ext cx="304800" cy="304800"/>
            </a:xfrm>
            <a:prstGeom prst="ellips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000" dirty="0">
                  <a:latin typeface="Arial" charset="0"/>
                  <a:ea typeface="微软雅黑" pitchFamily="34" charset="-122"/>
                </a:rPr>
                <a:t>6</a:t>
              </a:r>
              <a:endParaRPr lang="zh-CN" altLang="en-US" sz="2000" dirty="0">
                <a:latin typeface="Arial" charset="0"/>
                <a:ea typeface="微软雅黑" pitchFamily="34" charset="-122"/>
              </a:endParaRPr>
            </a:p>
          </p:txBody>
        </p:sp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3FD1F351-1C83-425F-BABB-40024E83D261}"/>
                </a:ext>
              </a:extLst>
            </p:cNvPr>
            <p:cNvGrpSpPr/>
            <p:nvPr/>
          </p:nvGrpSpPr>
          <p:grpSpPr>
            <a:xfrm>
              <a:off x="2362200" y="1395845"/>
              <a:ext cx="363747" cy="360182"/>
              <a:chOff x="4752536" y="4112194"/>
              <a:chExt cx="363747" cy="360182"/>
            </a:xfrm>
          </p:grpSpPr>
          <p:sp>
            <p:nvSpPr>
              <p:cNvPr id="49" name="椭圆 48">
                <a:extLst>
                  <a:ext uri="{FF2B5EF4-FFF2-40B4-BE49-F238E27FC236}">
                    <a16:creationId xmlns:a16="http://schemas.microsoft.com/office/drawing/2014/main" id="{80416FB8-6704-4AB2-A46C-51F114A50A6B}"/>
                  </a:ext>
                </a:extLst>
              </p:cNvPr>
              <p:cNvSpPr/>
              <p:nvPr/>
            </p:nvSpPr>
            <p:spPr bwMode="auto">
              <a:xfrm>
                <a:off x="4784933" y="4140330"/>
                <a:ext cx="304799" cy="304800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2000" dirty="0">
                    <a:latin typeface="Arial" charset="0"/>
                    <a:ea typeface="微软雅黑" pitchFamily="34" charset="-122"/>
                  </a:rPr>
                  <a:t>2</a:t>
                </a:r>
                <a:endParaRPr lang="zh-CN" altLang="en-US" sz="2000" dirty="0">
                  <a:latin typeface="Arial" charset="0"/>
                  <a:ea typeface="微软雅黑" pitchFamily="34" charset="-122"/>
                </a:endParaRPr>
              </a:p>
            </p:txBody>
          </p:sp>
          <p:sp>
            <p:nvSpPr>
              <p:cNvPr id="50" name="椭圆 49">
                <a:extLst>
                  <a:ext uri="{FF2B5EF4-FFF2-40B4-BE49-F238E27FC236}">
                    <a16:creationId xmlns:a16="http://schemas.microsoft.com/office/drawing/2014/main" id="{27EF36CD-A563-4488-9E47-D7B0EFB944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52536" y="4112194"/>
                <a:ext cx="363747" cy="360182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000" dirty="0">
                  <a:latin typeface="Arial" charset="0"/>
                  <a:ea typeface="微软雅黑" pitchFamily="34" charset="-122"/>
                </a:endParaRPr>
              </a:p>
            </p:txBody>
          </p:sp>
        </p:grpSp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C9E0F6C7-18A7-4C36-8AC7-FBC32E3F3564}"/>
                </a:ext>
              </a:extLst>
            </p:cNvPr>
            <p:cNvGrpSpPr/>
            <p:nvPr/>
          </p:nvGrpSpPr>
          <p:grpSpPr>
            <a:xfrm>
              <a:off x="2362200" y="2000438"/>
              <a:ext cx="363747" cy="360182"/>
              <a:chOff x="4752536" y="4112194"/>
              <a:chExt cx="363747" cy="360182"/>
            </a:xfrm>
          </p:grpSpPr>
          <p:sp>
            <p:nvSpPr>
              <p:cNvPr id="47" name="椭圆 46">
                <a:extLst>
                  <a:ext uri="{FF2B5EF4-FFF2-40B4-BE49-F238E27FC236}">
                    <a16:creationId xmlns:a16="http://schemas.microsoft.com/office/drawing/2014/main" id="{9744DE23-1EA7-4366-A1EF-47E81B93AFF3}"/>
                  </a:ext>
                </a:extLst>
              </p:cNvPr>
              <p:cNvSpPr/>
              <p:nvPr/>
            </p:nvSpPr>
            <p:spPr bwMode="auto">
              <a:xfrm>
                <a:off x="4784933" y="4140330"/>
                <a:ext cx="304799" cy="304800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2000" dirty="0">
                    <a:latin typeface="Arial" charset="0"/>
                    <a:ea typeface="微软雅黑" pitchFamily="34" charset="-122"/>
                  </a:rPr>
                  <a:t>3</a:t>
                </a:r>
                <a:endParaRPr lang="zh-CN" altLang="en-US" sz="2000" dirty="0">
                  <a:latin typeface="Arial" charset="0"/>
                  <a:ea typeface="微软雅黑" pitchFamily="34" charset="-122"/>
                </a:endParaRPr>
              </a:p>
            </p:txBody>
          </p:sp>
          <p:sp>
            <p:nvSpPr>
              <p:cNvPr id="48" name="椭圆 47">
                <a:extLst>
                  <a:ext uri="{FF2B5EF4-FFF2-40B4-BE49-F238E27FC236}">
                    <a16:creationId xmlns:a16="http://schemas.microsoft.com/office/drawing/2014/main" id="{78094CEC-F21C-4AE0-95EF-0E5A0845C3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52536" y="4112194"/>
                <a:ext cx="363747" cy="360182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000" dirty="0">
                  <a:latin typeface="Arial" charset="0"/>
                  <a:ea typeface="微软雅黑" pitchFamily="34" charset="-122"/>
                </a:endParaRPr>
              </a:p>
            </p:txBody>
          </p:sp>
        </p:grpSp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1E9E15DA-ED20-4FA1-BB72-2DD8BD6C2DB4}"/>
                </a:ext>
              </a:extLst>
            </p:cNvPr>
            <p:cNvGrpSpPr/>
            <p:nvPr/>
          </p:nvGrpSpPr>
          <p:grpSpPr>
            <a:xfrm>
              <a:off x="2362200" y="2605031"/>
              <a:ext cx="363747" cy="360182"/>
              <a:chOff x="4752536" y="4112194"/>
              <a:chExt cx="363747" cy="360182"/>
            </a:xfrm>
          </p:grpSpPr>
          <p:sp>
            <p:nvSpPr>
              <p:cNvPr id="45" name="椭圆 44">
                <a:extLst>
                  <a:ext uri="{FF2B5EF4-FFF2-40B4-BE49-F238E27FC236}">
                    <a16:creationId xmlns:a16="http://schemas.microsoft.com/office/drawing/2014/main" id="{97FC8D13-1AF9-480A-9CD2-B22133D05752}"/>
                  </a:ext>
                </a:extLst>
              </p:cNvPr>
              <p:cNvSpPr/>
              <p:nvPr/>
            </p:nvSpPr>
            <p:spPr bwMode="auto">
              <a:xfrm>
                <a:off x="4784933" y="4140330"/>
                <a:ext cx="304799" cy="304800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2000" dirty="0">
                    <a:latin typeface="Arial" charset="0"/>
                    <a:ea typeface="微软雅黑" pitchFamily="34" charset="-122"/>
                  </a:rPr>
                  <a:t>4</a:t>
                </a:r>
                <a:endParaRPr lang="zh-CN" altLang="en-US" sz="2000" dirty="0">
                  <a:latin typeface="Arial" charset="0"/>
                  <a:ea typeface="微软雅黑" pitchFamily="34" charset="-122"/>
                </a:endParaRPr>
              </a:p>
            </p:txBody>
          </p:sp>
          <p:sp>
            <p:nvSpPr>
              <p:cNvPr id="46" name="椭圆 45">
                <a:extLst>
                  <a:ext uri="{FF2B5EF4-FFF2-40B4-BE49-F238E27FC236}">
                    <a16:creationId xmlns:a16="http://schemas.microsoft.com/office/drawing/2014/main" id="{1EBDF8F3-818E-4940-A95E-4752A8B46C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52536" y="4112194"/>
                <a:ext cx="363747" cy="360182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000" dirty="0">
                  <a:latin typeface="Arial" charset="0"/>
                  <a:ea typeface="微软雅黑" pitchFamily="34" charset="-122"/>
                </a:endParaRPr>
              </a:p>
            </p:txBody>
          </p:sp>
        </p:grp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ECA8A34C-6DD5-44CF-8661-B37CF419E49D}"/>
                </a:ext>
              </a:extLst>
            </p:cNvPr>
            <p:cNvGrpSpPr/>
            <p:nvPr/>
          </p:nvGrpSpPr>
          <p:grpSpPr>
            <a:xfrm>
              <a:off x="2362200" y="3714695"/>
              <a:ext cx="363747" cy="360182"/>
              <a:chOff x="4752536" y="4112194"/>
              <a:chExt cx="363747" cy="360182"/>
            </a:xfrm>
          </p:grpSpPr>
          <p:sp>
            <p:nvSpPr>
              <p:cNvPr id="43" name="椭圆 42">
                <a:extLst>
                  <a:ext uri="{FF2B5EF4-FFF2-40B4-BE49-F238E27FC236}">
                    <a16:creationId xmlns:a16="http://schemas.microsoft.com/office/drawing/2014/main" id="{AE99E47A-01BD-4AF9-9A68-B8765301606D}"/>
                  </a:ext>
                </a:extLst>
              </p:cNvPr>
              <p:cNvSpPr/>
              <p:nvPr/>
            </p:nvSpPr>
            <p:spPr bwMode="auto">
              <a:xfrm>
                <a:off x="4784933" y="4140330"/>
                <a:ext cx="304799" cy="304800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2000" dirty="0">
                    <a:latin typeface="Arial" charset="0"/>
                    <a:ea typeface="微软雅黑" pitchFamily="34" charset="-122"/>
                  </a:rPr>
                  <a:t>7</a:t>
                </a:r>
                <a:endParaRPr lang="zh-CN" altLang="en-US" sz="2000" dirty="0">
                  <a:latin typeface="Arial" charset="0"/>
                  <a:ea typeface="微软雅黑" pitchFamily="34" charset="-122"/>
                </a:endParaRPr>
              </a:p>
            </p:txBody>
          </p:sp>
          <p:sp>
            <p:nvSpPr>
              <p:cNvPr id="44" name="椭圆 43">
                <a:extLst>
                  <a:ext uri="{FF2B5EF4-FFF2-40B4-BE49-F238E27FC236}">
                    <a16:creationId xmlns:a16="http://schemas.microsoft.com/office/drawing/2014/main" id="{CA6860B8-679A-4874-A9B0-AFB7CF234E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52536" y="4112194"/>
                <a:ext cx="363747" cy="360182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000" dirty="0">
                  <a:latin typeface="Arial" charset="0"/>
                  <a:ea typeface="微软雅黑" pitchFamily="34" charset="-122"/>
                </a:endParaRPr>
              </a:p>
            </p:txBody>
          </p:sp>
        </p:grp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40401959-19E6-4CEC-A20B-443618992147}"/>
                </a:ext>
              </a:extLst>
            </p:cNvPr>
            <p:cNvGrpSpPr/>
            <p:nvPr/>
          </p:nvGrpSpPr>
          <p:grpSpPr>
            <a:xfrm>
              <a:off x="2362200" y="4563699"/>
              <a:ext cx="363747" cy="360182"/>
              <a:chOff x="4752536" y="4112194"/>
              <a:chExt cx="363747" cy="360182"/>
            </a:xfrm>
          </p:grpSpPr>
          <p:sp>
            <p:nvSpPr>
              <p:cNvPr id="41" name="椭圆 40">
                <a:extLst>
                  <a:ext uri="{FF2B5EF4-FFF2-40B4-BE49-F238E27FC236}">
                    <a16:creationId xmlns:a16="http://schemas.microsoft.com/office/drawing/2014/main" id="{1EB0C307-994F-4956-B4D9-11D46F94540F}"/>
                  </a:ext>
                </a:extLst>
              </p:cNvPr>
              <p:cNvSpPr/>
              <p:nvPr/>
            </p:nvSpPr>
            <p:spPr bwMode="auto">
              <a:xfrm>
                <a:off x="4784933" y="4140330"/>
                <a:ext cx="304799" cy="304800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2000" dirty="0">
                    <a:latin typeface="Arial" charset="0"/>
                    <a:ea typeface="微软雅黑" pitchFamily="34" charset="-122"/>
                  </a:rPr>
                  <a:t>8</a:t>
                </a:r>
                <a:endParaRPr lang="zh-CN" altLang="en-US" sz="2000" dirty="0">
                  <a:latin typeface="Arial" charset="0"/>
                  <a:ea typeface="微软雅黑" pitchFamily="34" charset="-122"/>
                </a:endParaRPr>
              </a:p>
            </p:txBody>
          </p:sp>
          <p:sp>
            <p:nvSpPr>
              <p:cNvPr id="42" name="椭圆 41">
                <a:extLst>
                  <a:ext uri="{FF2B5EF4-FFF2-40B4-BE49-F238E27FC236}">
                    <a16:creationId xmlns:a16="http://schemas.microsoft.com/office/drawing/2014/main" id="{D629CB79-6D42-48A3-8E75-4D93A362C4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52536" y="4112194"/>
                <a:ext cx="363747" cy="360182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000" dirty="0">
                  <a:latin typeface="Arial" charset="0"/>
                  <a:ea typeface="微软雅黑" pitchFamily="34" charset="-122"/>
                </a:endParaRPr>
              </a:p>
            </p:txBody>
          </p:sp>
        </p:grpSp>
        <p:cxnSp>
          <p:nvCxnSpPr>
            <p:cNvPr id="16" name="直接箭头连接符 15">
              <a:extLst>
                <a:ext uri="{FF2B5EF4-FFF2-40B4-BE49-F238E27FC236}">
                  <a16:creationId xmlns:a16="http://schemas.microsoft.com/office/drawing/2014/main" id="{EE7A1D5D-4123-41FB-B8EF-7388E5AA9832}"/>
                </a:ext>
              </a:extLst>
            </p:cNvPr>
            <p:cNvCxnSpPr>
              <a:stCxn id="7" idx="6"/>
              <a:endCxn id="9" idx="2"/>
            </p:cNvCxnSpPr>
            <p:nvPr/>
          </p:nvCxnSpPr>
          <p:spPr bwMode="auto">
            <a:xfrm flipV="1">
              <a:off x="840289" y="1556266"/>
              <a:ext cx="255984" cy="4011"/>
            </a:xfrm>
            <a:prstGeom prst="straightConnector1">
              <a:avLst/>
            </a:prstGeom>
            <a:solidFill>
              <a:srgbClr val="993366">
                <a:alpha val="96001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直接箭头连接符 16">
              <a:extLst>
                <a:ext uri="{FF2B5EF4-FFF2-40B4-BE49-F238E27FC236}">
                  <a16:creationId xmlns:a16="http://schemas.microsoft.com/office/drawing/2014/main" id="{C8FDE8E0-F5BA-427F-BCD9-B503687F6F6F}"/>
                </a:ext>
              </a:extLst>
            </p:cNvPr>
            <p:cNvCxnSpPr>
              <a:stCxn id="9" idx="6"/>
              <a:endCxn id="50" idx="2"/>
            </p:cNvCxnSpPr>
            <p:nvPr/>
          </p:nvCxnSpPr>
          <p:spPr bwMode="auto">
            <a:xfrm>
              <a:off x="1401073" y="1556266"/>
              <a:ext cx="961127" cy="19670"/>
            </a:xfrm>
            <a:prstGeom prst="straightConnector1">
              <a:avLst/>
            </a:prstGeom>
            <a:solidFill>
              <a:srgbClr val="993366">
                <a:alpha val="96001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连接符: 曲线 17">
              <a:extLst>
                <a:ext uri="{FF2B5EF4-FFF2-40B4-BE49-F238E27FC236}">
                  <a16:creationId xmlns:a16="http://schemas.microsoft.com/office/drawing/2014/main" id="{FFF0C20F-D415-4FC9-B4D8-63E94AA179DB}"/>
                </a:ext>
              </a:extLst>
            </p:cNvPr>
            <p:cNvCxnSpPr>
              <a:stCxn id="9" idx="5"/>
              <a:endCxn id="48" idx="2"/>
            </p:cNvCxnSpPr>
            <p:nvPr/>
          </p:nvCxnSpPr>
          <p:spPr bwMode="auto">
            <a:xfrm rot="16200000" flipH="1">
              <a:off x="1601068" y="1419397"/>
              <a:ext cx="516500" cy="1005764"/>
            </a:xfrm>
            <a:prstGeom prst="curvedConnector2">
              <a:avLst/>
            </a:prstGeom>
            <a:solidFill>
              <a:srgbClr val="993366">
                <a:alpha val="96001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连接符: 曲线 18">
              <a:extLst>
                <a:ext uri="{FF2B5EF4-FFF2-40B4-BE49-F238E27FC236}">
                  <a16:creationId xmlns:a16="http://schemas.microsoft.com/office/drawing/2014/main" id="{FF789AFD-38D2-45C9-AF4A-B20546A911FA}"/>
                </a:ext>
              </a:extLst>
            </p:cNvPr>
            <p:cNvCxnSpPr>
              <a:stCxn id="9" idx="4"/>
              <a:endCxn id="46" idx="2"/>
            </p:cNvCxnSpPr>
            <p:nvPr/>
          </p:nvCxnSpPr>
          <p:spPr bwMode="auto">
            <a:xfrm rot="16200000" flipH="1">
              <a:off x="1267208" y="1690130"/>
              <a:ext cx="1076456" cy="1113527"/>
            </a:xfrm>
            <a:prstGeom prst="curvedConnector2">
              <a:avLst/>
            </a:prstGeom>
            <a:solidFill>
              <a:srgbClr val="993366">
                <a:alpha val="96001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连接符: 曲线 19">
              <a:extLst>
                <a:ext uri="{FF2B5EF4-FFF2-40B4-BE49-F238E27FC236}">
                  <a16:creationId xmlns:a16="http://schemas.microsoft.com/office/drawing/2014/main" id="{22B8431F-8345-401A-B446-1C8A8670BD02}"/>
                </a:ext>
              </a:extLst>
            </p:cNvPr>
            <p:cNvCxnSpPr>
              <a:stCxn id="7" idx="5"/>
              <a:endCxn id="52" idx="2"/>
            </p:cNvCxnSpPr>
            <p:nvPr/>
          </p:nvCxnSpPr>
          <p:spPr bwMode="auto">
            <a:xfrm rot="16200000" flipH="1">
              <a:off x="70708" y="2392984"/>
              <a:ext cx="1721037" cy="271148"/>
            </a:xfrm>
            <a:prstGeom prst="curvedConnector2">
              <a:avLst/>
            </a:prstGeom>
            <a:solidFill>
              <a:srgbClr val="993366">
                <a:alpha val="96001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连接符: 曲线 20">
              <a:extLst>
                <a:ext uri="{FF2B5EF4-FFF2-40B4-BE49-F238E27FC236}">
                  <a16:creationId xmlns:a16="http://schemas.microsoft.com/office/drawing/2014/main" id="{A292C1A0-7C76-4FE6-896F-50816DBDE3D7}"/>
                </a:ext>
              </a:extLst>
            </p:cNvPr>
            <p:cNvCxnSpPr>
              <a:stCxn id="7" idx="3"/>
              <a:endCxn id="10" idx="2"/>
            </p:cNvCxnSpPr>
            <p:nvPr/>
          </p:nvCxnSpPr>
          <p:spPr bwMode="auto">
            <a:xfrm rot="16200000" flipH="1">
              <a:off x="-289019" y="2537184"/>
              <a:ext cx="2254437" cy="516147"/>
            </a:xfrm>
            <a:prstGeom prst="curvedConnector2">
              <a:avLst/>
            </a:prstGeom>
            <a:solidFill>
              <a:srgbClr val="993366">
                <a:alpha val="96001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直接箭头连接符 21">
              <a:extLst>
                <a:ext uri="{FF2B5EF4-FFF2-40B4-BE49-F238E27FC236}">
                  <a16:creationId xmlns:a16="http://schemas.microsoft.com/office/drawing/2014/main" id="{4774744D-4455-41EC-B06F-90F36ABC62EE}"/>
                </a:ext>
              </a:extLst>
            </p:cNvPr>
            <p:cNvCxnSpPr>
              <a:stCxn id="10" idx="6"/>
              <a:endCxn id="44" idx="2"/>
            </p:cNvCxnSpPr>
            <p:nvPr/>
          </p:nvCxnSpPr>
          <p:spPr bwMode="auto">
            <a:xfrm flipV="1">
              <a:off x="1401073" y="3894786"/>
              <a:ext cx="961127" cy="27691"/>
            </a:xfrm>
            <a:prstGeom prst="straightConnector1">
              <a:avLst/>
            </a:prstGeom>
            <a:solidFill>
              <a:srgbClr val="993366">
                <a:alpha val="96001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连接符: 曲线 22">
              <a:extLst>
                <a:ext uri="{FF2B5EF4-FFF2-40B4-BE49-F238E27FC236}">
                  <a16:creationId xmlns:a16="http://schemas.microsoft.com/office/drawing/2014/main" id="{F9E3E5C4-B9EF-4E3D-AFA2-44BC9AF191C5}"/>
                </a:ext>
              </a:extLst>
            </p:cNvPr>
            <p:cNvCxnSpPr>
              <a:stCxn id="10" idx="5"/>
              <a:endCxn id="42" idx="2"/>
            </p:cNvCxnSpPr>
            <p:nvPr/>
          </p:nvCxnSpPr>
          <p:spPr bwMode="auto">
            <a:xfrm rot="16200000" flipH="1">
              <a:off x="1502543" y="3884133"/>
              <a:ext cx="713550" cy="1005764"/>
            </a:xfrm>
            <a:prstGeom prst="curvedConnector2">
              <a:avLst/>
            </a:prstGeom>
            <a:solidFill>
              <a:srgbClr val="993366">
                <a:alpha val="96001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BD2451D9-86DB-4124-BBCB-45F8D426476D}"/>
                </a:ext>
              </a:extLst>
            </p:cNvPr>
            <p:cNvSpPr txBox="1"/>
            <p:nvPr/>
          </p:nvSpPr>
          <p:spPr>
            <a:xfrm>
              <a:off x="757662" y="1230297"/>
              <a:ext cx="35939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/>
                <a:t>&lt;</a:t>
              </a:r>
              <a:endParaRPr lang="zh-CN" altLang="en-US" sz="2000" dirty="0"/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D750CCA7-FF81-4882-A639-C15742BA4846}"/>
                </a:ext>
              </a:extLst>
            </p:cNvPr>
            <p:cNvSpPr txBox="1"/>
            <p:nvPr/>
          </p:nvSpPr>
          <p:spPr>
            <a:xfrm>
              <a:off x="1679684" y="1230297"/>
              <a:ext cx="35939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/>
                <a:t>=</a:t>
              </a:r>
              <a:endParaRPr lang="zh-CN" altLang="en-US" sz="2000" dirty="0"/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2A921C1E-2BE9-4C0D-B089-ECD5C951BEC8}"/>
                </a:ext>
              </a:extLst>
            </p:cNvPr>
            <p:cNvSpPr txBox="1"/>
            <p:nvPr/>
          </p:nvSpPr>
          <p:spPr>
            <a:xfrm>
              <a:off x="1666765" y="1769775"/>
              <a:ext cx="35939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/>
                <a:t>&gt;</a:t>
              </a:r>
              <a:endParaRPr lang="zh-CN" altLang="en-US" sz="2000" dirty="0"/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31FBCFD4-B36D-46E1-A3A0-C07CD3D98862}"/>
                </a:ext>
              </a:extLst>
            </p:cNvPr>
            <p:cNvSpPr txBox="1"/>
            <p:nvPr/>
          </p:nvSpPr>
          <p:spPr>
            <a:xfrm>
              <a:off x="528230" y="3234746"/>
              <a:ext cx="35939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/>
                <a:t>&gt;</a:t>
              </a:r>
              <a:endParaRPr lang="zh-CN" altLang="en-US" sz="2000" dirty="0"/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13CBADCD-C1A9-4DD2-BF83-12C808E48AC4}"/>
                </a:ext>
              </a:extLst>
            </p:cNvPr>
            <p:cNvSpPr txBox="1"/>
            <p:nvPr/>
          </p:nvSpPr>
          <p:spPr>
            <a:xfrm>
              <a:off x="836652" y="2502248"/>
              <a:ext cx="35939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/>
                <a:t>=</a:t>
              </a:r>
              <a:endParaRPr lang="zh-CN" altLang="en-US" sz="2000" dirty="0"/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051651D0-C9B5-4F75-9FEF-E0A5D255A2B9}"/>
                </a:ext>
              </a:extLst>
            </p:cNvPr>
            <p:cNvSpPr txBox="1"/>
            <p:nvPr/>
          </p:nvSpPr>
          <p:spPr>
            <a:xfrm>
              <a:off x="1659997" y="3596192"/>
              <a:ext cx="35939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/>
                <a:t>=</a:t>
              </a:r>
              <a:endParaRPr lang="zh-CN" altLang="en-US" sz="2000" dirty="0"/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B933121A-1E03-4520-A728-9BB6FB068575}"/>
                </a:ext>
              </a:extLst>
            </p:cNvPr>
            <p:cNvSpPr txBox="1"/>
            <p:nvPr/>
          </p:nvSpPr>
          <p:spPr>
            <a:xfrm>
              <a:off x="1339911" y="2588472"/>
              <a:ext cx="79220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/>
                <a:t>other</a:t>
              </a:r>
              <a:endParaRPr lang="zh-CN" altLang="en-US" sz="2000" dirty="0"/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7AA973F0-5281-436D-B9C6-30C78230E1EF}"/>
                </a:ext>
              </a:extLst>
            </p:cNvPr>
            <p:cNvSpPr txBox="1"/>
            <p:nvPr/>
          </p:nvSpPr>
          <p:spPr>
            <a:xfrm>
              <a:off x="1308650" y="4536466"/>
              <a:ext cx="79220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/>
                <a:t>other</a:t>
              </a:r>
              <a:endParaRPr lang="zh-CN" altLang="en-US" sz="2000" dirty="0"/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A2BCE672-2341-4F28-BA2B-0A93435588A8}"/>
                </a:ext>
              </a:extLst>
            </p:cNvPr>
            <p:cNvSpPr txBox="1"/>
            <p:nvPr/>
          </p:nvSpPr>
          <p:spPr>
            <a:xfrm>
              <a:off x="2667749" y="2471470"/>
              <a:ext cx="30168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b="1" dirty="0">
                  <a:solidFill>
                    <a:srgbClr val="FF0000"/>
                  </a:solidFill>
                </a:rPr>
                <a:t>*</a:t>
              </a:r>
              <a:endParaRPr lang="zh-CN" altLang="en-US" sz="2000" b="1" dirty="0">
                <a:solidFill>
                  <a:srgbClr val="FF0000"/>
                </a:solidFill>
              </a:endParaRPr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8256B264-5095-4E57-B6FA-1DFCB16B314A}"/>
                </a:ext>
              </a:extLst>
            </p:cNvPr>
            <p:cNvSpPr txBox="1"/>
            <p:nvPr/>
          </p:nvSpPr>
          <p:spPr>
            <a:xfrm>
              <a:off x="2622498" y="4455027"/>
              <a:ext cx="30168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b="1" dirty="0">
                  <a:solidFill>
                    <a:srgbClr val="FF0000"/>
                  </a:solidFill>
                </a:rPr>
                <a:t>*</a:t>
              </a:r>
              <a:endParaRPr lang="zh-CN" altLang="en-US" sz="2000" b="1" dirty="0">
                <a:solidFill>
                  <a:srgbClr val="FF0000"/>
                </a:solidFill>
              </a:endParaRPr>
            </a:p>
          </p:txBody>
        </p: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F92A0F65-A8AF-4E91-B6A5-B4AC6B0351C7}"/>
                </a:ext>
              </a:extLst>
            </p:cNvPr>
            <p:cNvSpPr txBox="1"/>
            <p:nvPr/>
          </p:nvSpPr>
          <p:spPr>
            <a:xfrm>
              <a:off x="152400" y="1339333"/>
              <a:ext cx="43794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b="1" dirty="0">
                  <a:latin typeface="Times New Roman" pitchFamily="18" charset="0"/>
                  <a:sym typeface="Symbol" pitchFamily="18" charset="2"/>
                </a:rPr>
                <a:t></a:t>
              </a:r>
              <a:endParaRPr lang="zh-CN" altLang="en-US" sz="2000" dirty="0"/>
            </a:p>
          </p:txBody>
        </p: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F5823D41-BF31-4844-BFF6-7BE462E7A8B9}"/>
                </a:ext>
              </a:extLst>
            </p:cNvPr>
            <p:cNvSpPr txBox="1"/>
            <p:nvPr/>
          </p:nvSpPr>
          <p:spPr>
            <a:xfrm>
              <a:off x="2725947" y="1423981"/>
              <a:ext cx="194796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>
                  <a:latin typeface="Adobe Hebrew" panose="02040503050201020203" pitchFamily="18" charset="-79"/>
                  <a:cs typeface="Adobe Hebrew" panose="02040503050201020203" pitchFamily="18" charset="-79"/>
                </a:rPr>
                <a:t>return(</a:t>
              </a:r>
              <a:r>
                <a:rPr lang="en-US" altLang="zh-CN" sz="2000" dirty="0" err="1">
                  <a:latin typeface="Adobe Hebrew" panose="02040503050201020203" pitchFamily="18" charset="-79"/>
                  <a:cs typeface="Adobe Hebrew" panose="02040503050201020203" pitchFamily="18" charset="-79"/>
                </a:rPr>
                <a:t>relop,LE</a:t>
              </a:r>
              <a:r>
                <a:rPr lang="en-US" altLang="zh-CN" sz="2000" dirty="0">
                  <a:latin typeface="Adobe Hebrew" panose="02040503050201020203" pitchFamily="18" charset="-79"/>
                  <a:cs typeface="Adobe Hebrew" panose="02040503050201020203" pitchFamily="18" charset="-79"/>
                </a:rPr>
                <a:t>)</a:t>
              </a:r>
              <a:endParaRPr lang="zh-CN" altLang="en-US" sz="2000" dirty="0">
                <a:latin typeface="Adobe Hebrew" panose="02040503050201020203" pitchFamily="18" charset="-79"/>
                <a:cs typeface="Adobe Hebrew" panose="02040503050201020203" pitchFamily="18" charset="-79"/>
              </a:endParaRPr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620A8053-D9F8-4A7B-9285-E54D0244C724}"/>
                </a:ext>
              </a:extLst>
            </p:cNvPr>
            <p:cNvSpPr txBox="1"/>
            <p:nvPr/>
          </p:nvSpPr>
          <p:spPr>
            <a:xfrm>
              <a:off x="2695390" y="2060183"/>
              <a:ext cx="200247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>
                  <a:latin typeface="Adobe Hebrew" panose="02040503050201020203" pitchFamily="18" charset="-79"/>
                  <a:cs typeface="Adobe Hebrew" panose="02040503050201020203" pitchFamily="18" charset="-79"/>
                </a:rPr>
                <a:t>return(</a:t>
              </a:r>
              <a:r>
                <a:rPr lang="en-US" altLang="zh-CN" sz="2000" dirty="0" err="1">
                  <a:latin typeface="Adobe Hebrew" panose="02040503050201020203" pitchFamily="18" charset="-79"/>
                  <a:cs typeface="Adobe Hebrew" panose="02040503050201020203" pitchFamily="18" charset="-79"/>
                </a:rPr>
                <a:t>relop,NE</a:t>
              </a:r>
              <a:r>
                <a:rPr lang="en-US" altLang="zh-CN" sz="2000" dirty="0">
                  <a:latin typeface="Adobe Hebrew" panose="02040503050201020203" pitchFamily="18" charset="-79"/>
                  <a:cs typeface="Adobe Hebrew" panose="02040503050201020203" pitchFamily="18" charset="-79"/>
                </a:rPr>
                <a:t>)</a:t>
              </a:r>
              <a:endParaRPr lang="zh-CN" altLang="en-US" sz="2000" dirty="0">
                <a:latin typeface="Adobe Hebrew" panose="02040503050201020203" pitchFamily="18" charset="-79"/>
                <a:cs typeface="Adobe Hebrew" panose="02040503050201020203" pitchFamily="18" charset="-79"/>
              </a:endParaRPr>
            </a:p>
          </p:txBody>
        </p: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FF236FA8-EF9D-4380-8E3F-C493FBEBA594}"/>
                </a:ext>
              </a:extLst>
            </p:cNvPr>
            <p:cNvSpPr txBox="1"/>
            <p:nvPr/>
          </p:nvSpPr>
          <p:spPr>
            <a:xfrm>
              <a:off x="2708244" y="2694594"/>
              <a:ext cx="196079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>
                  <a:latin typeface="Adobe Hebrew" panose="02040503050201020203" pitchFamily="18" charset="-79"/>
                  <a:cs typeface="Adobe Hebrew" panose="02040503050201020203" pitchFamily="18" charset="-79"/>
                </a:rPr>
                <a:t>return(</a:t>
              </a:r>
              <a:r>
                <a:rPr lang="en-US" altLang="zh-CN" sz="2000" dirty="0" err="1">
                  <a:latin typeface="Adobe Hebrew" panose="02040503050201020203" pitchFamily="18" charset="-79"/>
                  <a:cs typeface="Adobe Hebrew" panose="02040503050201020203" pitchFamily="18" charset="-79"/>
                </a:rPr>
                <a:t>relop,LT</a:t>
              </a:r>
              <a:r>
                <a:rPr lang="en-US" altLang="zh-CN" sz="2000" dirty="0">
                  <a:latin typeface="Adobe Hebrew" panose="02040503050201020203" pitchFamily="18" charset="-79"/>
                  <a:cs typeface="Adobe Hebrew" panose="02040503050201020203" pitchFamily="18" charset="-79"/>
                </a:rPr>
                <a:t>)</a:t>
              </a:r>
              <a:endParaRPr lang="zh-CN" altLang="en-US" sz="2000" dirty="0">
                <a:latin typeface="Adobe Hebrew" panose="02040503050201020203" pitchFamily="18" charset="-79"/>
                <a:cs typeface="Adobe Hebrew" panose="02040503050201020203" pitchFamily="18" charset="-79"/>
              </a:endParaRPr>
            </a:p>
          </p:txBody>
        </p: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198EE393-A155-4EF5-8311-0D4D87C5CCAF}"/>
                </a:ext>
              </a:extLst>
            </p:cNvPr>
            <p:cNvSpPr txBox="1"/>
            <p:nvPr/>
          </p:nvSpPr>
          <p:spPr>
            <a:xfrm>
              <a:off x="2709217" y="3689298"/>
              <a:ext cx="199605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>
                  <a:latin typeface="Adobe Hebrew" panose="02040503050201020203" pitchFamily="18" charset="-79"/>
                  <a:cs typeface="Adobe Hebrew" panose="02040503050201020203" pitchFamily="18" charset="-79"/>
                </a:rPr>
                <a:t>return(</a:t>
              </a:r>
              <a:r>
                <a:rPr lang="en-US" altLang="zh-CN" sz="2000" dirty="0" err="1">
                  <a:latin typeface="Adobe Hebrew" panose="02040503050201020203" pitchFamily="18" charset="-79"/>
                  <a:cs typeface="Adobe Hebrew" panose="02040503050201020203" pitchFamily="18" charset="-79"/>
                </a:rPr>
                <a:t>relop,GE</a:t>
              </a:r>
              <a:r>
                <a:rPr lang="en-US" altLang="zh-CN" sz="2000" dirty="0">
                  <a:latin typeface="Adobe Hebrew" panose="02040503050201020203" pitchFamily="18" charset="-79"/>
                  <a:cs typeface="Adobe Hebrew" panose="02040503050201020203" pitchFamily="18" charset="-79"/>
                </a:rPr>
                <a:t>)</a:t>
              </a:r>
              <a:endParaRPr lang="zh-CN" altLang="en-US" sz="2000" dirty="0">
                <a:latin typeface="Adobe Hebrew" panose="02040503050201020203" pitchFamily="18" charset="-79"/>
                <a:cs typeface="Adobe Hebrew" panose="02040503050201020203" pitchFamily="18" charset="-79"/>
              </a:endParaRPr>
            </a:p>
          </p:txBody>
        </p: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4169053A-CD9E-4E3D-AFFF-21B949A44891}"/>
                </a:ext>
              </a:extLst>
            </p:cNvPr>
            <p:cNvSpPr txBox="1"/>
            <p:nvPr/>
          </p:nvSpPr>
          <p:spPr>
            <a:xfrm>
              <a:off x="2692184" y="4581734"/>
              <a:ext cx="200888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>
                  <a:latin typeface="Adobe Hebrew" panose="02040503050201020203" pitchFamily="18" charset="-79"/>
                  <a:cs typeface="Adobe Hebrew" panose="02040503050201020203" pitchFamily="18" charset="-79"/>
                </a:rPr>
                <a:t>return(</a:t>
              </a:r>
              <a:r>
                <a:rPr lang="en-US" altLang="zh-CN" sz="2000" dirty="0" err="1">
                  <a:latin typeface="Adobe Hebrew" panose="02040503050201020203" pitchFamily="18" charset="-79"/>
                  <a:cs typeface="Adobe Hebrew" panose="02040503050201020203" pitchFamily="18" charset="-79"/>
                </a:rPr>
                <a:t>relop,GT</a:t>
              </a:r>
              <a:r>
                <a:rPr lang="en-US" altLang="zh-CN" sz="2000" dirty="0">
                  <a:latin typeface="Adobe Hebrew" panose="02040503050201020203" pitchFamily="18" charset="-79"/>
                  <a:cs typeface="Adobe Hebrew" panose="02040503050201020203" pitchFamily="18" charset="-79"/>
                </a:rPr>
                <a:t>)</a:t>
              </a:r>
              <a:endParaRPr lang="zh-CN" altLang="en-US" sz="2000" dirty="0">
                <a:latin typeface="Adobe Hebrew" panose="02040503050201020203" pitchFamily="18" charset="-79"/>
                <a:cs typeface="Adobe Hebrew" panose="02040503050201020203" pitchFamily="18" charset="-79"/>
              </a:endParaRPr>
            </a:p>
          </p:txBody>
        </p: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B5AE63C6-87D2-4870-94A6-74B99BB16371}"/>
                </a:ext>
              </a:extLst>
            </p:cNvPr>
            <p:cNvSpPr txBox="1"/>
            <p:nvPr/>
          </p:nvSpPr>
          <p:spPr>
            <a:xfrm>
              <a:off x="1451534" y="3217104"/>
              <a:ext cx="200407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>
                  <a:latin typeface="Adobe Hebrew" panose="02040503050201020203" pitchFamily="18" charset="-79"/>
                  <a:cs typeface="Adobe Hebrew" panose="02040503050201020203" pitchFamily="18" charset="-79"/>
                </a:rPr>
                <a:t>return(</a:t>
              </a:r>
              <a:r>
                <a:rPr lang="en-US" altLang="zh-CN" sz="2000" dirty="0" err="1">
                  <a:latin typeface="Adobe Hebrew" panose="02040503050201020203" pitchFamily="18" charset="-79"/>
                  <a:cs typeface="Adobe Hebrew" panose="02040503050201020203" pitchFamily="18" charset="-79"/>
                </a:rPr>
                <a:t>relop,EQ</a:t>
              </a:r>
              <a:r>
                <a:rPr lang="en-US" altLang="zh-CN" sz="2000" dirty="0">
                  <a:latin typeface="Adobe Hebrew" panose="02040503050201020203" pitchFamily="18" charset="-79"/>
                  <a:cs typeface="Adobe Hebrew" panose="02040503050201020203" pitchFamily="18" charset="-79"/>
                </a:rPr>
                <a:t>)</a:t>
              </a:r>
              <a:endParaRPr lang="zh-CN" altLang="en-US" sz="2000" dirty="0">
                <a:latin typeface="Adobe Hebrew" panose="02040503050201020203" pitchFamily="18" charset="-79"/>
                <a:cs typeface="Adobe Hebrew" panose="02040503050201020203" pitchFamily="18" charset="-79"/>
              </a:endParaRPr>
            </a:p>
          </p:txBody>
        </p:sp>
      </p:grpSp>
      <p:sp>
        <p:nvSpPr>
          <p:cNvPr id="53" name="Rectangle 1">
            <a:extLst>
              <a:ext uri="{FF2B5EF4-FFF2-40B4-BE49-F238E27FC236}">
                <a16:creationId xmlns:a16="http://schemas.microsoft.com/office/drawing/2014/main" id="{EDA27F3D-A669-40B5-BB21-24F66BE89F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03757" y="1009622"/>
            <a:ext cx="4740705" cy="5262979"/>
          </a:xfrm>
          <a:prstGeom prst="rect">
            <a:avLst/>
          </a:prstGeom>
          <a:noFill/>
          <a:ln w="50800">
            <a:solidFill>
              <a:srgbClr val="FF0000"/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600" dirty="0">
                <a:solidFill>
                  <a:srgbClr val="0000FF"/>
                </a:solidFill>
                <a:latin typeface="Arial Unicode MS"/>
                <a:ea typeface="JetBrains Mono"/>
              </a:rPr>
              <a:t>Token</a:t>
            </a:r>
            <a:r>
              <a:rPr lang="zh-CN" altLang="zh-CN" sz="1600" dirty="0">
                <a:solidFill>
                  <a:srgbClr val="A9B7C6"/>
                </a:solidFill>
                <a:latin typeface="Arial Unicode MS"/>
                <a:ea typeface="JetBrains Mono"/>
              </a:rPr>
              <a:t> </a:t>
            </a:r>
            <a:r>
              <a:rPr lang="zh-CN" altLang="zh-CN" sz="1600" dirty="0">
                <a:solidFill>
                  <a:srgbClr val="C00000"/>
                </a:solidFill>
                <a:latin typeface="Arial Unicode MS"/>
                <a:ea typeface="JetBrains Mono"/>
              </a:rPr>
              <a:t>getRelop</a:t>
            </a:r>
            <a:r>
              <a:rPr lang="zh-CN" altLang="zh-CN" sz="1600" dirty="0">
                <a:latin typeface="Arial Unicode MS"/>
                <a:ea typeface="JetBrains Mono"/>
              </a:rPr>
              <a:t>() </a:t>
            </a:r>
            <a:r>
              <a:rPr lang="en-US" altLang="zh-CN" sz="1600" dirty="0">
                <a:latin typeface="Arial Unicode MS"/>
                <a:ea typeface="JetBrains Mono"/>
              </a:rPr>
              <a:t> </a:t>
            </a:r>
            <a:br>
              <a:rPr lang="zh-CN" altLang="zh-CN" sz="1600" dirty="0">
                <a:solidFill>
                  <a:srgbClr val="A9B7C6"/>
                </a:solidFill>
                <a:latin typeface="Arial Unicode MS"/>
                <a:ea typeface="JetBrains Mono"/>
              </a:rPr>
            </a:br>
            <a:r>
              <a:rPr lang="zh-CN" altLang="zh-CN" sz="1600" dirty="0">
                <a:solidFill>
                  <a:srgbClr val="A9B7C6"/>
                </a:solidFill>
                <a:latin typeface="Arial Unicode MS"/>
                <a:ea typeface="JetBrains Mono"/>
              </a:rPr>
              <a:t>    </a:t>
            </a:r>
            <a:r>
              <a:rPr lang="zh-CN" altLang="zh-CN" sz="1600" dirty="0">
                <a:latin typeface="Arial Unicode MS"/>
                <a:ea typeface="JetBrains Mono"/>
              </a:rPr>
              <a:t>Token retToken =</a:t>
            </a:r>
            <a:r>
              <a:rPr lang="zh-CN" altLang="zh-CN" sz="1600" dirty="0">
                <a:solidFill>
                  <a:srgbClr val="A9B7C6"/>
                </a:solidFill>
                <a:latin typeface="Arial Unicode MS"/>
                <a:ea typeface="JetBrains Mono"/>
              </a:rPr>
              <a:t> </a:t>
            </a:r>
            <a:r>
              <a:rPr lang="zh-CN" altLang="zh-CN" sz="1600" dirty="0">
                <a:solidFill>
                  <a:srgbClr val="CC7832"/>
                </a:solidFill>
                <a:latin typeface="Arial Unicode MS"/>
                <a:ea typeface="JetBrains Mono"/>
              </a:rPr>
              <a:t>new </a:t>
            </a:r>
            <a:r>
              <a:rPr lang="zh-CN" altLang="zh-CN" sz="1600" dirty="0">
                <a:latin typeface="Arial Unicode MS"/>
                <a:ea typeface="JetBrains Mono"/>
              </a:rPr>
              <a:t>Token()</a:t>
            </a:r>
            <a:r>
              <a:rPr lang="zh-CN" altLang="zh-CN" sz="1600" dirty="0">
                <a:solidFill>
                  <a:srgbClr val="CC7832"/>
                </a:solidFill>
                <a:latin typeface="Arial Unicode MS"/>
                <a:ea typeface="JetBrains Mono"/>
              </a:rPr>
              <a:t>;</a:t>
            </a:r>
            <a:br>
              <a:rPr lang="zh-CN" altLang="zh-CN" sz="1600" dirty="0">
                <a:solidFill>
                  <a:srgbClr val="CC7832"/>
                </a:solidFill>
                <a:latin typeface="Arial Unicode MS"/>
                <a:ea typeface="JetBrains Mono"/>
              </a:rPr>
            </a:br>
            <a:r>
              <a:rPr lang="zh-CN" altLang="zh-CN" sz="1600" dirty="0">
                <a:solidFill>
                  <a:srgbClr val="CC7832"/>
                </a:solidFill>
                <a:latin typeface="Arial Unicode MS"/>
                <a:ea typeface="JetBrains Mono"/>
              </a:rPr>
              <a:t>    int </a:t>
            </a:r>
            <a:r>
              <a:rPr lang="zh-CN" altLang="zh-CN" sz="1600" dirty="0">
                <a:latin typeface="Arial Unicode MS"/>
                <a:ea typeface="JetBrains Mono"/>
              </a:rPr>
              <a:t>state = 0</a:t>
            </a:r>
            <a:r>
              <a:rPr lang="zh-CN" altLang="zh-CN" sz="1600" dirty="0">
                <a:solidFill>
                  <a:srgbClr val="CC7832"/>
                </a:solidFill>
                <a:latin typeface="Arial Unicode MS"/>
                <a:ea typeface="JetBrains Mono"/>
              </a:rPr>
              <a:t>;</a:t>
            </a:r>
            <a:br>
              <a:rPr lang="zh-CN" altLang="zh-CN" sz="1600" dirty="0">
                <a:solidFill>
                  <a:srgbClr val="CC7832"/>
                </a:solidFill>
                <a:latin typeface="Arial Unicode MS"/>
                <a:ea typeface="JetBrains Mono"/>
              </a:rPr>
            </a:br>
            <a:r>
              <a:rPr lang="zh-CN" altLang="zh-CN" sz="1600" dirty="0">
                <a:solidFill>
                  <a:srgbClr val="CC7832"/>
                </a:solidFill>
                <a:latin typeface="Arial Unicode MS"/>
                <a:ea typeface="JetBrains Mono"/>
              </a:rPr>
              <a:t>    while </a:t>
            </a:r>
            <a:r>
              <a:rPr lang="zh-CN" altLang="zh-CN" sz="1600" dirty="0">
                <a:latin typeface="Arial Unicode MS"/>
                <a:ea typeface="JetBrains Mono"/>
              </a:rPr>
              <a:t>(1) {</a:t>
            </a:r>
            <a:br>
              <a:rPr lang="zh-CN" altLang="zh-CN" sz="1600" dirty="0">
                <a:latin typeface="Arial Unicode MS"/>
                <a:ea typeface="JetBrains Mono"/>
              </a:rPr>
            </a:br>
            <a:r>
              <a:rPr lang="zh-CN" altLang="zh-CN" sz="1600" dirty="0">
                <a:solidFill>
                  <a:srgbClr val="A9B7C6"/>
                </a:solidFill>
                <a:latin typeface="Arial Unicode MS"/>
                <a:ea typeface="JetBrains Mono"/>
              </a:rPr>
              <a:t>        </a:t>
            </a:r>
            <a:r>
              <a:rPr lang="zh-CN" altLang="zh-CN" sz="1600" dirty="0">
                <a:solidFill>
                  <a:srgbClr val="CC7832"/>
                </a:solidFill>
                <a:latin typeface="Arial Unicode MS"/>
                <a:ea typeface="JetBrains Mono"/>
              </a:rPr>
              <a:t>switch</a:t>
            </a:r>
            <a:r>
              <a:rPr lang="zh-CN" altLang="zh-CN" sz="1600" dirty="0">
                <a:latin typeface="Arial Unicode MS"/>
                <a:ea typeface="JetBrains Mono"/>
              </a:rPr>
              <a:t>(state) {</a:t>
            </a:r>
            <a:br>
              <a:rPr lang="zh-CN" altLang="zh-CN" sz="1600" dirty="0">
                <a:solidFill>
                  <a:srgbClr val="A9B7C6"/>
                </a:solidFill>
                <a:latin typeface="Arial Unicode MS"/>
                <a:ea typeface="JetBrains Mono"/>
              </a:rPr>
            </a:br>
            <a:r>
              <a:rPr lang="zh-CN" altLang="zh-CN" sz="1600" dirty="0">
                <a:solidFill>
                  <a:srgbClr val="A9B7C6"/>
                </a:solidFill>
                <a:latin typeface="Arial Unicode MS"/>
                <a:ea typeface="JetBrains Mono"/>
              </a:rPr>
              <a:t>            </a:t>
            </a:r>
            <a:r>
              <a:rPr lang="zh-CN" altLang="zh-CN" sz="1600" dirty="0">
                <a:solidFill>
                  <a:srgbClr val="CC7832"/>
                </a:solidFill>
                <a:latin typeface="Arial Unicode MS"/>
                <a:ea typeface="JetBrains Mono"/>
              </a:rPr>
              <a:t>case </a:t>
            </a:r>
            <a:r>
              <a:rPr lang="zh-CN" altLang="zh-CN" sz="1600" dirty="0">
                <a:solidFill>
                  <a:srgbClr val="0070C0"/>
                </a:solidFill>
                <a:latin typeface="Arial Unicode MS"/>
                <a:ea typeface="JetBrains Mono"/>
              </a:rPr>
              <a:t>0</a:t>
            </a:r>
            <a:r>
              <a:rPr lang="zh-CN" altLang="zh-CN" sz="1600" dirty="0">
                <a:solidFill>
                  <a:srgbClr val="A9B7C6"/>
                </a:solidFill>
                <a:latin typeface="Arial Unicode MS"/>
                <a:ea typeface="JetBrains Mono"/>
              </a:rPr>
              <a:t>: </a:t>
            </a:r>
            <a:endParaRPr lang="en-US" altLang="zh-CN" sz="1600" dirty="0">
              <a:solidFill>
                <a:srgbClr val="A9B7C6"/>
              </a:solidFill>
              <a:latin typeface="Arial Unicode MS"/>
              <a:ea typeface="JetBrains Mono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600" dirty="0">
                <a:solidFill>
                  <a:srgbClr val="A9B7C6"/>
                </a:solidFill>
                <a:latin typeface="Arial Unicode MS"/>
                <a:ea typeface="JetBrains Mono"/>
              </a:rPr>
              <a:t>                   </a:t>
            </a:r>
            <a:r>
              <a:rPr lang="zh-CN" altLang="zh-CN" sz="1600" dirty="0">
                <a:latin typeface="Arial Unicode MS"/>
                <a:ea typeface="JetBrains Mono"/>
              </a:rPr>
              <a:t>c = </a:t>
            </a:r>
            <a:r>
              <a:rPr lang="en-US" altLang="zh-CN" sz="1600" dirty="0" err="1">
                <a:solidFill>
                  <a:srgbClr val="C00000"/>
                </a:solidFill>
                <a:latin typeface="Arial Unicode MS"/>
                <a:ea typeface="JetBrains Mono"/>
              </a:rPr>
              <a:t>nextChar</a:t>
            </a:r>
            <a:r>
              <a:rPr lang="zh-CN" altLang="zh-CN" sz="1600" dirty="0">
                <a:solidFill>
                  <a:srgbClr val="C00000"/>
                </a:solidFill>
                <a:latin typeface="Arial Unicode MS"/>
                <a:ea typeface="JetBrains Mono"/>
              </a:rPr>
              <a:t>()</a:t>
            </a:r>
            <a:r>
              <a:rPr lang="zh-CN" altLang="zh-CN" sz="1600" dirty="0">
                <a:solidFill>
                  <a:srgbClr val="CC7832"/>
                </a:solidFill>
                <a:latin typeface="Arial Unicode MS"/>
                <a:ea typeface="JetBrains Mono"/>
              </a:rPr>
              <a:t>;</a:t>
            </a:r>
            <a:br>
              <a:rPr lang="zh-CN" altLang="zh-CN" sz="1600" dirty="0">
                <a:solidFill>
                  <a:srgbClr val="CC7832"/>
                </a:solidFill>
                <a:latin typeface="Arial Unicode MS"/>
                <a:ea typeface="JetBrains Mono"/>
              </a:rPr>
            </a:br>
            <a:r>
              <a:rPr lang="zh-CN" altLang="zh-CN" sz="1600" dirty="0">
                <a:solidFill>
                  <a:srgbClr val="CC7832"/>
                </a:solidFill>
                <a:latin typeface="Arial Unicode MS"/>
                <a:ea typeface="JetBrains Mono"/>
              </a:rPr>
              <a:t>                    if  </a:t>
            </a:r>
            <a:r>
              <a:rPr lang="zh-CN" altLang="zh-CN" sz="1600" dirty="0">
                <a:latin typeface="Arial Unicode MS"/>
                <a:ea typeface="JetBrains Mono"/>
              </a:rPr>
              <a:t>(c == </a:t>
            </a:r>
            <a:r>
              <a:rPr lang="zh-CN" altLang="zh-CN" sz="1600" dirty="0">
                <a:solidFill>
                  <a:schemeClr val="accent6"/>
                </a:solidFill>
                <a:latin typeface="Arial Unicode MS"/>
                <a:ea typeface="JetBrains Mono"/>
              </a:rPr>
              <a:t>'&lt;' </a:t>
            </a:r>
            <a:r>
              <a:rPr lang="zh-CN" altLang="zh-CN" sz="1600" dirty="0">
                <a:latin typeface="Arial Unicode MS"/>
                <a:ea typeface="JetBrains Mono"/>
              </a:rPr>
              <a:t>)</a:t>
            </a:r>
            <a:r>
              <a:rPr lang="zh-CN" altLang="zh-CN" sz="1600" dirty="0">
                <a:solidFill>
                  <a:srgbClr val="A9B7C6"/>
                </a:solidFill>
                <a:latin typeface="Arial Unicode MS"/>
                <a:ea typeface="JetBrains Mono"/>
              </a:rPr>
              <a:t> </a:t>
            </a:r>
            <a:r>
              <a:rPr lang="zh-CN" altLang="zh-CN" sz="1600" dirty="0">
                <a:latin typeface="Arial Unicode MS"/>
                <a:ea typeface="JetBrains Mono"/>
              </a:rPr>
              <a:t>state = 1</a:t>
            </a:r>
            <a:r>
              <a:rPr lang="zh-CN" altLang="zh-CN" sz="1600" dirty="0">
                <a:solidFill>
                  <a:srgbClr val="CC7832"/>
                </a:solidFill>
                <a:latin typeface="Arial Unicode MS"/>
                <a:ea typeface="JetBrains Mono"/>
              </a:rPr>
              <a:t>;</a:t>
            </a:r>
            <a:br>
              <a:rPr lang="zh-CN" altLang="zh-CN" sz="1600" dirty="0">
                <a:solidFill>
                  <a:srgbClr val="CC7832"/>
                </a:solidFill>
                <a:latin typeface="Arial Unicode MS"/>
                <a:ea typeface="JetBrains Mono"/>
              </a:rPr>
            </a:br>
            <a:r>
              <a:rPr lang="zh-CN" altLang="zh-CN" sz="1600" dirty="0">
                <a:solidFill>
                  <a:srgbClr val="CC7832"/>
                </a:solidFill>
                <a:latin typeface="Arial Unicode MS"/>
                <a:ea typeface="JetBrains Mono"/>
              </a:rPr>
              <a:t>                    else if </a:t>
            </a:r>
            <a:r>
              <a:rPr lang="zh-CN" altLang="zh-CN" sz="1600" dirty="0">
                <a:latin typeface="Arial Unicode MS"/>
                <a:ea typeface="JetBrains Mono"/>
              </a:rPr>
              <a:t>( c ==</a:t>
            </a:r>
            <a:r>
              <a:rPr lang="zh-CN" altLang="zh-CN" sz="1600" dirty="0">
                <a:solidFill>
                  <a:srgbClr val="A9B7C6"/>
                </a:solidFill>
                <a:latin typeface="Arial Unicode MS"/>
                <a:ea typeface="JetBrains Mono"/>
              </a:rPr>
              <a:t> </a:t>
            </a:r>
            <a:r>
              <a:rPr lang="zh-CN" altLang="zh-CN" sz="1600" dirty="0">
                <a:solidFill>
                  <a:schemeClr val="accent6"/>
                </a:solidFill>
                <a:latin typeface="Arial Unicode MS"/>
                <a:ea typeface="JetBrains Mono"/>
              </a:rPr>
              <a:t>'='</a:t>
            </a:r>
            <a:r>
              <a:rPr lang="zh-CN" altLang="zh-CN" sz="1600" dirty="0">
                <a:latin typeface="Arial Unicode MS"/>
                <a:ea typeface="JetBrains Mono"/>
              </a:rPr>
              <a:t>) state = 5</a:t>
            </a:r>
            <a:r>
              <a:rPr lang="zh-CN" altLang="zh-CN" sz="1600" dirty="0">
                <a:solidFill>
                  <a:srgbClr val="CC7832"/>
                </a:solidFill>
                <a:latin typeface="Arial Unicode MS"/>
                <a:ea typeface="JetBrains Mono"/>
              </a:rPr>
              <a:t>;</a:t>
            </a:r>
            <a:br>
              <a:rPr lang="zh-CN" altLang="zh-CN" sz="1600" dirty="0">
                <a:solidFill>
                  <a:srgbClr val="CC7832"/>
                </a:solidFill>
                <a:latin typeface="Arial Unicode MS"/>
                <a:ea typeface="JetBrains Mono"/>
              </a:rPr>
            </a:br>
            <a:r>
              <a:rPr lang="zh-CN" altLang="zh-CN" sz="1600" dirty="0">
                <a:solidFill>
                  <a:srgbClr val="CC7832"/>
                </a:solidFill>
                <a:latin typeface="Arial Unicode MS"/>
                <a:ea typeface="JetBrains Mono"/>
              </a:rPr>
              <a:t>                    else if </a:t>
            </a:r>
            <a:r>
              <a:rPr lang="zh-CN" altLang="zh-CN" sz="1600" dirty="0">
                <a:latin typeface="Arial Unicode MS"/>
                <a:ea typeface="JetBrains Mono"/>
              </a:rPr>
              <a:t>( c == </a:t>
            </a:r>
            <a:r>
              <a:rPr lang="zh-CN" altLang="zh-CN" sz="1600" dirty="0">
                <a:solidFill>
                  <a:schemeClr val="accent6"/>
                </a:solidFill>
                <a:latin typeface="Arial Unicode MS"/>
                <a:ea typeface="JetBrains Mono"/>
              </a:rPr>
              <a:t>'&gt;'</a:t>
            </a:r>
            <a:r>
              <a:rPr lang="zh-CN" altLang="zh-CN" sz="1600" dirty="0">
                <a:latin typeface="Arial Unicode MS"/>
                <a:ea typeface="JetBrains Mono"/>
              </a:rPr>
              <a:t>)</a:t>
            </a:r>
            <a:r>
              <a:rPr lang="zh-CN" altLang="zh-CN" sz="1600" dirty="0">
                <a:solidFill>
                  <a:srgbClr val="A9B7C6"/>
                </a:solidFill>
                <a:latin typeface="Arial Unicode MS"/>
                <a:ea typeface="JetBrains Mono"/>
              </a:rPr>
              <a:t> </a:t>
            </a:r>
            <a:r>
              <a:rPr lang="zh-CN" altLang="zh-CN" sz="1600" dirty="0">
                <a:latin typeface="Arial Unicode MS"/>
                <a:ea typeface="JetBrains Mono"/>
              </a:rPr>
              <a:t>state = 6</a:t>
            </a:r>
            <a:r>
              <a:rPr lang="zh-CN" altLang="zh-CN" sz="1600" dirty="0">
                <a:solidFill>
                  <a:srgbClr val="CC7832"/>
                </a:solidFill>
                <a:latin typeface="Arial Unicode MS"/>
                <a:ea typeface="JetBrains Mono"/>
              </a:rPr>
              <a:t>;</a:t>
            </a:r>
            <a:br>
              <a:rPr lang="zh-CN" altLang="zh-CN" sz="1600" dirty="0">
                <a:solidFill>
                  <a:srgbClr val="CC7832"/>
                </a:solidFill>
                <a:latin typeface="Arial Unicode MS"/>
                <a:ea typeface="JetBrains Mono"/>
              </a:rPr>
            </a:br>
            <a:r>
              <a:rPr lang="zh-CN" altLang="zh-CN" sz="1600" dirty="0">
                <a:solidFill>
                  <a:srgbClr val="CC7832"/>
                </a:solidFill>
                <a:latin typeface="Arial Unicode MS"/>
                <a:ea typeface="JetBrains Mono"/>
              </a:rPr>
              <a:t>                    else </a:t>
            </a:r>
            <a:r>
              <a:rPr lang="zh-CN" altLang="zh-CN" sz="1600" dirty="0">
                <a:solidFill>
                  <a:srgbClr val="C00000"/>
                </a:solidFill>
                <a:latin typeface="Arial Unicode MS"/>
                <a:ea typeface="JetBrains Mono"/>
              </a:rPr>
              <a:t>fail()</a:t>
            </a:r>
            <a:r>
              <a:rPr lang="zh-CN" altLang="zh-CN" sz="1600" dirty="0">
                <a:solidFill>
                  <a:srgbClr val="CC7832"/>
                </a:solidFill>
                <a:latin typeface="Arial Unicode MS"/>
                <a:ea typeface="JetBrains Mono"/>
              </a:rPr>
              <a:t>;</a:t>
            </a:r>
            <a:br>
              <a:rPr lang="zh-CN" altLang="zh-CN" sz="1600" dirty="0">
                <a:solidFill>
                  <a:srgbClr val="CC7832"/>
                </a:solidFill>
                <a:latin typeface="Arial Unicode MS"/>
                <a:ea typeface="JetBrains Mono"/>
              </a:rPr>
            </a:br>
            <a:r>
              <a:rPr lang="zh-CN" altLang="zh-CN" sz="1600" dirty="0">
                <a:solidFill>
                  <a:srgbClr val="CC7832"/>
                </a:solidFill>
                <a:latin typeface="Arial Unicode MS"/>
                <a:ea typeface="JetBrains Mono"/>
              </a:rPr>
              <a:t>                    break;</a:t>
            </a:r>
            <a:br>
              <a:rPr lang="zh-CN" altLang="zh-CN" sz="1600" dirty="0">
                <a:solidFill>
                  <a:srgbClr val="CC7832"/>
                </a:solidFill>
                <a:latin typeface="Arial Unicode MS"/>
                <a:ea typeface="JetBrains Mono"/>
              </a:rPr>
            </a:br>
            <a:r>
              <a:rPr lang="zh-CN" altLang="zh-CN" sz="1600" dirty="0">
                <a:solidFill>
                  <a:srgbClr val="CC7832"/>
                </a:solidFill>
                <a:latin typeface="Arial Unicode MS"/>
                <a:ea typeface="JetBrains Mono"/>
              </a:rPr>
              <a:t>            case </a:t>
            </a:r>
            <a:r>
              <a:rPr lang="zh-CN" altLang="zh-CN" sz="1600" dirty="0">
                <a:solidFill>
                  <a:srgbClr val="0070C0"/>
                </a:solidFill>
                <a:latin typeface="Arial Unicode MS"/>
                <a:ea typeface="JetBrains Mono"/>
              </a:rPr>
              <a:t>1</a:t>
            </a:r>
            <a:r>
              <a:rPr lang="zh-CN" altLang="zh-CN" sz="1600" dirty="0">
                <a:solidFill>
                  <a:srgbClr val="A9B7C6"/>
                </a:solidFill>
                <a:latin typeface="Arial Unicode MS"/>
                <a:ea typeface="JetBrains Mono"/>
              </a:rPr>
              <a:t>:</a:t>
            </a:r>
            <a:r>
              <a:rPr lang="en-US" altLang="zh-CN" sz="1600" dirty="0">
                <a:solidFill>
                  <a:srgbClr val="A9B7C6"/>
                </a:solidFill>
                <a:latin typeface="Arial Unicode MS"/>
                <a:ea typeface="JetBrains Mono"/>
              </a:rPr>
              <a:t>…</a:t>
            </a:r>
            <a:br>
              <a:rPr lang="zh-CN" altLang="zh-CN" sz="1600" dirty="0">
                <a:solidFill>
                  <a:srgbClr val="A9B7C6"/>
                </a:solidFill>
                <a:latin typeface="Arial Unicode MS"/>
                <a:ea typeface="JetBrains Mono"/>
              </a:rPr>
            </a:br>
            <a:r>
              <a:rPr lang="en-US" altLang="zh-CN" sz="1600" dirty="0">
                <a:solidFill>
                  <a:srgbClr val="A9B7C6"/>
                </a:solidFill>
                <a:latin typeface="Arial Unicode MS"/>
                <a:ea typeface="JetBrains Mono"/>
              </a:rPr>
              <a:t>                    …</a:t>
            </a:r>
            <a:br>
              <a:rPr lang="zh-CN" altLang="zh-CN" sz="1600" dirty="0">
                <a:solidFill>
                  <a:srgbClr val="A9B7C6"/>
                </a:solidFill>
                <a:latin typeface="Arial Unicode MS"/>
                <a:ea typeface="JetBrains Mono"/>
              </a:rPr>
            </a:br>
            <a:r>
              <a:rPr lang="zh-CN" altLang="zh-CN" sz="1600" dirty="0">
                <a:solidFill>
                  <a:srgbClr val="A9B7C6"/>
                </a:solidFill>
                <a:latin typeface="Arial Unicode MS"/>
                <a:ea typeface="JetBrains Mono"/>
              </a:rPr>
              <a:t>            </a:t>
            </a:r>
            <a:r>
              <a:rPr lang="zh-CN" altLang="zh-CN" sz="1600" dirty="0">
                <a:solidFill>
                  <a:srgbClr val="CC7832"/>
                </a:solidFill>
                <a:latin typeface="Arial Unicode MS"/>
                <a:ea typeface="JetBrains Mono"/>
              </a:rPr>
              <a:t>case </a:t>
            </a:r>
            <a:r>
              <a:rPr lang="en-US" altLang="zh-CN" sz="1600" dirty="0">
                <a:solidFill>
                  <a:srgbClr val="0070C0"/>
                </a:solidFill>
                <a:latin typeface="Arial Unicode MS"/>
                <a:ea typeface="JetBrains Mono"/>
              </a:rPr>
              <a:t>8</a:t>
            </a:r>
            <a:r>
              <a:rPr lang="zh-CN" altLang="zh-CN" sz="1600" dirty="0">
                <a:solidFill>
                  <a:srgbClr val="A9B7C6"/>
                </a:solidFill>
                <a:latin typeface="Arial Unicode MS"/>
                <a:ea typeface="JetBrains Mono"/>
              </a:rPr>
              <a:t>: </a:t>
            </a:r>
            <a:endParaRPr lang="en-US" altLang="zh-CN" sz="1600" dirty="0">
              <a:solidFill>
                <a:srgbClr val="A9B7C6"/>
              </a:solidFill>
              <a:latin typeface="Arial Unicode MS"/>
              <a:ea typeface="JetBrains Mono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600" dirty="0">
                <a:solidFill>
                  <a:srgbClr val="A9B7C6"/>
                </a:solidFill>
                <a:latin typeface="Arial Unicode MS"/>
                <a:ea typeface="JetBrains Mono"/>
              </a:rPr>
              <a:t>                    </a:t>
            </a:r>
            <a:r>
              <a:rPr lang="zh-CN" altLang="zh-CN" sz="1600" dirty="0">
                <a:solidFill>
                  <a:srgbClr val="C00000"/>
                </a:solidFill>
                <a:latin typeface="Arial Unicode MS"/>
                <a:ea typeface="JetBrains Mono"/>
              </a:rPr>
              <a:t>retract()</a:t>
            </a:r>
            <a:r>
              <a:rPr lang="zh-CN" altLang="zh-CN" sz="1600" dirty="0">
                <a:solidFill>
                  <a:srgbClr val="CC7832"/>
                </a:solidFill>
                <a:latin typeface="Arial Unicode MS"/>
                <a:ea typeface="JetBrains Mono"/>
              </a:rPr>
              <a:t>;</a:t>
            </a:r>
            <a:br>
              <a:rPr lang="zh-CN" altLang="zh-CN" sz="1600" dirty="0">
                <a:solidFill>
                  <a:srgbClr val="CC7832"/>
                </a:solidFill>
                <a:latin typeface="Arial Unicode MS"/>
                <a:ea typeface="JetBrains Mono"/>
              </a:rPr>
            </a:br>
            <a:r>
              <a:rPr lang="zh-CN" altLang="zh-CN" sz="1600" dirty="0">
                <a:solidFill>
                  <a:srgbClr val="CC7832"/>
                </a:solidFill>
                <a:latin typeface="Arial Unicode MS"/>
                <a:ea typeface="JetBrains Mono"/>
              </a:rPr>
              <a:t>                    </a:t>
            </a:r>
            <a:r>
              <a:rPr lang="zh-CN" altLang="zh-CN" sz="1600" dirty="0">
                <a:latin typeface="Arial Unicode MS"/>
                <a:ea typeface="JetBrains Mono"/>
              </a:rPr>
              <a:t>retToken.attribute =</a:t>
            </a:r>
            <a:r>
              <a:rPr lang="en-US" altLang="zh-CN" sz="1600" dirty="0">
                <a:solidFill>
                  <a:srgbClr val="A9B7C6"/>
                </a:solidFill>
                <a:latin typeface="Arial Unicode MS"/>
                <a:ea typeface="JetBrains Mono"/>
              </a:rPr>
              <a:t> </a:t>
            </a:r>
            <a:r>
              <a:rPr lang="en-US" altLang="zh-CN" sz="1600" dirty="0">
                <a:solidFill>
                  <a:srgbClr val="00B0F0"/>
                </a:solidFill>
                <a:latin typeface="Arial Unicode MS"/>
                <a:ea typeface="JetBrains Mono"/>
              </a:rPr>
              <a:t>symbol</a:t>
            </a:r>
            <a:r>
              <a:rPr lang="zh-CN" altLang="zh-CN" sz="1600" dirty="0">
                <a:solidFill>
                  <a:srgbClr val="00B0F0"/>
                </a:solidFill>
                <a:latin typeface="Arial Unicode MS"/>
                <a:ea typeface="JetBrains Mono"/>
              </a:rPr>
              <a:t>.</a:t>
            </a:r>
            <a:r>
              <a:rPr lang="zh-CN" altLang="zh-CN" sz="1600" i="1" dirty="0">
                <a:solidFill>
                  <a:srgbClr val="00B0F0"/>
                </a:solidFill>
                <a:latin typeface="Arial Unicode MS"/>
                <a:ea typeface="JetBrains Mono"/>
              </a:rPr>
              <a:t>GT</a:t>
            </a:r>
            <a:r>
              <a:rPr lang="zh-CN" altLang="zh-CN" sz="1600" dirty="0">
                <a:solidFill>
                  <a:srgbClr val="CC7832"/>
                </a:solidFill>
                <a:latin typeface="Arial Unicode MS"/>
                <a:ea typeface="JetBrains Mono"/>
              </a:rPr>
              <a:t>;</a:t>
            </a:r>
            <a:br>
              <a:rPr lang="zh-CN" altLang="zh-CN" sz="1600" dirty="0">
                <a:solidFill>
                  <a:srgbClr val="CC7832"/>
                </a:solidFill>
                <a:latin typeface="Arial Unicode MS"/>
                <a:ea typeface="JetBrains Mono"/>
              </a:rPr>
            </a:br>
            <a:r>
              <a:rPr lang="zh-CN" altLang="zh-CN" sz="1600" dirty="0">
                <a:solidFill>
                  <a:srgbClr val="CC7832"/>
                </a:solidFill>
                <a:latin typeface="Arial Unicode MS"/>
                <a:ea typeface="JetBrains Mono"/>
              </a:rPr>
              <a:t>                    return</a:t>
            </a:r>
            <a:r>
              <a:rPr lang="zh-CN" altLang="zh-CN" sz="1600" dirty="0">
                <a:latin typeface="Arial Unicode MS"/>
                <a:ea typeface="JetBrains Mono"/>
              </a:rPr>
              <a:t>(retToken)</a:t>
            </a:r>
            <a:r>
              <a:rPr lang="zh-CN" altLang="zh-CN" sz="1600" dirty="0">
                <a:solidFill>
                  <a:srgbClr val="CC7832"/>
                </a:solidFill>
                <a:latin typeface="Arial Unicode MS"/>
                <a:ea typeface="JetBrains Mono"/>
              </a:rPr>
              <a:t>;</a:t>
            </a:r>
            <a:br>
              <a:rPr lang="zh-CN" altLang="zh-CN" sz="1600" dirty="0">
                <a:solidFill>
                  <a:srgbClr val="CC7832"/>
                </a:solidFill>
                <a:latin typeface="Arial Unicode MS"/>
                <a:ea typeface="JetBrains Mono"/>
              </a:rPr>
            </a:br>
            <a:r>
              <a:rPr lang="zh-CN" altLang="zh-CN" sz="1600" dirty="0">
                <a:solidFill>
                  <a:srgbClr val="CC7832"/>
                </a:solidFill>
                <a:latin typeface="Arial Unicode MS"/>
                <a:ea typeface="JetBrains Mono"/>
              </a:rPr>
              <a:t>        </a:t>
            </a:r>
            <a:r>
              <a:rPr lang="zh-CN" altLang="zh-CN" sz="1600" dirty="0">
                <a:latin typeface="Arial Unicode MS"/>
                <a:ea typeface="JetBrains Mono"/>
              </a:rPr>
              <a:t>}</a:t>
            </a:r>
            <a:br>
              <a:rPr lang="zh-CN" altLang="zh-CN" sz="1600" dirty="0">
                <a:latin typeface="Arial Unicode MS"/>
                <a:ea typeface="JetBrains Mono"/>
              </a:rPr>
            </a:br>
            <a:r>
              <a:rPr lang="zh-CN" altLang="zh-CN" sz="1600" dirty="0">
                <a:latin typeface="Arial Unicode MS"/>
                <a:ea typeface="JetBrains Mono"/>
              </a:rPr>
              <a:t>    }</a:t>
            </a:r>
            <a:br>
              <a:rPr lang="zh-CN" altLang="zh-CN" sz="1600" dirty="0">
                <a:latin typeface="Arial Unicode MS"/>
                <a:ea typeface="JetBrains Mono"/>
              </a:rPr>
            </a:br>
            <a:r>
              <a:rPr lang="zh-CN" altLang="zh-CN" sz="1600" dirty="0">
                <a:latin typeface="Arial Unicode MS"/>
                <a:ea typeface="JetBrains Mono"/>
              </a:rPr>
              <a:t>}</a:t>
            </a:r>
            <a:endParaRPr lang="zh-CN" altLang="zh-CN" sz="1600" dirty="0">
              <a:latin typeface="Arial" panose="020B0604020202020204" pitchFamily="34" charset="0"/>
            </a:endParaRP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9B1B70BE-75CE-4FC1-8CE9-4C9B83D0024A}"/>
              </a:ext>
            </a:extLst>
          </p:cNvPr>
          <p:cNvSpPr txBox="1"/>
          <p:nvPr/>
        </p:nvSpPr>
        <p:spPr>
          <a:xfrm>
            <a:off x="6741695" y="6339459"/>
            <a:ext cx="28214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err="1">
                <a:solidFill>
                  <a:srgbClr val="FF0000"/>
                </a:solidFill>
              </a:rPr>
              <a:t>relop</a:t>
            </a:r>
            <a:r>
              <a:rPr lang="zh-CN" altLang="en-US" sz="2000" dirty="0"/>
              <a:t>自动机的概要实现</a:t>
            </a:r>
          </a:p>
        </p:txBody>
      </p:sp>
    </p:spTree>
    <p:extLst>
      <p:ext uri="{BB962C8B-B14F-4D97-AF65-F5344CB8AC3E}">
        <p14:creationId xmlns:p14="http://schemas.microsoft.com/office/powerpoint/2010/main" val="247185876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8E8743-003B-4D7B-9305-8D70CEAE1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3.6</a:t>
            </a:r>
            <a:r>
              <a:rPr lang="zh-CN" altLang="en-US" dirty="0"/>
              <a:t>　词法分析程序的自动构造工具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251D356-3F96-4649-8D93-2FCB970D50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2" y="942764"/>
            <a:ext cx="10515599" cy="2675079"/>
          </a:xfrm>
        </p:spPr>
        <p:txBody>
          <a:bodyPr>
            <a:normAutofit/>
          </a:bodyPr>
          <a:lstStyle/>
          <a:p>
            <a:r>
              <a:rPr lang="zh-CN" altLang="en-US" sz="3200" dirty="0">
                <a:solidFill>
                  <a:srgbClr val="2E4E7E"/>
                </a:solidFill>
              </a:rPr>
              <a:t>词法分析程序的自动构造工具：</a:t>
            </a:r>
            <a:endParaRPr lang="en-US" altLang="zh-CN" sz="3200" dirty="0">
              <a:solidFill>
                <a:srgbClr val="2E4E7E"/>
              </a:solidFill>
            </a:endParaRPr>
          </a:p>
          <a:p>
            <a:r>
              <a:rPr lang="en-US" altLang="zh-CN" sz="2800" dirty="0"/>
              <a:t>Flex - </a:t>
            </a:r>
            <a:r>
              <a:rPr lang="en-US" altLang="zh-CN" sz="2800" dirty="0">
                <a:hlinkClick r:id="rId2"/>
              </a:rPr>
              <a:t>https://github.com/westes/flex</a:t>
            </a:r>
            <a:endParaRPr lang="en-US" altLang="zh-CN" sz="2800" dirty="0"/>
          </a:p>
          <a:p>
            <a:r>
              <a:rPr lang="en-US" altLang="zh-CN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Bison - </a:t>
            </a:r>
            <a:r>
              <a:rPr lang="en-US" altLang="zh-CN" sz="2800" dirty="0">
                <a:solidFill>
                  <a:schemeClr val="tx1">
                    <a:lumMod val="50000"/>
                    <a:lumOff val="50000"/>
                  </a:schemeClr>
                </a:solidFill>
                <a:hlinkClick r:id="rId3"/>
              </a:rPr>
              <a:t>https://www.gnu.org/software/bison/</a:t>
            </a:r>
            <a:endParaRPr lang="en-US" altLang="zh-CN" sz="2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altLang="zh-CN" sz="2800" dirty="0"/>
              <a:t>Antlr4 - </a:t>
            </a:r>
            <a:r>
              <a:rPr lang="en-US" altLang="zh-CN" sz="2800" dirty="0">
                <a:hlinkClick r:id="rId4"/>
              </a:rPr>
              <a:t>https://www.antlr.org/</a:t>
            </a:r>
            <a:endParaRPr lang="en-US" altLang="zh-CN" sz="2800" dirty="0"/>
          </a:p>
          <a:p>
            <a:pPr marL="0" indent="0">
              <a:buNone/>
            </a:pPr>
            <a:endParaRPr lang="en-US" altLang="zh-CN" sz="2800" dirty="0"/>
          </a:p>
          <a:p>
            <a:endParaRPr lang="zh-CN" altLang="en-US" sz="28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99C3B06-9F42-481C-BF6C-A4A9D605F7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3A857A3-1012-4184-86F6-41658C62E65F}" type="slidenum">
              <a:rPr lang="en-US" smtClean="0"/>
              <a:pPr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669166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9CDEA19-D3DB-43AF-8E75-1630AC2BB2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3.6</a:t>
            </a:r>
            <a:r>
              <a:rPr lang="zh-CN" altLang="en-US" dirty="0"/>
              <a:t>　词法分析程序的自动构造工具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55E7294-A699-4413-BA2C-9AF5953E4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2" y="942764"/>
            <a:ext cx="11216356" cy="5637024"/>
          </a:xfrm>
        </p:spPr>
        <p:txBody>
          <a:bodyPr>
            <a:normAutofit/>
          </a:bodyPr>
          <a:lstStyle/>
          <a:p>
            <a:r>
              <a:rPr lang="en-US" altLang="zh-CN" sz="3200" dirty="0">
                <a:solidFill>
                  <a:srgbClr val="2E4E7E"/>
                </a:solidFill>
              </a:rPr>
              <a:t>Flex – </a:t>
            </a:r>
            <a:r>
              <a:rPr lang="zh-CN" altLang="en-US" sz="3200" dirty="0">
                <a:solidFill>
                  <a:srgbClr val="2E4E7E"/>
                </a:solidFill>
              </a:rPr>
              <a:t>构造词法分析器的工具之一</a:t>
            </a:r>
            <a:endParaRPr lang="en-US" altLang="zh-CN" sz="3200" dirty="0">
              <a:solidFill>
                <a:srgbClr val="2E4E7E"/>
              </a:solidFill>
            </a:endParaRPr>
          </a:p>
          <a:p>
            <a:r>
              <a:rPr lang="zh-CN" altLang="en-US" sz="3200" dirty="0"/>
              <a:t>词法的正则表达式 → 自动生成对应的</a:t>
            </a:r>
            <a:r>
              <a:rPr lang="en-US" altLang="zh-CN" sz="3200" dirty="0"/>
              <a:t>C/C++</a:t>
            </a:r>
            <a:r>
              <a:rPr lang="zh-CN" altLang="en-US" sz="3200" dirty="0"/>
              <a:t>代码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469ED54-B479-49CF-A491-B34696FF39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3A857A3-1012-4184-86F6-41658C62E65F}" type="slidenum">
              <a:rPr lang="en-US" smtClean="0"/>
              <a:pPr/>
              <a:t>73</a:t>
            </a:fld>
            <a:endParaRPr lang="en-US" dirty="0"/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26769CED-F866-4018-8958-F0C108374854}"/>
              </a:ext>
            </a:extLst>
          </p:cNvPr>
          <p:cNvGrpSpPr/>
          <p:nvPr/>
        </p:nvGrpSpPr>
        <p:grpSpPr>
          <a:xfrm>
            <a:off x="623547" y="2775759"/>
            <a:ext cx="11080631" cy="3139477"/>
            <a:chOff x="677691" y="3046755"/>
            <a:chExt cx="11080631" cy="3139477"/>
          </a:xfrm>
        </p:grpSpPr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2EF64DF1-750A-4A3A-A935-0848056A6C7A}"/>
                </a:ext>
              </a:extLst>
            </p:cNvPr>
            <p:cNvSpPr txBox="1"/>
            <p:nvPr/>
          </p:nvSpPr>
          <p:spPr>
            <a:xfrm>
              <a:off x="677691" y="3046755"/>
              <a:ext cx="2339102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b="1" dirty="0">
                  <a:solidFill>
                    <a:srgbClr val="C00000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词法规则文件</a:t>
              </a:r>
              <a:endParaRPr lang="en-US" altLang="zh-CN" sz="2800" b="1" dirty="0">
                <a:solidFill>
                  <a:srgbClr val="C00000"/>
                </a:solidFill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  <a:p>
              <a:pPr algn="ctr"/>
              <a:r>
                <a:rPr lang="en-US" altLang="zh-CN" sz="2800" b="1" dirty="0" err="1">
                  <a:solidFill>
                    <a:srgbClr val="00B050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sysy.l</a:t>
              </a:r>
              <a:r>
                <a:rPr lang="zh-CN" altLang="en-US" sz="2800" b="1" dirty="0">
                  <a:solidFill>
                    <a:srgbClr val="D24726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 </a:t>
              </a: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CF8BC137-7618-41A2-8DBC-60C016473E74}"/>
                </a:ext>
              </a:extLst>
            </p:cNvPr>
            <p:cNvSpPr txBox="1"/>
            <p:nvPr/>
          </p:nvSpPr>
          <p:spPr>
            <a:xfrm>
              <a:off x="1115655" y="4452937"/>
              <a:ext cx="1485781" cy="1077218"/>
            </a:xfrm>
            <a:prstGeom prst="rect">
              <a:avLst/>
            </a:prstGeom>
            <a:solidFill>
              <a:srgbClr val="0000FF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dirty="0">
                  <a:solidFill>
                    <a:schemeClr val="bg1"/>
                  </a:solidFill>
                </a:rPr>
                <a:t>Flex</a:t>
              </a:r>
            </a:p>
            <a:p>
              <a:pPr algn="ctr"/>
              <a:r>
                <a:rPr lang="zh-CN" altLang="en-US" sz="3200" dirty="0">
                  <a:solidFill>
                    <a:schemeClr val="bg1"/>
                  </a:solidFill>
                </a:rPr>
                <a:t>编译器</a:t>
              </a:r>
              <a:endParaRPr lang="zh-CN" altLang="en-US" dirty="0"/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5F9C9324-AEDA-43D2-8EEB-C98B1C607C55}"/>
                </a:ext>
              </a:extLst>
            </p:cNvPr>
            <p:cNvSpPr txBox="1"/>
            <p:nvPr/>
          </p:nvSpPr>
          <p:spPr>
            <a:xfrm>
              <a:off x="9125423" y="4727984"/>
              <a:ext cx="180049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b="1" dirty="0">
                  <a:solidFill>
                    <a:srgbClr val="D24726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词法分析器 </a:t>
              </a: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C208183E-D654-4F1B-8F4E-6D3408741566}"/>
                </a:ext>
              </a:extLst>
            </p:cNvPr>
            <p:cNvSpPr txBox="1"/>
            <p:nvPr/>
          </p:nvSpPr>
          <p:spPr>
            <a:xfrm>
              <a:off x="8305133" y="5663012"/>
              <a:ext cx="345318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b="1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(Token</a:t>
              </a:r>
              <a:r>
                <a:rPr lang="zh-CN" altLang="en-US" sz="2800" b="1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类型</a:t>
              </a:r>
              <a:r>
                <a:rPr lang="en-US" altLang="zh-CN" sz="2800" b="1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,Token</a:t>
              </a:r>
              <a:r>
                <a:rPr lang="zh-CN" altLang="en-US" sz="2800" b="1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值</a:t>
              </a:r>
              <a:r>
                <a:rPr lang="en-US" altLang="zh-CN" sz="2800" b="1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)</a:t>
              </a:r>
              <a:r>
                <a:rPr lang="zh-CN" altLang="en-US" sz="2800" b="1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 </a:t>
              </a:r>
            </a:p>
          </p:txBody>
        </p:sp>
        <p:cxnSp>
          <p:nvCxnSpPr>
            <p:cNvPr id="15" name="直接箭头连接符 14">
              <a:extLst>
                <a:ext uri="{FF2B5EF4-FFF2-40B4-BE49-F238E27FC236}">
                  <a16:creationId xmlns:a16="http://schemas.microsoft.com/office/drawing/2014/main" id="{F0736C8B-64EF-41BC-8EEE-AE10335C595F}"/>
                </a:ext>
              </a:extLst>
            </p:cNvPr>
            <p:cNvCxnSpPr>
              <a:cxnSpLocks/>
              <a:stCxn id="11" idx="2"/>
              <a:endCxn id="12" idx="0"/>
            </p:cNvCxnSpPr>
            <p:nvPr/>
          </p:nvCxnSpPr>
          <p:spPr>
            <a:xfrm>
              <a:off x="1847242" y="4000862"/>
              <a:ext cx="11304" cy="45207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箭头连接符 15">
              <a:extLst>
                <a:ext uri="{FF2B5EF4-FFF2-40B4-BE49-F238E27FC236}">
                  <a16:creationId xmlns:a16="http://schemas.microsoft.com/office/drawing/2014/main" id="{1732439C-5DE2-4F79-9456-FF9240E453CA}"/>
                </a:ext>
              </a:extLst>
            </p:cNvPr>
            <p:cNvCxnSpPr>
              <a:cxnSpLocks/>
              <a:stCxn id="12" idx="3"/>
              <a:endCxn id="19" idx="1"/>
            </p:cNvCxnSpPr>
            <p:nvPr/>
          </p:nvCxnSpPr>
          <p:spPr>
            <a:xfrm>
              <a:off x="2601436" y="4991546"/>
              <a:ext cx="710880" cy="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箭头连接符 16">
              <a:extLst>
                <a:ext uri="{FF2B5EF4-FFF2-40B4-BE49-F238E27FC236}">
                  <a16:creationId xmlns:a16="http://schemas.microsoft.com/office/drawing/2014/main" id="{8005C1F4-0A2A-4511-8B51-90C37B45FE91}"/>
                </a:ext>
              </a:extLst>
            </p:cNvPr>
            <p:cNvCxnSpPr>
              <a:cxnSpLocks/>
              <a:stCxn id="23" idx="2"/>
              <a:endCxn id="13" idx="0"/>
            </p:cNvCxnSpPr>
            <p:nvPr/>
          </p:nvCxnSpPr>
          <p:spPr>
            <a:xfrm>
              <a:off x="10017436" y="3951281"/>
              <a:ext cx="8234" cy="77670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箭头连接符 17">
              <a:extLst>
                <a:ext uri="{FF2B5EF4-FFF2-40B4-BE49-F238E27FC236}">
                  <a16:creationId xmlns:a16="http://schemas.microsoft.com/office/drawing/2014/main" id="{316BB6AF-15A0-4F3D-A70A-09ACE43C6E20}"/>
                </a:ext>
              </a:extLst>
            </p:cNvPr>
            <p:cNvCxnSpPr>
              <a:cxnSpLocks/>
              <a:stCxn id="13" idx="2"/>
              <a:endCxn id="14" idx="0"/>
            </p:cNvCxnSpPr>
            <p:nvPr/>
          </p:nvCxnSpPr>
          <p:spPr>
            <a:xfrm>
              <a:off x="10025670" y="5189649"/>
              <a:ext cx="6058" cy="47336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EE33BFB0-46FC-4D4E-9304-E019C2CC486A}"/>
                </a:ext>
              </a:extLst>
            </p:cNvPr>
            <p:cNvSpPr txBox="1"/>
            <p:nvPr/>
          </p:nvSpPr>
          <p:spPr>
            <a:xfrm>
              <a:off x="3312316" y="4576048"/>
              <a:ext cx="233910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b="1" dirty="0">
                  <a:solidFill>
                    <a:srgbClr val="D24726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词法分析源程序</a:t>
              </a:r>
              <a:r>
                <a:rPr lang="en-US" altLang="zh-CN" sz="2400" b="1" dirty="0" err="1">
                  <a:solidFill>
                    <a:srgbClr val="00B050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lex.yy.c</a:t>
              </a:r>
              <a:endParaRPr lang="zh-CN" altLang="en-US" sz="2400" b="1" dirty="0">
                <a:solidFill>
                  <a:srgbClr val="00B050"/>
                </a:solidFill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6CEE5291-72AB-4695-AA8F-973C61A444D0}"/>
                </a:ext>
              </a:extLst>
            </p:cNvPr>
            <p:cNvSpPr txBox="1"/>
            <p:nvPr/>
          </p:nvSpPr>
          <p:spPr>
            <a:xfrm>
              <a:off x="6255619" y="4435843"/>
              <a:ext cx="1854857" cy="1077218"/>
            </a:xfrm>
            <a:prstGeom prst="rect">
              <a:avLst/>
            </a:prstGeom>
            <a:solidFill>
              <a:srgbClr val="0000FF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dirty="0">
                  <a:solidFill>
                    <a:schemeClr val="bg1"/>
                  </a:solidFill>
                </a:rPr>
                <a:t>C</a:t>
              </a:r>
              <a:r>
                <a:rPr lang="zh-CN" altLang="en-US" sz="3200" dirty="0">
                  <a:solidFill>
                    <a:schemeClr val="bg1"/>
                  </a:solidFill>
                </a:rPr>
                <a:t>编译器</a:t>
              </a:r>
              <a:endParaRPr lang="en-US" altLang="zh-CN" sz="3200" dirty="0">
                <a:solidFill>
                  <a:schemeClr val="bg1"/>
                </a:solidFill>
              </a:endParaRPr>
            </a:p>
            <a:p>
              <a:pPr algn="ctr"/>
              <a:r>
                <a:rPr lang="en-US" altLang="zh-CN" sz="3200" dirty="0" err="1">
                  <a:solidFill>
                    <a:schemeClr val="bg1"/>
                  </a:solidFill>
                </a:rPr>
                <a:t>gcc</a:t>
              </a:r>
              <a:endParaRPr lang="zh-CN" altLang="en-US" sz="3200" dirty="0">
                <a:solidFill>
                  <a:schemeClr val="bg1"/>
                </a:solidFill>
              </a:endParaRPr>
            </a:p>
          </p:txBody>
        </p:sp>
        <p:cxnSp>
          <p:nvCxnSpPr>
            <p:cNvPr id="21" name="直接箭头连接符 20">
              <a:extLst>
                <a:ext uri="{FF2B5EF4-FFF2-40B4-BE49-F238E27FC236}">
                  <a16:creationId xmlns:a16="http://schemas.microsoft.com/office/drawing/2014/main" id="{E96E0E53-53FF-49A6-B977-24987F53350F}"/>
                </a:ext>
              </a:extLst>
            </p:cNvPr>
            <p:cNvCxnSpPr>
              <a:cxnSpLocks/>
              <a:stCxn id="19" idx="3"/>
              <a:endCxn id="20" idx="1"/>
            </p:cNvCxnSpPr>
            <p:nvPr/>
          </p:nvCxnSpPr>
          <p:spPr>
            <a:xfrm flipV="1">
              <a:off x="5651418" y="4974452"/>
              <a:ext cx="604201" cy="1709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箭头连接符 21">
              <a:extLst>
                <a:ext uri="{FF2B5EF4-FFF2-40B4-BE49-F238E27FC236}">
                  <a16:creationId xmlns:a16="http://schemas.microsoft.com/office/drawing/2014/main" id="{00199643-F1C5-42BF-8445-8AD344DC655B}"/>
                </a:ext>
              </a:extLst>
            </p:cNvPr>
            <p:cNvCxnSpPr>
              <a:cxnSpLocks/>
              <a:stCxn id="20" idx="3"/>
              <a:endCxn id="13" idx="1"/>
            </p:cNvCxnSpPr>
            <p:nvPr/>
          </p:nvCxnSpPr>
          <p:spPr>
            <a:xfrm flipV="1">
              <a:off x="8110476" y="4958817"/>
              <a:ext cx="1014947" cy="1563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099F7023-F021-445F-AEE4-7B34D1CC49B4}"/>
                </a:ext>
              </a:extLst>
            </p:cNvPr>
            <p:cNvSpPr txBox="1"/>
            <p:nvPr/>
          </p:nvSpPr>
          <p:spPr>
            <a:xfrm>
              <a:off x="8290841" y="3120284"/>
              <a:ext cx="345318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b="1" dirty="0">
                  <a:solidFill>
                    <a:srgbClr val="C00000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源程序</a:t>
              </a:r>
              <a:endParaRPr lang="en-US" altLang="zh-CN" sz="2400" b="1" dirty="0">
                <a:solidFill>
                  <a:srgbClr val="C00000"/>
                </a:solidFill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  <a:p>
              <a:pPr algn="ctr"/>
              <a:r>
                <a:rPr lang="en-US" altLang="zh-CN" sz="2400" b="1" dirty="0">
                  <a:solidFill>
                    <a:srgbClr val="C00000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(</a:t>
              </a:r>
              <a:r>
                <a:rPr lang="zh-CN" altLang="en-US" sz="2400" b="1" dirty="0">
                  <a:solidFill>
                    <a:srgbClr val="C00000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待分析的符号串</a:t>
              </a:r>
              <a:r>
                <a:rPr lang="en-US" altLang="zh-CN" sz="2400" b="1" dirty="0">
                  <a:solidFill>
                    <a:srgbClr val="C00000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)</a:t>
              </a:r>
              <a:r>
                <a:rPr lang="zh-CN" altLang="en-US" sz="2400" b="1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2382246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724592-7934-47A7-A782-1D4925932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3.6</a:t>
            </a:r>
            <a:r>
              <a:rPr lang="zh-CN" altLang="en-US" dirty="0"/>
              <a:t>　词法分析程序的自动构造工具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89252C2-150B-48BF-9997-1BD22BC5BE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2" y="942765"/>
            <a:ext cx="5012117" cy="5632310"/>
          </a:xfrm>
        </p:spPr>
        <p:txBody>
          <a:bodyPr>
            <a:normAutofit lnSpcReduction="10000"/>
          </a:bodyPr>
          <a:lstStyle/>
          <a:p>
            <a:r>
              <a:rPr lang="en-US" altLang="zh-CN" sz="2800" dirty="0"/>
              <a:t>Flex</a:t>
            </a:r>
            <a:r>
              <a:rPr lang="zh-CN" altLang="en-US" sz="2800" dirty="0"/>
              <a:t>文件结构</a:t>
            </a:r>
            <a:endParaRPr lang="en-US" altLang="zh-CN" sz="2800" dirty="0"/>
          </a:p>
          <a:p>
            <a:pPr lvl="1"/>
            <a:r>
              <a:rPr lang="zh-CN" altLang="en-US" sz="2600" dirty="0">
                <a:solidFill>
                  <a:schemeClr val="tx1"/>
                </a:solidFill>
              </a:rPr>
              <a:t>辅助定义部分</a:t>
            </a:r>
            <a:endParaRPr lang="en-US" altLang="zh-CN" sz="2600" dirty="0">
              <a:solidFill>
                <a:schemeClr val="tx1"/>
              </a:solidFill>
            </a:endParaRPr>
          </a:p>
          <a:p>
            <a:pPr lvl="2"/>
            <a:r>
              <a:rPr lang="en-US" altLang="zh-CN" sz="2600" dirty="0">
                <a:solidFill>
                  <a:schemeClr val="tx1"/>
                </a:solidFill>
              </a:rPr>
              <a:t>%option</a:t>
            </a:r>
          </a:p>
          <a:p>
            <a:pPr lvl="2"/>
            <a:r>
              <a:rPr lang="en-US" altLang="zh-CN" sz="2600" dirty="0">
                <a:solidFill>
                  <a:schemeClr val="tx1"/>
                </a:solidFill>
              </a:rPr>
              <a:t>%{…%}</a:t>
            </a:r>
          </a:p>
          <a:p>
            <a:pPr lvl="2"/>
            <a:r>
              <a:rPr lang="zh-CN" altLang="en-US" sz="2600" dirty="0"/>
              <a:t>定义</a:t>
            </a:r>
            <a:r>
              <a:rPr lang="en-US" altLang="zh-CN" sz="2600" dirty="0" err="1"/>
              <a:t>regexpr</a:t>
            </a:r>
            <a:endParaRPr lang="en-US" altLang="zh-CN" dirty="0"/>
          </a:p>
          <a:p>
            <a:pPr lvl="1"/>
            <a:r>
              <a:rPr lang="zh-CN" altLang="en-US" sz="2600" dirty="0">
                <a:solidFill>
                  <a:schemeClr val="tx1"/>
                </a:solidFill>
              </a:rPr>
              <a:t>规则部分</a:t>
            </a:r>
            <a:endParaRPr lang="en-US" altLang="zh-CN" sz="2600" dirty="0">
              <a:solidFill>
                <a:schemeClr val="tx1"/>
              </a:solidFill>
            </a:endParaRPr>
          </a:p>
          <a:p>
            <a:pPr lvl="2"/>
            <a:r>
              <a:rPr lang="en-US" altLang="zh-CN" sz="2600" dirty="0" err="1">
                <a:solidFill>
                  <a:srgbClr val="C00000"/>
                </a:solidFill>
              </a:rPr>
              <a:t>yytext</a:t>
            </a:r>
            <a:r>
              <a:rPr lang="en-US" altLang="zh-CN" sz="2600" dirty="0" err="1">
                <a:solidFill>
                  <a:schemeClr val="tx1"/>
                </a:solidFill>
              </a:rPr>
              <a:t>,</a:t>
            </a:r>
            <a:r>
              <a:rPr lang="en-US" altLang="zh-CN" sz="2600" dirty="0" err="1">
                <a:solidFill>
                  <a:srgbClr val="C00000"/>
                </a:solidFill>
              </a:rPr>
              <a:t>yyleng</a:t>
            </a:r>
            <a:endParaRPr lang="en-US" altLang="zh-CN" sz="2600" dirty="0">
              <a:solidFill>
                <a:srgbClr val="C00000"/>
              </a:solidFill>
            </a:endParaRPr>
          </a:p>
          <a:p>
            <a:pPr lvl="2"/>
            <a:r>
              <a:rPr lang="zh-CN" altLang="en-US" sz="2600" dirty="0"/>
              <a:t>最长匹配：</a:t>
            </a:r>
            <a:r>
              <a:rPr lang="en-US" altLang="zh-CN" sz="2600" b="0" dirty="0">
                <a:solidFill>
                  <a:srgbClr val="C00000"/>
                </a:solidFill>
                <a:effectLst/>
                <a:latin typeface="+mn-ea"/>
                <a:ea typeface="+mn-ea"/>
                <a:cs typeface="Arial" panose="020B0604020202020204" pitchFamily="34" charset="0"/>
              </a:rPr>
              <a:t>'&lt;='   '&lt;'</a:t>
            </a:r>
            <a:r>
              <a:rPr lang="en-US" altLang="zh-CN" sz="2600" dirty="0"/>
              <a:t> </a:t>
            </a:r>
          </a:p>
          <a:p>
            <a:pPr lvl="2"/>
            <a:r>
              <a:rPr lang="zh-CN" altLang="en-US" sz="2600" dirty="0"/>
              <a:t>顺序匹配</a:t>
            </a:r>
            <a:r>
              <a:rPr lang="en-US" altLang="zh-CN" sz="2600" dirty="0"/>
              <a:t>:  </a:t>
            </a:r>
            <a:r>
              <a:rPr lang="en-US" altLang="zh-CN" sz="2600" b="0" dirty="0">
                <a:solidFill>
                  <a:srgbClr val="C00000"/>
                </a:solidFill>
                <a:effectLst/>
                <a:latin typeface="+mn-ea"/>
                <a:ea typeface="+mn-ea"/>
                <a:cs typeface="Arial" panose="020B0604020202020204" pitchFamily="34" charset="0"/>
              </a:rPr>
              <a:t>'if'</a:t>
            </a:r>
            <a:r>
              <a:rPr lang="en-US" altLang="zh-CN" sz="2600" b="0" dirty="0">
                <a:solidFill>
                  <a:srgbClr val="C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  <a:r>
              <a:rPr lang="en-US" altLang="zh-CN" sz="2600" dirty="0"/>
              <a:t>IF ?  ID?</a:t>
            </a:r>
            <a:endParaRPr lang="en-US" altLang="zh-CN" sz="2600" dirty="0">
              <a:solidFill>
                <a:schemeClr val="tx1"/>
              </a:solidFill>
            </a:endParaRPr>
          </a:p>
          <a:p>
            <a:pPr lvl="1"/>
            <a:r>
              <a:rPr lang="zh-CN" altLang="en-US" sz="2600" dirty="0">
                <a:solidFill>
                  <a:schemeClr val="tx1"/>
                </a:solidFill>
              </a:rPr>
              <a:t>用户子程序部分</a:t>
            </a:r>
            <a:endParaRPr lang="en-US" altLang="zh-CN" sz="2600" dirty="0">
              <a:solidFill>
                <a:schemeClr val="tx1"/>
              </a:solidFill>
            </a:endParaRPr>
          </a:p>
          <a:p>
            <a:pPr lvl="2"/>
            <a:r>
              <a:rPr lang="en-US" altLang="zh-CN" sz="2600" dirty="0" err="1">
                <a:solidFill>
                  <a:srgbClr val="C00000"/>
                </a:solidFill>
              </a:rPr>
              <a:t>yylex</a:t>
            </a:r>
            <a:r>
              <a:rPr lang="en-US" altLang="zh-CN" sz="2600" dirty="0">
                <a:solidFill>
                  <a:srgbClr val="C00000"/>
                </a:solidFill>
              </a:rPr>
              <a:t>()</a:t>
            </a:r>
            <a:r>
              <a:rPr lang="en-US" altLang="zh-CN" sz="2600" dirty="0">
                <a:solidFill>
                  <a:schemeClr val="tx1"/>
                </a:solidFill>
              </a:rPr>
              <a:t>,</a:t>
            </a:r>
            <a:r>
              <a:rPr lang="en-US" altLang="zh-CN" sz="2600" dirty="0" err="1">
                <a:solidFill>
                  <a:srgbClr val="C00000"/>
                </a:solidFill>
              </a:rPr>
              <a:t>yyval</a:t>
            </a:r>
            <a:endParaRPr lang="zh-CN" altLang="en-US" sz="2600" dirty="0">
              <a:solidFill>
                <a:srgbClr val="C00000"/>
              </a:solidFill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EFC6A38-230D-4428-8432-26D302003B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3A857A3-1012-4184-86F6-41658C62E65F}" type="slidenum">
              <a:rPr lang="en-US" smtClean="0"/>
              <a:pPr/>
              <a:t>74</a:t>
            </a:fld>
            <a:endParaRPr 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0F3BD75-BA11-432D-8A04-4CC4776F2ED5}"/>
              </a:ext>
            </a:extLst>
          </p:cNvPr>
          <p:cNvSpPr txBox="1"/>
          <p:nvPr/>
        </p:nvSpPr>
        <p:spPr>
          <a:xfrm>
            <a:off x="6096000" y="1005357"/>
            <a:ext cx="5865167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%option </a:t>
            </a:r>
            <a:r>
              <a:rPr lang="en-US" altLang="zh-CN" sz="2400" dirty="0" err="1">
                <a:latin typeface="Arial" panose="020B0604020202020204" pitchFamily="34" charset="0"/>
                <a:cs typeface="Arial" panose="020B0604020202020204" pitchFamily="34" charset="0"/>
              </a:rPr>
              <a:t>yylineno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 err="1">
                <a:latin typeface="Arial" panose="020B0604020202020204" pitchFamily="34" charset="0"/>
                <a:cs typeface="Arial" panose="020B0604020202020204" pitchFamily="34" charset="0"/>
              </a:rPr>
              <a:t>noyywrap</a:t>
            </a:r>
            <a:endParaRPr lang="en-US" altLang="zh-CN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2400" dirty="0">
                <a:solidFill>
                  <a:srgbClr val="FF8F8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%option </a:t>
            </a:r>
            <a:r>
              <a:rPr lang="en-US" altLang="zh-CN" sz="2400" dirty="0" err="1">
                <a:solidFill>
                  <a:srgbClr val="FF8F8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c++</a:t>
            </a:r>
            <a:endParaRPr lang="en-US" altLang="zh-CN" sz="2400" dirty="0">
              <a:solidFill>
                <a:srgbClr val="FF8F8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altLang="zh-CN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%{</a:t>
            </a:r>
          </a:p>
          <a:p>
            <a:pPr algn="l"/>
            <a:r>
              <a:rPr lang="en-US" altLang="zh-CN" sz="24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// </a:t>
            </a:r>
            <a:r>
              <a:rPr lang="zh-CN" altLang="en-US" sz="24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纯</a:t>
            </a:r>
            <a:r>
              <a:rPr lang="en-US" altLang="zh-CN" sz="24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C/C++</a:t>
            </a:r>
            <a:r>
              <a:rPr lang="zh-CN" altLang="en-US" sz="24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代码，照搬至</a:t>
            </a:r>
            <a:r>
              <a:rPr lang="en-US" altLang="zh-CN" sz="2400" dirty="0" err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yy.lex.c</a:t>
            </a:r>
            <a:r>
              <a:rPr lang="en-US" altLang="zh-CN" sz="24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| yy.lex.cc</a:t>
            </a:r>
          </a:p>
          <a:p>
            <a:pPr algn="l"/>
            <a:r>
              <a:rPr lang="en-US" altLang="zh-CN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%}</a:t>
            </a:r>
          </a:p>
          <a:p>
            <a:pPr algn="l"/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d  [0-9]</a:t>
            </a:r>
          </a:p>
          <a:p>
            <a:r>
              <a:rPr lang="en-US" altLang="zh-CN" sz="2400" b="0" dirty="0">
                <a:effectLst/>
                <a:latin typeface="Consolas" panose="020B0609020204030204" pitchFamily="49" charset="0"/>
              </a:rPr>
              <a:t>l [A-Za-z]</a:t>
            </a:r>
          </a:p>
          <a:p>
            <a:r>
              <a:rPr lang="en-US" altLang="zh-CN" sz="2400" dirty="0">
                <a:latin typeface="Consolas" panose="020B0609020204030204" pitchFamily="49" charset="0"/>
              </a:rPr>
              <a:t>Id {l}{</a:t>
            </a:r>
            <a:r>
              <a:rPr lang="en-US" altLang="zh-CN" sz="2400" dirty="0" err="1">
                <a:latin typeface="Consolas" panose="020B0609020204030204" pitchFamily="49" charset="0"/>
              </a:rPr>
              <a:t>l|d</a:t>
            </a:r>
            <a:r>
              <a:rPr lang="en-US" altLang="zh-CN" sz="2400" dirty="0">
                <a:latin typeface="Consolas" panose="020B0609020204030204" pitchFamily="49" charset="0"/>
              </a:rPr>
              <a:t>}</a:t>
            </a:r>
            <a:r>
              <a:rPr lang="zh-CN" altLang="en-US" sz="2400" dirty="0">
                <a:latin typeface="Consolas" panose="020B0609020204030204" pitchFamily="49" charset="0"/>
              </a:rPr>
              <a:t>*</a:t>
            </a:r>
            <a:endParaRPr lang="en-US" altLang="zh-CN" sz="2400" b="0" dirty="0">
              <a:effectLst/>
              <a:latin typeface="Consolas" panose="020B0609020204030204" pitchFamily="49" charset="0"/>
            </a:endParaRPr>
          </a:p>
          <a:p>
            <a:pPr algn="l"/>
            <a:r>
              <a:rPr lang="en-US" altLang="zh-CN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%%</a:t>
            </a:r>
          </a:p>
          <a:p>
            <a:r>
              <a:rPr lang="en-US" altLang="zh-CN" sz="24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&lt;regex pattern&gt; { [action] // c/</a:t>
            </a:r>
            <a:r>
              <a:rPr lang="en-US" altLang="zh-CN" sz="2400" dirty="0" err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c++</a:t>
            </a:r>
            <a:r>
              <a:rPr lang="zh-CN" altLang="en-US" sz="24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代码</a:t>
            </a:r>
            <a:r>
              <a:rPr lang="en-US" altLang="zh-CN" sz="24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  <a:p>
            <a:r>
              <a:rPr lang="en-US" altLang="zh-CN" sz="24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{Id} {return ID;}</a:t>
            </a:r>
          </a:p>
          <a:p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en-US" altLang="zh-CN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%%</a:t>
            </a:r>
          </a:p>
          <a:p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user routine  //</a:t>
            </a:r>
            <a:r>
              <a:rPr lang="en-US" altLang="zh-CN" sz="2400" dirty="0" err="1">
                <a:latin typeface="Arial" panose="020B0604020202020204" pitchFamily="34" charset="0"/>
                <a:cs typeface="Arial" panose="020B0604020202020204" pitchFamily="34" charset="0"/>
              </a:rPr>
              <a:t>c|c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++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代码</a:t>
            </a:r>
            <a:endParaRPr lang="en-US" altLang="zh-CN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2BA34B1B-E31A-4688-AC81-4FAB22AAD92F}"/>
                  </a:ext>
                </a:extLst>
              </p:cNvPr>
              <p:cNvSpPr txBox="1"/>
              <p:nvPr/>
            </p:nvSpPr>
            <p:spPr>
              <a:xfrm>
                <a:off x="5499939" y="1224365"/>
                <a:ext cx="616772" cy="28133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/>
                            <m:e/>
                            <m:e/>
                            <m:e/>
                            <m:e/>
                            <m:e/>
                            <m:e/>
                            <m:e/>
                            <m:e/>
                            <m:e/>
                          </m:eqAr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2BA34B1B-E31A-4688-AC81-4FAB22AAD9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9939" y="1224365"/>
                <a:ext cx="616772" cy="281333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058F7E8E-F4F3-4C3F-AAA2-B6B2087D6C39}"/>
                  </a:ext>
                </a:extLst>
              </p:cNvPr>
              <p:cNvSpPr txBox="1"/>
              <p:nvPr/>
            </p:nvSpPr>
            <p:spPr>
              <a:xfrm>
                <a:off x="5540020" y="4184213"/>
                <a:ext cx="596061" cy="9766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/>
                            <m:e/>
                            <m:e/>
                          </m:eqAr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058F7E8E-F4F3-4C3F-AAA2-B6B2087D6C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0020" y="4184213"/>
                <a:ext cx="596061" cy="97661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22282181-4558-4762-B247-2422108300E9}"/>
                  </a:ext>
                </a:extLst>
              </p:cNvPr>
              <p:cNvSpPr txBox="1"/>
              <p:nvPr/>
            </p:nvSpPr>
            <p:spPr>
              <a:xfrm>
                <a:off x="5540020" y="5694682"/>
                <a:ext cx="596061" cy="9766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/>
                            <m:e/>
                            <m:e/>
                          </m:eqAr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22282181-4558-4762-B247-2422108300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0020" y="5694682"/>
                <a:ext cx="596061" cy="97661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0587300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724592-7934-47A7-A782-1D4925932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3.6</a:t>
            </a:r>
            <a:r>
              <a:rPr lang="zh-CN" altLang="en-US" dirty="0"/>
              <a:t>　词法分析程序的自动构造工具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89252C2-150B-48BF-9997-1BD22BC5BE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2" y="942765"/>
            <a:ext cx="10515600" cy="5365046"/>
          </a:xfrm>
        </p:spPr>
        <p:txBody>
          <a:bodyPr>
            <a:normAutofit/>
          </a:bodyPr>
          <a:lstStyle/>
          <a:p>
            <a:r>
              <a:rPr lang="en-US" altLang="zh-CN" sz="2800" dirty="0"/>
              <a:t>Flex</a:t>
            </a:r>
            <a:r>
              <a:rPr lang="zh-CN" altLang="en-US" sz="2800" dirty="0"/>
              <a:t>的</a:t>
            </a:r>
            <a:r>
              <a:rPr lang="en-US" altLang="zh-CN" sz="2800" dirty="0"/>
              <a:t>I/O</a:t>
            </a:r>
          </a:p>
          <a:p>
            <a:pPr lvl="1"/>
            <a:r>
              <a:rPr lang="zh-CN" altLang="en-US" sz="2600" dirty="0">
                <a:solidFill>
                  <a:schemeClr val="tx1"/>
                </a:solidFill>
              </a:rPr>
              <a:t>从</a:t>
            </a:r>
            <a:r>
              <a:rPr lang="en-US" altLang="zh-CN" sz="2600" dirty="0"/>
              <a:t>stdin</a:t>
            </a:r>
            <a:r>
              <a:rPr lang="zh-CN" altLang="en-US" sz="2600" dirty="0">
                <a:solidFill>
                  <a:schemeClr val="tx1"/>
                </a:solidFill>
              </a:rPr>
              <a:t>读输入串</a:t>
            </a:r>
            <a:r>
              <a:rPr lang="en-US" altLang="zh-CN" sz="2600" dirty="0">
                <a:solidFill>
                  <a:schemeClr val="tx1"/>
                </a:solidFill>
              </a:rPr>
              <a:t>,</a:t>
            </a:r>
            <a:r>
              <a:rPr lang="zh-CN" altLang="en-US" sz="2600" dirty="0">
                <a:solidFill>
                  <a:schemeClr val="tx1"/>
                </a:solidFill>
              </a:rPr>
              <a:t>句柄为</a:t>
            </a:r>
            <a:r>
              <a:rPr lang="en-US" altLang="zh-CN" sz="2600" dirty="0" err="1"/>
              <a:t>yyin</a:t>
            </a:r>
            <a:endParaRPr lang="en-US" altLang="zh-CN" sz="2600" dirty="0"/>
          </a:p>
          <a:p>
            <a:pPr marL="914400" lvl="2" indent="0">
              <a:buNone/>
            </a:pPr>
            <a:r>
              <a:rPr lang="en-US" altLang="zh-CN" sz="2600" dirty="0"/>
              <a:t>if(</a:t>
            </a:r>
            <a:r>
              <a:rPr lang="en-US" altLang="zh-CN" sz="2600" dirty="0" err="1">
                <a:solidFill>
                  <a:srgbClr val="C00000"/>
                </a:solidFill>
              </a:rPr>
              <a:t>argc</a:t>
            </a:r>
            <a:r>
              <a:rPr lang="en-US" altLang="zh-CN" sz="2600" dirty="0"/>
              <a:t> &gt; 1) {</a:t>
            </a:r>
          </a:p>
          <a:p>
            <a:pPr marL="914400" lvl="2" indent="0">
              <a:buNone/>
            </a:pPr>
            <a:r>
              <a:rPr lang="en-US" altLang="zh-CN" sz="2600" dirty="0"/>
              <a:t>        if(!(</a:t>
            </a:r>
            <a:r>
              <a:rPr lang="en-US" altLang="zh-CN" sz="2600" dirty="0" err="1">
                <a:solidFill>
                  <a:srgbClr val="C00000"/>
                </a:solidFill>
              </a:rPr>
              <a:t>yyin</a:t>
            </a:r>
            <a:r>
              <a:rPr lang="en-US" altLang="zh-CN" sz="2600" dirty="0"/>
              <a:t> = </a:t>
            </a:r>
            <a:r>
              <a:rPr lang="en-US" altLang="zh-CN" sz="2600" dirty="0" err="1"/>
              <a:t>fopen</a:t>
            </a:r>
            <a:r>
              <a:rPr lang="en-US" altLang="zh-CN" sz="2600" dirty="0"/>
              <a:t>(</a:t>
            </a:r>
            <a:r>
              <a:rPr lang="en-US" altLang="zh-CN" sz="2600" dirty="0" err="1">
                <a:solidFill>
                  <a:srgbClr val="C00000"/>
                </a:solidFill>
              </a:rPr>
              <a:t>argv</a:t>
            </a:r>
            <a:r>
              <a:rPr lang="en-US" altLang="zh-CN" sz="2600" dirty="0">
                <a:solidFill>
                  <a:srgbClr val="C00000"/>
                </a:solidFill>
              </a:rPr>
              <a:t>[1]</a:t>
            </a:r>
            <a:r>
              <a:rPr lang="en-US" altLang="zh-CN" sz="2600" dirty="0"/>
              <a:t>, "r"))) {}  else {</a:t>
            </a:r>
            <a:r>
              <a:rPr lang="en-US" altLang="zh-CN" sz="2600" dirty="0" err="1"/>
              <a:t>yyin</a:t>
            </a:r>
            <a:r>
              <a:rPr lang="en-US" altLang="zh-CN" sz="2600" dirty="0"/>
              <a:t> = stdin}</a:t>
            </a:r>
          </a:p>
          <a:p>
            <a:pPr lvl="1"/>
            <a:r>
              <a:rPr lang="en-US" altLang="zh-CN" sz="2600" dirty="0" err="1"/>
              <a:t>yylex</a:t>
            </a:r>
            <a:r>
              <a:rPr lang="en-US" altLang="zh-CN" sz="2600" dirty="0"/>
              <a:t>()</a:t>
            </a:r>
            <a:r>
              <a:rPr lang="zh-CN" altLang="en-US" sz="2600" dirty="0">
                <a:solidFill>
                  <a:schemeClr val="tx1"/>
                </a:solidFill>
              </a:rPr>
              <a:t>在读取到</a:t>
            </a:r>
            <a:r>
              <a:rPr lang="en-US" altLang="zh-CN" sz="2600" dirty="0">
                <a:solidFill>
                  <a:schemeClr val="tx1"/>
                </a:solidFill>
              </a:rPr>
              <a:t>EOF</a:t>
            </a:r>
            <a:r>
              <a:rPr lang="zh-CN" altLang="en-US" sz="2600" dirty="0">
                <a:solidFill>
                  <a:schemeClr val="tx1"/>
                </a:solidFill>
              </a:rPr>
              <a:t>时会调用</a:t>
            </a:r>
            <a:r>
              <a:rPr lang="en-US" altLang="zh-CN" sz="2600" dirty="0" err="1"/>
              <a:t>yywrap</a:t>
            </a:r>
            <a:r>
              <a:rPr lang="en-US" altLang="zh-CN" sz="2600" dirty="0"/>
              <a:t>()</a:t>
            </a:r>
            <a:r>
              <a:rPr lang="en-US" altLang="zh-CN" sz="2600" dirty="0">
                <a:solidFill>
                  <a:schemeClr val="tx1"/>
                </a:solidFill>
              </a:rPr>
              <a:t>,</a:t>
            </a:r>
            <a:r>
              <a:rPr lang="zh-CN" altLang="en-US" sz="2600" dirty="0">
                <a:solidFill>
                  <a:schemeClr val="tx1"/>
                </a:solidFill>
              </a:rPr>
              <a:t>返回</a:t>
            </a:r>
            <a:r>
              <a:rPr lang="en-US" altLang="zh-CN" sz="2600" dirty="0">
                <a:solidFill>
                  <a:schemeClr val="tx1"/>
                </a:solidFill>
              </a:rPr>
              <a:t>0</a:t>
            </a:r>
            <a:r>
              <a:rPr lang="zh-CN" altLang="en-US" sz="2600" dirty="0">
                <a:solidFill>
                  <a:schemeClr val="tx1"/>
                </a:solidFill>
              </a:rPr>
              <a:t>时会继续扫描</a:t>
            </a:r>
            <a:endParaRPr lang="en-US" altLang="zh-CN" sz="2600" dirty="0">
              <a:solidFill>
                <a:schemeClr val="tx1"/>
              </a:solidFill>
            </a:endParaRPr>
          </a:p>
          <a:p>
            <a:pPr lvl="2"/>
            <a:r>
              <a:rPr lang="en-US" altLang="zh-CN" sz="2600" dirty="0">
                <a:solidFill>
                  <a:srgbClr val="C00000"/>
                </a:solidFill>
              </a:rPr>
              <a:t>%option </a:t>
            </a:r>
            <a:r>
              <a:rPr lang="en-US" altLang="zh-CN" sz="2600" dirty="0" err="1">
                <a:solidFill>
                  <a:srgbClr val="C00000"/>
                </a:solidFill>
              </a:rPr>
              <a:t>noyywrap</a:t>
            </a:r>
            <a:r>
              <a:rPr lang="en-US" altLang="zh-CN" sz="2600" dirty="0">
                <a:solidFill>
                  <a:srgbClr val="C00000"/>
                </a:solidFill>
              </a:rPr>
              <a:t> </a:t>
            </a:r>
            <a:r>
              <a:rPr lang="en-US" altLang="zh-CN" sz="2600" dirty="0">
                <a:solidFill>
                  <a:srgbClr val="0000FF"/>
                </a:solidFill>
              </a:rPr>
              <a:t>|</a:t>
            </a:r>
            <a:r>
              <a:rPr lang="en-US" altLang="zh-CN" sz="2600" dirty="0">
                <a:solidFill>
                  <a:srgbClr val="C00000"/>
                </a:solidFill>
              </a:rPr>
              <a:t> int </a:t>
            </a:r>
            <a:r>
              <a:rPr lang="en-US" altLang="zh-CN" sz="2600" dirty="0" err="1">
                <a:solidFill>
                  <a:srgbClr val="C00000"/>
                </a:solidFill>
              </a:rPr>
              <a:t>yywrap</a:t>
            </a:r>
            <a:r>
              <a:rPr lang="en-US" altLang="zh-CN" sz="2600" dirty="0">
                <a:solidFill>
                  <a:srgbClr val="C00000"/>
                </a:solidFill>
              </a:rPr>
              <a:t>(){ return 1;} </a:t>
            </a:r>
            <a:r>
              <a:rPr lang="en-US" altLang="zh-CN" sz="2600" dirty="0">
                <a:solidFill>
                  <a:srgbClr val="0000FF"/>
                </a:solidFill>
              </a:rPr>
              <a:t>| </a:t>
            </a:r>
            <a:r>
              <a:rPr lang="en-US" altLang="zh-CN" sz="2600" dirty="0">
                <a:solidFill>
                  <a:srgbClr val="C00000"/>
                </a:solidFill>
              </a:rPr>
              <a:t>#define …</a:t>
            </a:r>
          </a:p>
          <a:p>
            <a:pPr lvl="1"/>
            <a:r>
              <a:rPr lang="zh-CN" altLang="en-US" sz="2600" dirty="0">
                <a:solidFill>
                  <a:schemeClr val="tx1"/>
                </a:solidFill>
              </a:rPr>
              <a:t>所有未匹配的输入，会输出至</a:t>
            </a:r>
            <a:r>
              <a:rPr lang="en-US" altLang="zh-CN" sz="2600" dirty="0" err="1"/>
              <a:t>yyout</a:t>
            </a:r>
            <a:r>
              <a:rPr lang="zh-CN" altLang="en-US" sz="2600" dirty="0">
                <a:solidFill>
                  <a:schemeClr val="tx1"/>
                </a:solidFill>
              </a:rPr>
              <a:t>，默认是</a:t>
            </a:r>
            <a:r>
              <a:rPr lang="en-US" altLang="zh-CN" sz="2600" dirty="0" err="1"/>
              <a:t>stdout</a:t>
            </a:r>
            <a:endParaRPr lang="en-US" altLang="zh-CN" sz="2600" dirty="0"/>
          </a:p>
          <a:p>
            <a:pPr lvl="2"/>
            <a:r>
              <a:rPr lang="en-US" altLang="zh-CN" sz="2600" dirty="0">
                <a:solidFill>
                  <a:srgbClr val="C00000"/>
                </a:solidFill>
              </a:rPr>
              <a:t>.</a:t>
            </a:r>
            <a:r>
              <a:rPr lang="zh-CN" altLang="en-US" sz="2600" dirty="0">
                <a:solidFill>
                  <a:srgbClr val="C00000"/>
                </a:solidFill>
              </a:rPr>
              <a:t> </a:t>
            </a:r>
            <a:r>
              <a:rPr lang="en-US" altLang="zh-CN" sz="2600" dirty="0">
                <a:solidFill>
                  <a:srgbClr val="C00000"/>
                </a:solidFill>
              </a:rPr>
              <a:t>{}</a:t>
            </a:r>
            <a:r>
              <a:rPr lang="zh-CN" altLang="en-US" sz="2600" dirty="0">
                <a:solidFill>
                  <a:srgbClr val="C00000"/>
                </a:solidFill>
              </a:rPr>
              <a:t> </a:t>
            </a:r>
            <a:r>
              <a:rPr lang="en-US" altLang="zh-CN" sz="2600" dirty="0">
                <a:solidFill>
                  <a:srgbClr val="0000FF"/>
                </a:solidFill>
              </a:rPr>
              <a:t>|</a:t>
            </a:r>
            <a:r>
              <a:rPr lang="zh-CN" altLang="en-US" sz="2600" dirty="0">
                <a:solidFill>
                  <a:srgbClr val="0000FF"/>
                </a:solidFill>
              </a:rPr>
              <a:t> </a:t>
            </a:r>
            <a:r>
              <a:rPr lang="en-US" altLang="zh-CN" sz="2600" dirty="0">
                <a:solidFill>
                  <a:srgbClr val="0000FF"/>
                </a:solidFill>
              </a:rPr>
              <a:t>%option</a:t>
            </a:r>
            <a:r>
              <a:rPr lang="zh-CN" altLang="en-US" sz="2600" dirty="0">
                <a:solidFill>
                  <a:srgbClr val="0000FF"/>
                </a:solidFill>
              </a:rPr>
              <a:t> </a:t>
            </a:r>
            <a:r>
              <a:rPr lang="en-US" altLang="zh-CN" sz="2600" dirty="0" err="1">
                <a:solidFill>
                  <a:srgbClr val="0000FF"/>
                </a:solidFill>
              </a:rPr>
              <a:t>nodefault</a:t>
            </a:r>
            <a:endParaRPr lang="zh-CN" altLang="en-US" sz="2600" dirty="0">
              <a:solidFill>
                <a:srgbClr val="0000FF"/>
              </a:solidFill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EFC6A38-230D-4428-8432-26D302003B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3A857A3-1012-4184-86F6-41658C62E65F}" type="slidenum">
              <a:rPr lang="en-US" smtClean="0"/>
              <a:pPr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817462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724592-7934-47A7-A782-1D4925932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3.6</a:t>
            </a:r>
            <a:r>
              <a:rPr lang="zh-CN" altLang="en-US" dirty="0"/>
              <a:t>　词法分析程序的自动构造工具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89252C2-150B-48BF-9997-1BD22BC5BE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2" y="942765"/>
            <a:ext cx="10515600" cy="5365046"/>
          </a:xfrm>
        </p:spPr>
        <p:txBody>
          <a:bodyPr>
            <a:normAutofit/>
          </a:bodyPr>
          <a:lstStyle/>
          <a:p>
            <a:r>
              <a:rPr lang="en-US" altLang="zh-CN" sz="2800" dirty="0"/>
              <a:t>Flex</a:t>
            </a:r>
            <a:r>
              <a:rPr lang="zh-CN" altLang="en-US" sz="2800" dirty="0"/>
              <a:t>的其它函数及宏</a:t>
            </a:r>
            <a:endParaRPr lang="en-US" altLang="zh-CN" sz="2800" dirty="0"/>
          </a:p>
          <a:p>
            <a:pPr lvl="1"/>
            <a:r>
              <a:rPr lang="en-US" altLang="zh-CN" sz="2600" dirty="0">
                <a:solidFill>
                  <a:schemeClr val="tx1"/>
                </a:solidFill>
              </a:rPr>
              <a:t>char </a:t>
            </a:r>
            <a:r>
              <a:rPr lang="en-US" altLang="zh-CN" sz="2600" dirty="0"/>
              <a:t>input() </a:t>
            </a:r>
            <a:r>
              <a:rPr lang="en-US" altLang="zh-CN" sz="2600" dirty="0">
                <a:solidFill>
                  <a:schemeClr val="tx1"/>
                </a:solidFill>
              </a:rPr>
              <a:t>- </a:t>
            </a:r>
            <a:r>
              <a:rPr lang="zh-CN" altLang="en-US" sz="2600" dirty="0">
                <a:solidFill>
                  <a:schemeClr val="tx1"/>
                </a:solidFill>
              </a:rPr>
              <a:t>读取字符，自己处理</a:t>
            </a:r>
            <a:endParaRPr lang="en-US" altLang="zh-CN" sz="2600" dirty="0"/>
          </a:p>
          <a:p>
            <a:pPr lvl="1"/>
            <a:r>
              <a:rPr lang="en-US" altLang="zh-CN" sz="2600" dirty="0"/>
              <a:t>unput(char c) </a:t>
            </a:r>
            <a:r>
              <a:rPr lang="en-US" altLang="zh-CN" sz="2600" dirty="0">
                <a:solidFill>
                  <a:schemeClr val="tx1"/>
                </a:solidFill>
              </a:rPr>
              <a:t>- </a:t>
            </a:r>
            <a:r>
              <a:rPr lang="zh-CN" altLang="en-US" sz="2600" dirty="0">
                <a:solidFill>
                  <a:schemeClr val="tx1"/>
                </a:solidFill>
              </a:rPr>
              <a:t>把</a:t>
            </a:r>
            <a:r>
              <a:rPr lang="en-US" altLang="zh-CN" sz="2600" dirty="0">
                <a:solidFill>
                  <a:schemeClr val="tx1"/>
                </a:solidFill>
              </a:rPr>
              <a:t>c</a:t>
            </a:r>
            <a:r>
              <a:rPr lang="zh-CN" altLang="en-US" sz="2600" dirty="0">
                <a:solidFill>
                  <a:schemeClr val="tx1"/>
                </a:solidFill>
              </a:rPr>
              <a:t>放回到输入缓冲区</a:t>
            </a:r>
            <a:r>
              <a:rPr lang="en-US" altLang="zh-CN" sz="2600" dirty="0">
                <a:solidFill>
                  <a:schemeClr val="tx1"/>
                </a:solidFill>
              </a:rPr>
              <a:t>- #define PI 3.14</a:t>
            </a:r>
          </a:p>
          <a:p>
            <a:pPr lvl="1"/>
            <a:r>
              <a:rPr lang="en-US" altLang="zh-CN" sz="2600" dirty="0" err="1"/>
              <a:t>yyless</a:t>
            </a:r>
            <a:r>
              <a:rPr lang="en-US" altLang="zh-CN" sz="2600" dirty="0"/>
              <a:t>(int</a:t>
            </a:r>
            <a:r>
              <a:rPr lang="zh-CN" altLang="en-US" sz="2600" dirty="0"/>
              <a:t> </a:t>
            </a:r>
            <a:r>
              <a:rPr lang="en-US" altLang="zh-CN" sz="2600" dirty="0"/>
              <a:t>n) </a:t>
            </a:r>
            <a:r>
              <a:rPr lang="en-US" altLang="zh-CN" sz="2600" dirty="0">
                <a:solidFill>
                  <a:schemeClr val="tx1"/>
                </a:solidFill>
              </a:rPr>
              <a:t>- </a:t>
            </a:r>
            <a:r>
              <a:rPr lang="zh-CN" altLang="en-US" sz="2600" dirty="0">
                <a:solidFill>
                  <a:schemeClr val="tx1"/>
                </a:solidFill>
              </a:rPr>
              <a:t>把读取的</a:t>
            </a:r>
            <a:r>
              <a:rPr lang="en-US" altLang="zh-CN" sz="2600" dirty="0" err="1">
                <a:solidFill>
                  <a:schemeClr val="tx1"/>
                </a:solidFill>
              </a:rPr>
              <a:t>yyleng</a:t>
            </a:r>
            <a:r>
              <a:rPr lang="en-US" altLang="zh-CN" sz="2600" dirty="0">
                <a:solidFill>
                  <a:schemeClr val="tx1"/>
                </a:solidFill>
              </a:rPr>
              <a:t>-n</a:t>
            </a:r>
            <a:r>
              <a:rPr lang="zh-CN" altLang="en-US" sz="2600" dirty="0">
                <a:solidFill>
                  <a:schemeClr val="tx1"/>
                </a:solidFill>
              </a:rPr>
              <a:t>个字符退回缓冲区</a:t>
            </a:r>
            <a:endParaRPr lang="en-US" altLang="zh-CN" sz="2600" dirty="0">
              <a:solidFill>
                <a:schemeClr val="tx1"/>
              </a:solidFill>
            </a:endParaRPr>
          </a:p>
          <a:p>
            <a:pPr lvl="1"/>
            <a:r>
              <a:rPr lang="en-US" altLang="zh-CN" sz="2600" dirty="0" err="1"/>
              <a:t>yymore</a:t>
            </a:r>
            <a:r>
              <a:rPr lang="en-US" altLang="zh-CN" sz="2600" dirty="0"/>
              <a:t>() </a:t>
            </a:r>
            <a:r>
              <a:rPr lang="en-US" altLang="zh-CN" sz="2600" dirty="0">
                <a:solidFill>
                  <a:schemeClr val="tx1"/>
                </a:solidFill>
              </a:rPr>
              <a:t>- </a:t>
            </a:r>
            <a:r>
              <a:rPr lang="zh-CN" altLang="en-US" sz="2600" dirty="0">
                <a:solidFill>
                  <a:schemeClr val="tx1"/>
                </a:solidFill>
              </a:rPr>
              <a:t>保留当前词素，并把下一词素连接在当前词素后</a:t>
            </a:r>
            <a:endParaRPr lang="en-US" altLang="zh-CN" sz="2600" dirty="0">
              <a:solidFill>
                <a:schemeClr val="tx1"/>
              </a:solidFill>
            </a:endParaRPr>
          </a:p>
          <a:p>
            <a:pPr lvl="1"/>
            <a:r>
              <a:rPr lang="en-US" altLang="zh-CN" sz="2600" dirty="0"/>
              <a:t>REJECT</a:t>
            </a:r>
            <a:r>
              <a:rPr lang="en-US" altLang="zh-CN" sz="2600" dirty="0">
                <a:solidFill>
                  <a:schemeClr val="tx1"/>
                </a:solidFill>
              </a:rPr>
              <a:t> – </a:t>
            </a:r>
            <a:r>
              <a:rPr lang="zh-CN" altLang="en-US" sz="2600" dirty="0">
                <a:solidFill>
                  <a:schemeClr val="tx1"/>
                </a:solidFill>
              </a:rPr>
              <a:t>处理重叠模式</a:t>
            </a:r>
            <a:r>
              <a:rPr lang="en-US" altLang="zh-CN" sz="2600" dirty="0">
                <a:solidFill>
                  <a:schemeClr val="tx1"/>
                </a:solidFill>
              </a:rPr>
              <a:t>,</a:t>
            </a:r>
            <a:r>
              <a:rPr lang="zh-CN" altLang="en-US" sz="2600" dirty="0">
                <a:solidFill>
                  <a:schemeClr val="tx1"/>
                </a:solidFill>
              </a:rPr>
              <a:t>退回</a:t>
            </a:r>
            <a:r>
              <a:rPr lang="en-US" altLang="zh-CN" sz="2600" dirty="0" err="1">
                <a:solidFill>
                  <a:schemeClr val="tx1"/>
                </a:solidFill>
              </a:rPr>
              <a:t>yytext</a:t>
            </a:r>
            <a:r>
              <a:rPr lang="en-US" altLang="zh-CN" sz="2600" dirty="0">
                <a:solidFill>
                  <a:schemeClr val="tx1"/>
                </a:solidFill>
              </a:rPr>
              <a:t>,</a:t>
            </a:r>
            <a:r>
              <a:rPr lang="zh-CN" altLang="en-US" sz="2600" dirty="0">
                <a:solidFill>
                  <a:schemeClr val="tx1"/>
                </a:solidFill>
              </a:rPr>
              <a:t>并继续匹配之后的规则</a:t>
            </a:r>
            <a:endParaRPr lang="en-US" altLang="zh-CN" sz="2600" dirty="0">
              <a:solidFill>
                <a:schemeClr val="tx1"/>
              </a:solidFill>
            </a:endParaRPr>
          </a:p>
          <a:p>
            <a:pPr lvl="2"/>
            <a:r>
              <a:rPr lang="zh-CN" altLang="en-US" sz="2600" dirty="0"/>
              <a:t>统计： </a:t>
            </a:r>
            <a:r>
              <a:rPr lang="en-US" altLang="zh-CN" sz="2600" dirty="0"/>
              <a:t>pink | ink |pin </a:t>
            </a:r>
            <a:r>
              <a:rPr lang="zh-CN" altLang="en-US" sz="2600" dirty="0"/>
              <a:t>出现的次数</a:t>
            </a:r>
            <a:r>
              <a:rPr lang="en-US" altLang="zh-CN" sz="2600" dirty="0"/>
              <a:t> </a:t>
            </a:r>
          </a:p>
          <a:p>
            <a:pPr lvl="1"/>
            <a:r>
              <a:rPr lang="en-US" altLang="zh-CN" sz="2600" dirty="0">
                <a:solidFill>
                  <a:srgbClr val="0000FF"/>
                </a:solidFill>
              </a:rPr>
              <a:t>and more …</a:t>
            </a:r>
            <a:endParaRPr lang="zh-CN" altLang="en-US" sz="2600" dirty="0">
              <a:solidFill>
                <a:srgbClr val="0000FF"/>
              </a:solidFill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EFC6A38-230D-4428-8432-26D302003B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3A857A3-1012-4184-86F6-41658C62E65F}" type="slidenum">
              <a:rPr lang="en-US" smtClean="0"/>
              <a:pPr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505827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724592-7934-47A7-A782-1D4925932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3.6</a:t>
            </a:r>
            <a:r>
              <a:rPr lang="zh-CN" altLang="en-US" dirty="0"/>
              <a:t>　词法分析程序的自动构造工具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89252C2-150B-48BF-9997-1BD22BC5BE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2" y="942764"/>
            <a:ext cx="11280108" cy="5657621"/>
          </a:xfrm>
        </p:spPr>
        <p:txBody>
          <a:bodyPr>
            <a:normAutofit/>
          </a:bodyPr>
          <a:lstStyle/>
          <a:p>
            <a:r>
              <a:rPr lang="zh-CN" altLang="en-US" sz="2800" dirty="0">
                <a:solidFill>
                  <a:srgbClr val="002060"/>
                </a:solidFill>
              </a:rPr>
              <a:t>注意事项</a:t>
            </a:r>
            <a:endParaRPr lang="en-US" altLang="zh-CN" sz="2600" dirty="0">
              <a:solidFill>
                <a:srgbClr val="002060"/>
              </a:solidFill>
            </a:endParaRPr>
          </a:p>
          <a:p>
            <a:pPr lvl="1"/>
            <a:r>
              <a:rPr lang="zh-CN" altLang="en-US" sz="2600" dirty="0">
                <a:solidFill>
                  <a:schemeClr val="tx1"/>
                </a:solidFill>
              </a:rPr>
              <a:t>留意空格和回车</a:t>
            </a:r>
            <a:r>
              <a:rPr lang="en-US" altLang="zh-CN" sz="2600" dirty="0">
                <a:solidFill>
                  <a:schemeClr val="tx1"/>
                </a:solidFill>
              </a:rPr>
              <a:t>: </a:t>
            </a:r>
            <a:r>
              <a:rPr lang="en-US" altLang="zh-CN" sz="2600" dirty="0"/>
              <a:t>“if” “if ”</a:t>
            </a:r>
          </a:p>
          <a:p>
            <a:pPr lvl="1"/>
            <a:r>
              <a:rPr lang="zh-CN" altLang="en-US" sz="2600" dirty="0">
                <a:solidFill>
                  <a:schemeClr val="tx1"/>
                </a:solidFill>
              </a:rPr>
              <a:t>规则与动作间，不能有空行，规则始于行首</a:t>
            </a:r>
            <a:endParaRPr lang="en-US" altLang="zh-CN" sz="2600" dirty="0">
              <a:solidFill>
                <a:schemeClr val="tx1"/>
              </a:solidFill>
            </a:endParaRPr>
          </a:p>
          <a:p>
            <a:pPr lvl="1"/>
            <a:r>
              <a:rPr lang="zh-CN" altLang="en-US" sz="2600" dirty="0">
                <a:solidFill>
                  <a:schemeClr val="tx1"/>
                </a:solidFill>
              </a:rPr>
              <a:t>动作要用</a:t>
            </a:r>
            <a:r>
              <a:rPr lang="en-US" altLang="zh-CN" sz="2600" dirty="0">
                <a:solidFill>
                  <a:schemeClr val="tx1"/>
                </a:solidFill>
              </a:rPr>
              <a:t>{}</a:t>
            </a:r>
            <a:r>
              <a:rPr lang="zh-CN" altLang="en-US" sz="2600" dirty="0">
                <a:solidFill>
                  <a:schemeClr val="tx1"/>
                </a:solidFill>
              </a:rPr>
              <a:t>，哪怕一条语句也没有，注意语句后要有</a:t>
            </a:r>
            <a:r>
              <a:rPr lang="en-US" altLang="zh-CN" sz="2600" dirty="0">
                <a:solidFill>
                  <a:schemeClr val="tx1"/>
                </a:solidFill>
              </a:rPr>
              <a:t>;(</a:t>
            </a:r>
            <a:r>
              <a:rPr lang="zh-CN" altLang="en-US" sz="2600" dirty="0">
                <a:solidFill>
                  <a:schemeClr val="tx1"/>
                </a:solidFill>
              </a:rPr>
              <a:t>分号</a:t>
            </a:r>
            <a:r>
              <a:rPr lang="en-US" altLang="zh-CN" sz="2600" dirty="0">
                <a:solidFill>
                  <a:schemeClr val="tx1"/>
                </a:solidFill>
              </a:rPr>
              <a:t>)</a:t>
            </a:r>
          </a:p>
          <a:p>
            <a:pPr lvl="1"/>
            <a:r>
              <a:rPr lang="zh-CN" altLang="en-US" sz="2600" dirty="0">
                <a:solidFill>
                  <a:schemeClr val="tx1"/>
                </a:solidFill>
              </a:rPr>
              <a:t>通过简单正则式构造复杂正则式： </a:t>
            </a:r>
            <a:endParaRPr lang="en-US" altLang="zh-CN" sz="2600" dirty="0">
              <a:solidFill>
                <a:schemeClr val="tx1"/>
              </a:solidFill>
            </a:endParaRPr>
          </a:p>
          <a:p>
            <a:pPr lvl="2"/>
            <a:r>
              <a:rPr lang="en-US" altLang="zh-CN" sz="2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altLang="zh-CN" sz="2600" dirty="0">
                <a:solidFill>
                  <a:schemeClr val="tx1"/>
                </a:solidFill>
              </a:rPr>
              <a:t> [0-9]</a:t>
            </a:r>
          </a:p>
          <a:p>
            <a:pPr lvl="2"/>
            <a:r>
              <a:rPr lang="en-US" altLang="zh-CN" sz="2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altLang="zh-CN" sz="2600" dirty="0"/>
              <a:t> [A-</a:t>
            </a:r>
            <a:r>
              <a:rPr lang="en-US" altLang="zh-CN" sz="2600" dirty="0" err="1"/>
              <a:t>Z_a</a:t>
            </a:r>
            <a:r>
              <a:rPr lang="en-US" altLang="zh-CN" sz="2600" dirty="0"/>
              <a:t>-z]</a:t>
            </a:r>
          </a:p>
          <a:p>
            <a:pPr lvl="2"/>
            <a:r>
              <a:rPr lang="en-US" altLang="zh-CN" sz="2600" dirty="0">
                <a:solidFill>
                  <a:schemeClr val="tx1"/>
                </a:solidFill>
              </a:rPr>
              <a:t>ID {</a:t>
            </a:r>
            <a:r>
              <a:rPr lang="en-US" altLang="zh-CN" sz="2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altLang="zh-CN" sz="2600" dirty="0">
                <a:solidFill>
                  <a:schemeClr val="tx1"/>
                </a:solidFill>
              </a:rPr>
              <a:t>}{</a:t>
            </a:r>
            <a:r>
              <a:rPr lang="en-US" altLang="zh-CN" sz="2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altLang="zh-CN" sz="2600" dirty="0" err="1">
                <a:solidFill>
                  <a:schemeClr val="tx1"/>
                </a:solidFill>
              </a:rPr>
              <a:t>|</a:t>
            </a:r>
            <a:r>
              <a:rPr lang="en-US" altLang="zh-CN" sz="2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altLang="zh-CN" sz="2600" dirty="0">
                <a:solidFill>
                  <a:schemeClr val="tx1"/>
                </a:solidFill>
              </a:rPr>
              <a:t>}*</a:t>
            </a:r>
          </a:p>
          <a:p>
            <a:pPr lvl="1"/>
            <a:r>
              <a:rPr lang="zh-CN" altLang="en-US" sz="2600" dirty="0">
                <a:solidFill>
                  <a:schemeClr val="tx1"/>
                </a:solidFill>
              </a:rPr>
              <a:t>谨记引用前面定义过的正则式时，要用</a:t>
            </a:r>
            <a:r>
              <a:rPr lang="en-US" altLang="zh-CN" sz="2600" dirty="0">
                <a:solidFill>
                  <a:schemeClr val="tx1"/>
                </a:solidFill>
              </a:rPr>
              <a:t>{}</a:t>
            </a:r>
          </a:p>
          <a:p>
            <a:pPr lvl="1"/>
            <a:r>
              <a:rPr lang="zh-CN" altLang="en-US" sz="2600" dirty="0">
                <a:solidFill>
                  <a:schemeClr val="tx1"/>
                </a:solidFill>
              </a:rPr>
              <a:t>对正则式的优先级有疑问时，不要吝啬</a:t>
            </a:r>
            <a:r>
              <a:rPr lang="en-US" altLang="zh-CN" sz="2600" dirty="0">
                <a:solidFill>
                  <a:schemeClr val="tx1"/>
                </a:solidFill>
              </a:rPr>
              <a:t>()</a:t>
            </a:r>
            <a:r>
              <a:rPr lang="zh-CN" altLang="en-US" sz="2600" dirty="0">
                <a:solidFill>
                  <a:schemeClr val="tx1"/>
                </a:solidFill>
              </a:rPr>
              <a:t>，以确保优先级是你想要的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EFC6A38-230D-4428-8432-26D302003B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3A857A3-1012-4184-86F6-41658C62E65F}" type="slidenum">
              <a:rPr lang="en-US" smtClean="0"/>
              <a:pPr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453695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6E70D9-01E0-40B9-BE96-4D430FA227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3.6</a:t>
            </a:r>
            <a:r>
              <a:rPr lang="zh-CN" altLang="en-US" dirty="0"/>
              <a:t>　词法分析程序的自动构造工具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FF5DDA1-4FC5-4699-83C7-9C60B00C3C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2" y="942764"/>
            <a:ext cx="2611839" cy="1133307"/>
          </a:xfrm>
        </p:spPr>
        <p:txBody>
          <a:bodyPr>
            <a:normAutofit/>
          </a:bodyPr>
          <a:lstStyle/>
          <a:p>
            <a:r>
              <a:rPr lang="en-US" altLang="zh-CN" dirty="0"/>
              <a:t>Flex</a:t>
            </a:r>
            <a:r>
              <a:rPr lang="zh-CN" altLang="en-US" dirty="0"/>
              <a:t>例：</a:t>
            </a:r>
            <a:r>
              <a:rPr lang="en-US" altLang="zh-CN" dirty="0" err="1"/>
              <a:t>wc</a:t>
            </a:r>
            <a:endParaRPr lang="en-US" altLang="zh-CN" dirty="0"/>
          </a:p>
          <a:p>
            <a:r>
              <a:rPr lang="en-US" altLang="zh-CN" dirty="0"/>
              <a:t>wc0.l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294227F-416B-4139-9175-9C87AB8860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3A857A3-1012-4184-86F6-41658C62E65F}" type="slidenum">
              <a:rPr lang="en-US" smtClean="0"/>
              <a:pPr/>
              <a:t>78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A4CBA2A-CC4E-4290-B1EF-9821DD4F0B4C}"/>
              </a:ext>
            </a:extLst>
          </p:cNvPr>
          <p:cNvSpPr txBox="1"/>
          <p:nvPr/>
        </p:nvSpPr>
        <p:spPr>
          <a:xfrm>
            <a:off x="3036362" y="942764"/>
            <a:ext cx="5335563" cy="707886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rgbClr val="00B050"/>
                </a:solidFill>
              </a:rPr>
              <a:t>kylin@PK14WV</a:t>
            </a:r>
            <a:r>
              <a:rPr lang="en-US" altLang="zh-CN" sz="2000" dirty="0">
                <a:solidFill>
                  <a:schemeClr val="bg1"/>
                </a:solidFill>
              </a:rPr>
              <a:t>:</a:t>
            </a:r>
            <a:r>
              <a:rPr lang="en-US" altLang="zh-CN" sz="2000" dirty="0">
                <a:solidFill>
                  <a:srgbClr val="0000FF"/>
                </a:solidFill>
              </a:rPr>
              <a:t>~/compiler/flex-c</a:t>
            </a:r>
            <a:r>
              <a:rPr lang="en-US" altLang="zh-CN" sz="2000" dirty="0">
                <a:solidFill>
                  <a:schemeClr val="bg1"/>
                </a:solidFill>
              </a:rPr>
              <a:t>$ </a:t>
            </a:r>
            <a:r>
              <a:rPr lang="en-US" altLang="zh-CN" sz="2000" dirty="0" err="1">
                <a:solidFill>
                  <a:schemeClr val="bg1"/>
                </a:solidFill>
              </a:rPr>
              <a:t>wc</a:t>
            </a:r>
            <a:r>
              <a:rPr lang="en-US" altLang="zh-CN" sz="2000" dirty="0">
                <a:solidFill>
                  <a:schemeClr val="bg1"/>
                </a:solidFill>
              </a:rPr>
              <a:t>  test1.c</a:t>
            </a:r>
          </a:p>
          <a:p>
            <a:r>
              <a:rPr lang="en-US" altLang="zh-CN" sz="2000" dirty="0"/>
              <a:t> </a:t>
            </a:r>
            <a:r>
              <a:rPr lang="en-US" altLang="zh-CN" sz="2000" dirty="0">
                <a:solidFill>
                  <a:schemeClr val="bg1"/>
                </a:solidFill>
              </a:rPr>
              <a:t>13  48 296 test1.c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983C773-40B7-4D28-B309-D113DAC329EA}"/>
              </a:ext>
            </a:extLst>
          </p:cNvPr>
          <p:cNvSpPr txBox="1"/>
          <p:nvPr/>
        </p:nvSpPr>
        <p:spPr>
          <a:xfrm>
            <a:off x="3036362" y="1718159"/>
            <a:ext cx="7819941" cy="483209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altLang="zh-CN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%option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noyywrap</a:t>
            </a:r>
            <a:endParaRPr lang="en-US" altLang="zh-CN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%{</a:t>
            </a:r>
          </a:p>
          <a:p>
            <a:r>
              <a:rPr lang="en-US" altLang="zh-CN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altLang="zh-CN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CN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stdio.h</a:t>
            </a:r>
            <a:r>
              <a:rPr lang="en-US" altLang="zh-CN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zh-CN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lc = </a:t>
            </a:r>
            <a:r>
              <a:rPr lang="en-US" altLang="zh-CN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wc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cc = </a:t>
            </a:r>
            <a:r>
              <a:rPr lang="en-US" altLang="zh-CN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%}</a:t>
            </a:r>
          </a:p>
          <a:p>
            <a:r>
              <a:rPr lang="en-US" altLang="zh-CN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ws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[ \t]</a:t>
            </a:r>
          </a:p>
          <a:p>
            <a:r>
              <a:rPr lang="en-US" altLang="zh-CN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nonws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[^ \t\n]</a:t>
            </a:r>
          </a:p>
          <a:p>
            <a:r>
              <a:rPr lang="en-US" altLang="zh-CN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word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  <a:r>
              <a:rPr lang="en-US" altLang="zh-CN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ws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}*{</a:t>
            </a:r>
            <a:r>
              <a:rPr lang="en-US" altLang="zh-CN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nonws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}+</a:t>
            </a:r>
          </a:p>
          <a:p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%%</a:t>
            </a:r>
          </a:p>
          <a:p>
            <a:r>
              <a:rPr lang="en-US" altLang="zh-CN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{word}{</a:t>
            </a:r>
            <a:r>
              <a:rPr lang="en-US" altLang="zh-CN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ws</a:t>
            </a:r>
            <a:r>
              <a:rPr lang="en-US" altLang="zh-CN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zh-CN" sz="14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{cc += </a:t>
            </a:r>
            <a:r>
              <a:rPr lang="en-US" altLang="zh-CN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yyleng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++</a:t>
            </a:r>
            <a:r>
              <a:rPr lang="en-US" altLang="zh-CN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wc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;}</a:t>
            </a:r>
          </a:p>
          <a:p>
            <a:r>
              <a:rPr lang="en-US" altLang="zh-CN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{word}{</a:t>
            </a:r>
            <a:r>
              <a:rPr lang="en-US" altLang="zh-CN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ws</a:t>
            </a:r>
            <a:r>
              <a:rPr lang="en-US" altLang="zh-CN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zh-CN" sz="14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*\n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{cc += </a:t>
            </a:r>
            <a:r>
              <a:rPr lang="en-US" altLang="zh-CN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yyleng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++</a:t>
            </a:r>
            <a:r>
              <a:rPr lang="en-US" altLang="zh-CN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wc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++lc;}</a:t>
            </a:r>
          </a:p>
          <a:p>
            <a:r>
              <a:rPr lang="en-US" altLang="zh-CN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zh-CN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ws</a:t>
            </a:r>
            <a:r>
              <a:rPr lang="en-US" altLang="zh-CN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zh-CN" sz="14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{cc += </a:t>
            </a:r>
            <a:r>
              <a:rPr lang="en-US" altLang="zh-CN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yyleng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;}</a:t>
            </a:r>
          </a:p>
          <a:p>
            <a:r>
              <a:rPr lang="en-US" altLang="zh-CN" sz="14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\n+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{cc += </a:t>
            </a:r>
            <a:r>
              <a:rPr lang="en-US" altLang="zh-CN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yyleng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lc += </a:t>
            </a:r>
            <a:r>
              <a:rPr lang="en-US" altLang="zh-CN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yyleng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;}</a:t>
            </a:r>
          </a:p>
          <a:p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%%</a:t>
            </a:r>
          </a:p>
          <a:p>
            <a:r>
              <a:rPr lang="en-US" altLang="zh-CN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argc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** </a:t>
            </a:r>
            <a:r>
              <a:rPr lang="en-US" altLang="zh-CN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argv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i</a:t>
            </a:r>
            <a:r>
              <a:rPr lang="en-US" altLang="zh-CN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argc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&gt; 1) {</a:t>
            </a:r>
          </a:p>
          <a:p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i</a:t>
            </a:r>
            <a:r>
              <a:rPr lang="en-US" altLang="zh-CN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(!(</a:t>
            </a:r>
            <a:r>
              <a:rPr lang="en-US" altLang="zh-CN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yyin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fopen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argv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[1], "r"))) { </a:t>
            </a:r>
            <a:r>
              <a:rPr lang="en-US" altLang="zh-CN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perror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argv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[1]); return  1; }</a:t>
            </a:r>
          </a:p>
          <a:p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sz="1400" dirty="0">
                <a:solidFill>
                  <a:srgbClr val="DCDCAA"/>
                </a:solidFill>
                <a:latin typeface="Consolas" panose="020B0609020204030204" pitchFamily="49" charset="0"/>
              </a:rPr>
              <a:t>while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yylex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("%d %d %d %s\n", lc, </a:t>
            </a:r>
            <a:r>
              <a:rPr lang="en-US" altLang="zh-CN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wc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cc, </a:t>
            </a:r>
            <a:r>
              <a:rPr lang="en-US" altLang="zh-CN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argv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[1] ); </a:t>
            </a:r>
          </a:p>
          <a:p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 else </a:t>
            </a:r>
            <a:r>
              <a:rPr lang="en-US" altLang="zh-CN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("No source file given!\n"); </a:t>
            </a:r>
          </a:p>
          <a:p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return 0; </a:t>
            </a:r>
          </a:p>
          <a:p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847201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77A57D-CACB-4196-BA11-BFD5D1414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3.1</a:t>
            </a:r>
            <a:r>
              <a:rPr lang="zh-CN" altLang="en-US" dirty="0"/>
              <a:t>　词法分析程序设计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D66AF64-981D-4B1F-89D1-F4B56E9341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2" y="942764"/>
            <a:ext cx="10515599" cy="617641"/>
          </a:xfrm>
        </p:spPr>
        <p:txBody>
          <a:bodyPr/>
          <a:lstStyle/>
          <a:p>
            <a:r>
              <a:rPr lang="en-US" altLang="zh-CN" dirty="0"/>
              <a:t>Antlr4:  .g4 -&gt; .h</a:t>
            </a:r>
          </a:p>
          <a:p>
            <a:endParaRPr lang="zh-CN" altLang="en-US" sz="10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CEA0435-B3D3-4891-A90E-8D73696EFE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3A857A3-1012-4184-86F6-41658C62E65F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DAE190B-7D2D-4A83-BD6D-8802DDEA4B21}"/>
              </a:ext>
            </a:extLst>
          </p:cNvPr>
          <p:cNvSpPr txBox="1"/>
          <p:nvPr/>
        </p:nvSpPr>
        <p:spPr>
          <a:xfrm>
            <a:off x="6223015" y="764555"/>
            <a:ext cx="4297819" cy="590931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zh-CN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SysYLexer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en-US" altLang="zh-CN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antlr4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zh-CN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Lexer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CN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public:</a:t>
            </a:r>
            <a:endParaRPr lang="en-US" altLang="zh-CN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CN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enum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4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T__0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4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4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4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4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4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4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4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4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9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4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Do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4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Break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11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4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Continue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12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4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Lparen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13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4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Rparen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14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4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Lbrkt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15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4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Rbrkt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16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fr-FR" altLang="zh-CN" sz="14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fr-FR" altLang="zh-CN" sz="1400" dirty="0">
                <a:solidFill>
                  <a:srgbClr val="4FC1FF"/>
                </a:solidFill>
                <a:latin typeface="Consolas" panose="020B0609020204030204" pitchFamily="49" charset="0"/>
              </a:rPr>
              <a:t>    </a:t>
            </a:r>
            <a:r>
              <a:rPr lang="fr-FR" altLang="zh-CN" sz="14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Lbrace</a:t>
            </a:r>
            <a:r>
              <a:rPr lang="fr-FR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fr-FR" altLang="zh-CN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17</a:t>
            </a:r>
            <a:r>
              <a:rPr lang="fr-FR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fr-FR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altLang="zh-CN" sz="14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Rbrace</a:t>
            </a:r>
            <a:r>
              <a:rPr lang="fr-FR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fr-FR" altLang="zh-CN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18</a:t>
            </a:r>
            <a:r>
              <a:rPr lang="fr-FR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fr-FR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altLang="zh-CN" sz="14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Comma</a:t>
            </a:r>
            <a:r>
              <a:rPr lang="fr-FR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fr-FR" altLang="zh-CN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19</a:t>
            </a:r>
            <a:r>
              <a:rPr lang="fr-FR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fr-FR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altLang="zh-CN" sz="14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Semicolon</a:t>
            </a:r>
            <a:r>
              <a:rPr lang="fr-FR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fr-FR" altLang="zh-CN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fr-FR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endParaRPr lang="fr-FR" altLang="zh-CN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400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IntLiteral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38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Identifier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39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endParaRPr lang="fr-FR" altLang="zh-CN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C016494-4122-4530-A2B9-798DDF597F73}"/>
              </a:ext>
            </a:extLst>
          </p:cNvPr>
          <p:cNvSpPr txBox="1"/>
          <p:nvPr/>
        </p:nvSpPr>
        <p:spPr>
          <a:xfrm>
            <a:off x="487822" y="1441198"/>
            <a:ext cx="2565344" cy="50475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 err="1"/>
              <a:t>lexer</a:t>
            </a:r>
            <a:r>
              <a:rPr lang="en-US" altLang="zh-CN" sz="1400" dirty="0"/>
              <a:t> grammar </a:t>
            </a:r>
            <a:r>
              <a:rPr lang="en-US" altLang="zh-CN" sz="1400" dirty="0" err="1"/>
              <a:t>CommonLex</a:t>
            </a:r>
            <a:r>
              <a:rPr lang="en-US" altLang="zh-CN" sz="1400" dirty="0"/>
              <a:t>;</a:t>
            </a:r>
          </a:p>
          <a:p>
            <a:endParaRPr lang="en-US" altLang="zh-CN" sz="1400" dirty="0"/>
          </a:p>
          <a:p>
            <a:r>
              <a:rPr lang="en-US" altLang="zh-CN" sz="1400" dirty="0"/>
              <a:t>Int : 'int';</a:t>
            </a:r>
          </a:p>
          <a:p>
            <a:r>
              <a:rPr lang="en-US" altLang="zh-CN" sz="1400" dirty="0"/>
              <a:t>Void: 'void';</a:t>
            </a:r>
          </a:p>
          <a:p>
            <a:r>
              <a:rPr lang="en-US" altLang="zh-CN" sz="1400" dirty="0"/>
              <a:t>Const: 'const';</a:t>
            </a:r>
          </a:p>
          <a:p>
            <a:r>
              <a:rPr lang="en-US" altLang="zh-CN" sz="1400" dirty="0"/>
              <a:t>Return : 'return';</a:t>
            </a:r>
          </a:p>
          <a:p>
            <a:r>
              <a:rPr lang="en-US" altLang="zh-CN" sz="1400" dirty="0"/>
              <a:t>If : 'if';</a:t>
            </a:r>
          </a:p>
          <a:p>
            <a:r>
              <a:rPr lang="en-US" altLang="zh-CN" sz="1400" dirty="0"/>
              <a:t>Else : 'else';</a:t>
            </a:r>
          </a:p>
          <a:p>
            <a:r>
              <a:rPr lang="en-US" altLang="zh-CN" sz="1400" dirty="0"/>
              <a:t>For : 'for';</a:t>
            </a:r>
          </a:p>
          <a:p>
            <a:r>
              <a:rPr lang="en-US" altLang="zh-CN" sz="1400" dirty="0"/>
              <a:t>While : 'while';</a:t>
            </a:r>
          </a:p>
          <a:p>
            <a:r>
              <a:rPr lang="en-US" altLang="zh-CN" sz="1400" dirty="0"/>
              <a:t>Do : 'do';</a:t>
            </a:r>
          </a:p>
          <a:p>
            <a:r>
              <a:rPr lang="en-US" altLang="zh-CN" sz="1400" dirty="0"/>
              <a:t>Break : 'break';</a:t>
            </a:r>
          </a:p>
          <a:p>
            <a:r>
              <a:rPr lang="en-US" altLang="zh-CN" sz="1400" dirty="0"/>
              <a:t>Continue : 'continue'; </a:t>
            </a:r>
          </a:p>
          <a:p>
            <a:endParaRPr lang="en-US" altLang="zh-CN" sz="1400" dirty="0"/>
          </a:p>
          <a:p>
            <a:r>
              <a:rPr lang="en-US" altLang="zh-CN" sz="1400" dirty="0" err="1"/>
              <a:t>Lparen</a:t>
            </a:r>
            <a:r>
              <a:rPr lang="en-US" altLang="zh-CN" sz="1400" dirty="0"/>
              <a:t> : '(' ;</a:t>
            </a:r>
          </a:p>
          <a:p>
            <a:r>
              <a:rPr lang="en-US" altLang="zh-CN" sz="1400" dirty="0" err="1"/>
              <a:t>Rparen</a:t>
            </a:r>
            <a:r>
              <a:rPr lang="en-US" altLang="zh-CN" sz="1400" dirty="0"/>
              <a:t> : ')' ;</a:t>
            </a:r>
          </a:p>
          <a:p>
            <a:r>
              <a:rPr lang="en-US" altLang="zh-CN" sz="1400" dirty="0" err="1"/>
              <a:t>Lbrkt</a:t>
            </a:r>
            <a:r>
              <a:rPr lang="en-US" altLang="zh-CN" sz="1400" dirty="0"/>
              <a:t> : '[' ;</a:t>
            </a:r>
          </a:p>
          <a:p>
            <a:r>
              <a:rPr lang="en-US" altLang="zh-CN" sz="1400" dirty="0" err="1"/>
              <a:t>Rbrkt</a:t>
            </a:r>
            <a:r>
              <a:rPr lang="en-US" altLang="zh-CN" sz="1400" dirty="0"/>
              <a:t> : ']' ;</a:t>
            </a:r>
          </a:p>
          <a:p>
            <a:r>
              <a:rPr lang="en-US" altLang="zh-CN" sz="1400" dirty="0" err="1"/>
              <a:t>Lbrace</a:t>
            </a:r>
            <a:r>
              <a:rPr lang="en-US" altLang="zh-CN" sz="1400" dirty="0"/>
              <a:t> : '{' ;</a:t>
            </a:r>
          </a:p>
          <a:p>
            <a:r>
              <a:rPr lang="en-US" altLang="zh-CN" sz="1400" dirty="0" err="1"/>
              <a:t>Rbrace</a:t>
            </a:r>
            <a:r>
              <a:rPr lang="en-US" altLang="zh-CN" sz="1400" dirty="0"/>
              <a:t> : '}' ;</a:t>
            </a:r>
          </a:p>
          <a:p>
            <a:r>
              <a:rPr lang="en-US" altLang="zh-CN" sz="1400" dirty="0"/>
              <a:t>Comma : ',' ;</a:t>
            </a:r>
          </a:p>
          <a:p>
            <a:r>
              <a:rPr lang="en-US" altLang="zh-CN" sz="1400" dirty="0"/>
              <a:t>Semicolon : ';';</a:t>
            </a:r>
          </a:p>
          <a:p>
            <a:endParaRPr lang="zh-CN" altLang="en-US" sz="1400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A20A44D-2F25-4AF7-86BD-BC884BFFD3B8}"/>
              </a:ext>
            </a:extLst>
          </p:cNvPr>
          <p:cNvSpPr txBox="1"/>
          <p:nvPr/>
        </p:nvSpPr>
        <p:spPr>
          <a:xfrm>
            <a:off x="3178243" y="4457409"/>
            <a:ext cx="2919694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 err="1"/>
              <a:t>IntLiteral</a:t>
            </a:r>
            <a:endParaRPr lang="en-US" altLang="zh-CN" sz="1400" dirty="0"/>
          </a:p>
          <a:p>
            <a:r>
              <a:rPr lang="en-US" altLang="zh-CN" sz="1400" dirty="0"/>
              <a:t>    : [0-9]+</a:t>
            </a:r>
          </a:p>
          <a:p>
            <a:r>
              <a:rPr lang="en-US" altLang="zh-CN" sz="1400" dirty="0"/>
              <a:t>    | '0x'[0-9a-fA-F]+</a:t>
            </a:r>
          </a:p>
          <a:p>
            <a:r>
              <a:rPr lang="en-US" altLang="zh-CN" sz="1400" dirty="0"/>
              <a:t>    | '0X'[0-9a-fA-F]+</a:t>
            </a:r>
          </a:p>
          <a:p>
            <a:r>
              <a:rPr lang="en-US" altLang="zh-CN" sz="1400" dirty="0"/>
              <a:t>    ;</a:t>
            </a:r>
          </a:p>
          <a:p>
            <a:endParaRPr lang="en-US" altLang="zh-CN" sz="1400" dirty="0"/>
          </a:p>
          <a:p>
            <a:r>
              <a:rPr lang="en-US" altLang="zh-CN" sz="1400" dirty="0"/>
              <a:t>Identifier</a:t>
            </a:r>
          </a:p>
          <a:p>
            <a:r>
              <a:rPr lang="en-US" altLang="zh-CN" sz="1400" dirty="0"/>
              <a:t>    : [a-</a:t>
            </a:r>
            <a:r>
              <a:rPr lang="en-US" altLang="zh-CN" sz="1400" dirty="0" err="1"/>
              <a:t>zA</a:t>
            </a:r>
            <a:r>
              <a:rPr lang="en-US" altLang="zh-CN" sz="1400" dirty="0"/>
              <a:t>-Z_][a-zA-Z_0-9]*</a:t>
            </a:r>
          </a:p>
          <a:p>
            <a:r>
              <a:rPr lang="en-US" altLang="zh-CN" sz="1400" dirty="0"/>
              <a:t>    ;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82127162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862D72-4523-467C-94F4-E8DD56C694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3.6</a:t>
            </a:r>
            <a:r>
              <a:rPr lang="zh-CN" altLang="en-US" dirty="0"/>
              <a:t>　词法分析程序的自动构造工具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78C4B7D-E7E9-40A9-A35F-83AF22DFF7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2" y="942764"/>
            <a:ext cx="10515599" cy="617641"/>
          </a:xfrm>
        </p:spPr>
        <p:txBody>
          <a:bodyPr/>
          <a:lstStyle/>
          <a:p>
            <a:r>
              <a:rPr lang="zh-CN" altLang="en-US" dirty="0"/>
              <a:t>编译</a:t>
            </a:r>
            <a:r>
              <a:rPr lang="en-US" altLang="zh-CN" dirty="0"/>
              <a:t>wc0.l</a:t>
            </a:r>
            <a:r>
              <a:rPr lang="zh-CN" altLang="en-US" dirty="0"/>
              <a:t>并生成</a:t>
            </a:r>
            <a:r>
              <a:rPr lang="en-US" altLang="zh-CN" dirty="0"/>
              <a:t>wordcount</a:t>
            </a:r>
            <a:r>
              <a:rPr lang="zh-CN" altLang="en-US" dirty="0"/>
              <a:t>应用程序 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ED021A2-B635-4F05-B395-D0D113C195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3A857A3-1012-4184-86F6-41658C62E65F}" type="slidenum">
              <a:rPr lang="en-US" smtClean="0"/>
              <a:pPr/>
              <a:t>79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4E66BD8-A511-4738-AACB-BF291987ADFF}"/>
              </a:ext>
            </a:extLst>
          </p:cNvPr>
          <p:cNvSpPr txBox="1"/>
          <p:nvPr/>
        </p:nvSpPr>
        <p:spPr>
          <a:xfrm>
            <a:off x="833033" y="1927668"/>
            <a:ext cx="7164091" cy="132343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rgbClr val="00B050"/>
                </a:solidFill>
              </a:rPr>
              <a:t>kylin@PK14WV</a:t>
            </a:r>
            <a:r>
              <a:rPr lang="en-US" altLang="zh-CN" sz="2000" dirty="0">
                <a:solidFill>
                  <a:schemeClr val="bg1"/>
                </a:solidFill>
              </a:rPr>
              <a:t>:</a:t>
            </a:r>
            <a:r>
              <a:rPr lang="en-US" altLang="zh-CN" sz="2000" dirty="0">
                <a:solidFill>
                  <a:srgbClr val="0000FF"/>
                </a:solidFill>
              </a:rPr>
              <a:t>~/compiler/</a:t>
            </a:r>
            <a:r>
              <a:rPr lang="en-US" altLang="zh-CN" sz="2000" dirty="0" err="1">
                <a:solidFill>
                  <a:srgbClr val="0000FF"/>
                </a:solidFill>
              </a:rPr>
              <a:t>wc</a:t>
            </a:r>
            <a:r>
              <a:rPr lang="en-US" altLang="zh-CN" sz="2000" dirty="0">
                <a:solidFill>
                  <a:schemeClr val="bg1"/>
                </a:solidFill>
              </a:rPr>
              <a:t>$ flex wc0.l</a:t>
            </a:r>
          </a:p>
          <a:p>
            <a:r>
              <a:rPr lang="en-US" altLang="zh-CN" sz="2000" dirty="0">
                <a:solidFill>
                  <a:srgbClr val="00B050"/>
                </a:solidFill>
              </a:rPr>
              <a:t>kylin@PK14WV</a:t>
            </a:r>
            <a:r>
              <a:rPr lang="en-US" altLang="zh-CN" sz="2000" dirty="0">
                <a:solidFill>
                  <a:schemeClr val="bg1"/>
                </a:solidFill>
              </a:rPr>
              <a:t>:</a:t>
            </a:r>
            <a:r>
              <a:rPr lang="en-US" altLang="zh-CN" sz="2000" dirty="0">
                <a:solidFill>
                  <a:srgbClr val="0000FF"/>
                </a:solidFill>
              </a:rPr>
              <a:t>~/compiler/</a:t>
            </a:r>
            <a:r>
              <a:rPr lang="en-US" altLang="zh-CN" sz="2000" dirty="0" err="1">
                <a:solidFill>
                  <a:srgbClr val="0000FF"/>
                </a:solidFill>
              </a:rPr>
              <a:t>wc</a:t>
            </a:r>
            <a:r>
              <a:rPr lang="en-US" altLang="zh-CN" sz="2000" dirty="0">
                <a:solidFill>
                  <a:schemeClr val="bg1"/>
                </a:solidFill>
              </a:rPr>
              <a:t>$ </a:t>
            </a:r>
            <a:r>
              <a:rPr lang="en-US" altLang="zh-CN" sz="2000" dirty="0" err="1">
                <a:solidFill>
                  <a:schemeClr val="bg1"/>
                </a:solidFill>
              </a:rPr>
              <a:t>gcc</a:t>
            </a:r>
            <a:r>
              <a:rPr lang="en-US" altLang="zh-CN" sz="2000" dirty="0">
                <a:solidFill>
                  <a:schemeClr val="bg1"/>
                </a:solidFill>
              </a:rPr>
              <a:t> -</a:t>
            </a:r>
            <a:r>
              <a:rPr lang="en-US" altLang="zh-CN" sz="2000" dirty="0" err="1">
                <a:solidFill>
                  <a:schemeClr val="bg1"/>
                </a:solidFill>
              </a:rPr>
              <a:t>lfl</a:t>
            </a:r>
            <a:r>
              <a:rPr lang="en-US" altLang="zh-CN" sz="2000" dirty="0">
                <a:solidFill>
                  <a:schemeClr val="bg1"/>
                </a:solidFill>
              </a:rPr>
              <a:t> </a:t>
            </a:r>
            <a:r>
              <a:rPr lang="en-US" altLang="zh-CN" sz="2000" dirty="0" err="1">
                <a:solidFill>
                  <a:schemeClr val="bg1"/>
                </a:solidFill>
              </a:rPr>
              <a:t>lex.yy.c</a:t>
            </a:r>
            <a:r>
              <a:rPr lang="en-US" altLang="zh-CN" sz="2000" dirty="0">
                <a:solidFill>
                  <a:schemeClr val="bg1"/>
                </a:solidFill>
              </a:rPr>
              <a:t> -o wc0</a:t>
            </a:r>
          </a:p>
          <a:p>
            <a:r>
              <a:rPr lang="en-US" altLang="zh-CN" sz="2000" dirty="0">
                <a:solidFill>
                  <a:srgbClr val="00B050"/>
                </a:solidFill>
              </a:rPr>
              <a:t>kylin@PK14WV</a:t>
            </a:r>
            <a:r>
              <a:rPr lang="en-US" altLang="zh-CN" sz="2000" dirty="0">
                <a:solidFill>
                  <a:schemeClr val="bg1"/>
                </a:solidFill>
              </a:rPr>
              <a:t>:</a:t>
            </a:r>
            <a:r>
              <a:rPr lang="en-US" altLang="zh-CN" sz="2000" dirty="0">
                <a:solidFill>
                  <a:srgbClr val="0000FF"/>
                </a:solidFill>
              </a:rPr>
              <a:t>~/compiler/</a:t>
            </a:r>
            <a:r>
              <a:rPr lang="en-US" altLang="zh-CN" sz="2000" dirty="0" err="1">
                <a:solidFill>
                  <a:srgbClr val="0000FF"/>
                </a:solidFill>
              </a:rPr>
              <a:t>wc</a:t>
            </a:r>
            <a:r>
              <a:rPr lang="en-US" altLang="zh-CN" sz="2000" dirty="0">
                <a:solidFill>
                  <a:schemeClr val="bg1"/>
                </a:solidFill>
              </a:rPr>
              <a:t>$ ./wc0 test1.c</a:t>
            </a:r>
          </a:p>
          <a:p>
            <a:r>
              <a:rPr lang="en-US" altLang="zh-CN" sz="2000" dirty="0">
                <a:solidFill>
                  <a:schemeClr val="bg1"/>
                </a:solidFill>
              </a:rPr>
              <a:t>13 52 300 test1.c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9A41E3E-96BA-4F59-BDAE-780C90EBAF01}"/>
              </a:ext>
            </a:extLst>
          </p:cNvPr>
          <p:cNvSpPr txBox="1"/>
          <p:nvPr/>
        </p:nvSpPr>
        <p:spPr>
          <a:xfrm>
            <a:off x="833034" y="4367890"/>
            <a:ext cx="5335563" cy="707886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rgbClr val="00B050"/>
                </a:solidFill>
              </a:rPr>
              <a:t>kylin@PK14WV</a:t>
            </a:r>
            <a:r>
              <a:rPr lang="en-US" altLang="zh-CN" sz="2000" dirty="0">
                <a:solidFill>
                  <a:schemeClr val="bg1"/>
                </a:solidFill>
              </a:rPr>
              <a:t>:</a:t>
            </a:r>
            <a:r>
              <a:rPr lang="en-US" altLang="zh-CN" sz="2000" dirty="0">
                <a:solidFill>
                  <a:srgbClr val="0000FF"/>
                </a:solidFill>
              </a:rPr>
              <a:t>~/compiler/flex-c</a:t>
            </a:r>
            <a:r>
              <a:rPr lang="en-US" altLang="zh-CN" sz="2000" dirty="0">
                <a:solidFill>
                  <a:schemeClr val="bg1"/>
                </a:solidFill>
              </a:rPr>
              <a:t>$ </a:t>
            </a:r>
            <a:r>
              <a:rPr lang="en-US" altLang="zh-CN" sz="2000" dirty="0" err="1">
                <a:solidFill>
                  <a:schemeClr val="bg1"/>
                </a:solidFill>
              </a:rPr>
              <a:t>wc</a:t>
            </a:r>
            <a:r>
              <a:rPr lang="en-US" altLang="zh-CN" sz="2000" dirty="0">
                <a:solidFill>
                  <a:schemeClr val="bg1"/>
                </a:solidFill>
              </a:rPr>
              <a:t>  test1.c</a:t>
            </a:r>
          </a:p>
          <a:p>
            <a:r>
              <a:rPr lang="en-US" altLang="zh-CN" sz="2000" dirty="0"/>
              <a:t> </a:t>
            </a:r>
            <a:r>
              <a:rPr lang="en-US" altLang="zh-CN" sz="2000" dirty="0">
                <a:solidFill>
                  <a:schemeClr val="bg1"/>
                </a:solidFill>
              </a:rPr>
              <a:t>13  52 300 test1.c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7338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3937462-FCB9-4BE2-BFBE-E3583A8C3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3.6</a:t>
            </a:r>
            <a:r>
              <a:rPr lang="zh-CN" altLang="en-US" dirty="0"/>
              <a:t>　词法分析程序的自动构造工具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D0ACF51-634A-488A-9302-0B6B7F3F4C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2" y="942763"/>
            <a:ext cx="10515599" cy="1443975"/>
          </a:xfrm>
        </p:spPr>
        <p:txBody>
          <a:bodyPr>
            <a:normAutofit/>
          </a:bodyPr>
          <a:lstStyle/>
          <a:p>
            <a:r>
              <a:rPr lang="en-US" altLang="zh-CN" dirty="0"/>
              <a:t>SysY2022</a:t>
            </a:r>
            <a:r>
              <a:rPr lang="zh-CN" altLang="en-US" dirty="0"/>
              <a:t>词法分析：</a:t>
            </a:r>
            <a:r>
              <a:rPr lang="en-US" altLang="zh-CN" dirty="0"/>
              <a:t>SysY2022</a:t>
            </a:r>
            <a:r>
              <a:rPr lang="zh-CN" altLang="en-US" dirty="0"/>
              <a:t>语言定义</a:t>
            </a:r>
            <a:r>
              <a:rPr lang="en-US" altLang="zh-CN" dirty="0"/>
              <a:t>.pdf</a:t>
            </a:r>
          </a:p>
          <a:p>
            <a:r>
              <a:rPr lang="en-US" altLang="zh-CN" dirty="0" err="1">
                <a:solidFill>
                  <a:srgbClr val="C00000"/>
                </a:solidFill>
              </a:rPr>
              <a:t>myc.h</a:t>
            </a:r>
            <a:r>
              <a:rPr lang="en-US" altLang="zh-CN" dirty="0"/>
              <a:t> + </a:t>
            </a:r>
            <a:r>
              <a:rPr lang="en-US" altLang="zh-CN" dirty="0" err="1"/>
              <a:t>myc.l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BF5E2E1-CE74-43E5-9D04-1444D9242D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3A857A3-1012-4184-86F6-41658C62E65F}" type="slidenum">
              <a:rPr lang="en-US" smtClean="0"/>
              <a:pPr/>
              <a:t>80</a:t>
            </a:fld>
            <a:endParaRPr 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A60C69C-7421-40A1-A92F-74C1A04D508F}"/>
              </a:ext>
            </a:extLst>
          </p:cNvPr>
          <p:cNvSpPr txBox="1"/>
          <p:nvPr/>
        </p:nvSpPr>
        <p:spPr>
          <a:xfrm>
            <a:off x="232475" y="2513526"/>
            <a:ext cx="11697587" cy="286232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zh-CN" sz="2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enum</a:t>
            </a:r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2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Token</a:t>
            </a:r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20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258</a:t>
            </a:r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20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20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20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20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20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20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20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20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20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DO</a:t>
            </a:r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20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BREAK</a:t>
            </a:r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20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CONTINUE</a:t>
            </a:r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20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LP</a:t>
            </a:r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20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RP</a:t>
            </a:r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20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LB</a:t>
            </a:r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20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RB</a:t>
            </a:r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20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LC</a:t>
            </a:r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20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RC</a:t>
            </a:r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20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COMMA</a:t>
            </a:r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20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SEMICOLON</a:t>
            </a:r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20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QUESTION</a:t>
            </a:r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20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COLON</a:t>
            </a:r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20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MINUS</a:t>
            </a:r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20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NOT</a:t>
            </a:r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20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TILDE</a:t>
            </a:r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20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ASSIGN</a:t>
            </a:r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20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20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MUL</a:t>
            </a:r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20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20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MOD</a:t>
            </a:r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20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AND</a:t>
            </a:r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20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OR</a:t>
            </a:r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20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EQ</a:t>
            </a:r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20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NE</a:t>
            </a:r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20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LT</a:t>
            </a:r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20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LE</a:t>
            </a:r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20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GT</a:t>
            </a:r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20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GE</a:t>
            </a:r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20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20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INT_LIT</a:t>
            </a:r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20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FLOAT_LIT</a:t>
            </a:r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20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LEX_ERR</a:t>
            </a:r>
            <a:endParaRPr lang="en-US" altLang="zh-CN" sz="2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endParaRPr lang="en-US" altLang="zh-CN" sz="2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122909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3937462-FCB9-4BE2-BFBE-E3583A8C3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3.6</a:t>
            </a:r>
            <a:r>
              <a:rPr lang="zh-CN" altLang="en-US" dirty="0"/>
              <a:t>　词法分析程序的自动构造工具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D0ACF51-634A-488A-9302-0B6B7F3F4C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2" y="942764"/>
            <a:ext cx="10515599" cy="727010"/>
          </a:xfrm>
        </p:spPr>
        <p:txBody>
          <a:bodyPr/>
          <a:lstStyle/>
          <a:p>
            <a:r>
              <a:rPr lang="en-US" altLang="zh-CN" dirty="0"/>
              <a:t>SysY2022</a:t>
            </a:r>
            <a:r>
              <a:rPr lang="zh-CN" altLang="en-US" dirty="0"/>
              <a:t>词法分析：</a:t>
            </a:r>
            <a:r>
              <a:rPr lang="en-US" altLang="zh-CN" dirty="0" err="1">
                <a:solidFill>
                  <a:srgbClr val="C00000"/>
                </a:solidFill>
              </a:rPr>
              <a:t>myc.l</a:t>
            </a:r>
            <a:r>
              <a:rPr lang="en-US" altLang="zh-CN" dirty="0"/>
              <a:t> </a:t>
            </a:r>
            <a:r>
              <a:rPr lang="zh-CN" altLang="en-US" dirty="0"/>
              <a:t>辅助定义部分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BF5E2E1-CE74-43E5-9D04-1444D9242D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3A857A3-1012-4184-86F6-41658C62E65F}" type="slidenum">
              <a:rPr lang="en-US" smtClean="0"/>
              <a:pPr/>
              <a:t>81</a:t>
            </a:fld>
            <a:endParaRPr 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A60C69C-7421-40A1-A92F-74C1A04D508F}"/>
              </a:ext>
            </a:extLst>
          </p:cNvPr>
          <p:cNvSpPr txBox="1"/>
          <p:nvPr/>
        </p:nvSpPr>
        <p:spPr>
          <a:xfrm>
            <a:off x="874643" y="1583628"/>
            <a:ext cx="10363200" cy="452431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zh-CN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%option</a:t>
            </a:r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noyywrap</a:t>
            </a:r>
            <a:endParaRPr lang="en-US" altLang="zh-CN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%option</a:t>
            </a:r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yylineno</a:t>
            </a:r>
            <a:endParaRPr lang="en-US" altLang="zh-CN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%{</a:t>
            </a:r>
          </a:p>
          <a:p>
            <a:r>
              <a:rPr lang="en-US" altLang="zh-CN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altLang="zh-CN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CN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stdio.h</a:t>
            </a:r>
            <a:r>
              <a:rPr lang="en-US" altLang="zh-CN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zh-CN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altLang="zh-CN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myc.h</a:t>
            </a:r>
            <a:r>
              <a:rPr lang="en-US" altLang="zh-CN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altLang="zh-CN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%}</a:t>
            </a:r>
          </a:p>
          <a:p>
            <a:b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DIGIT</a:t>
            </a:r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[0-9]</a:t>
            </a:r>
          </a:p>
          <a:p>
            <a:r>
              <a:rPr lang="en-US" altLang="zh-CN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LETTER</a:t>
            </a:r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[A-Za-z]</a:t>
            </a:r>
          </a:p>
          <a:p>
            <a:r>
              <a:rPr lang="en-US" altLang="zh-CN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[a-</a:t>
            </a:r>
            <a:r>
              <a:rPr lang="en-US" altLang="zh-CN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z_A</a:t>
            </a:r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-Z][a-z_A-Z0-9]*</a:t>
            </a:r>
          </a:p>
          <a:p>
            <a:r>
              <a:rPr lang="en-US" altLang="zh-CN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INT_LIT</a:t>
            </a:r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([1-9][0-9]*|0[0-7]*|(0x|0X)[</a:t>
            </a:r>
            <a:r>
              <a:rPr lang="en-US" altLang="zh-CN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0-9a-fA-F]+)</a:t>
            </a:r>
            <a:endParaRPr lang="en-US" altLang="zh-CN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EXP</a:t>
            </a:r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([</a:t>
            </a:r>
            <a:r>
              <a:rPr lang="en-US" altLang="zh-CN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Ee</a:t>
            </a:r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][-+]?[0-9]+)</a:t>
            </a:r>
          </a:p>
          <a:p>
            <a:r>
              <a:rPr lang="en-US" altLang="zh-CN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FLOAT_LIT</a:t>
            </a:r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(([0-9]*\.[0-9]+|[0-9]+\.){EXP}?[</a:t>
            </a:r>
            <a:r>
              <a:rPr lang="en-US" altLang="zh-CN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fF</a:t>
            </a:r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]?)|[0-9]+{EXP}[</a:t>
            </a:r>
            <a:r>
              <a:rPr lang="en-US" altLang="zh-CN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fF</a:t>
            </a:r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]?</a:t>
            </a:r>
          </a:p>
          <a:p>
            <a:r>
              <a:rPr lang="en-US" altLang="zh-CN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MultilineComment</a:t>
            </a:r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"/*"([^\*]|(\*)*[^\*/])*(\*)*"*/"              </a:t>
            </a:r>
          </a:p>
          <a:p>
            <a:r>
              <a:rPr lang="en-US" altLang="zh-CN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SingleLineComment</a:t>
            </a:r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"//".*$                                   </a:t>
            </a:r>
          </a:p>
          <a:p>
            <a:r>
              <a:rPr lang="en-US" altLang="zh-CN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Invalid</a:t>
            </a:r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 {DIGIT}+{LETTER}+{DIGIT}*</a:t>
            </a:r>
          </a:p>
          <a:p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%%</a:t>
            </a:r>
          </a:p>
        </p:txBody>
      </p:sp>
    </p:spTree>
    <p:extLst>
      <p:ext uri="{BB962C8B-B14F-4D97-AF65-F5344CB8AC3E}">
        <p14:creationId xmlns:p14="http://schemas.microsoft.com/office/powerpoint/2010/main" val="48527269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3937462-FCB9-4BE2-BFBE-E3583A8C3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3.6</a:t>
            </a:r>
            <a:r>
              <a:rPr lang="zh-CN" altLang="en-US" dirty="0"/>
              <a:t>　词法分析程序的自动构造工具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D0ACF51-634A-488A-9302-0B6B7F3F4C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2" y="942764"/>
            <a:ext cx="10515599" cy="727010"/>
          </a:xfrm>
        </p:spPr>
        <p:txBody>
          <a:bodyPr/>
          <a:lstStyle/>
          <a:p>
            <a:r>
              <a:rPr lang="en-US" altLang="zh-CN" dirty="0"/>
              <a:t>SysY2022</a:t>
            </a:r>
            <a:r>
              <a:rPr lang="zh-CN" altLang="en-US" dirty="0"/>
              <a:t>词法分析：</a:t>
            </a:r>
            <a:r>
              <a:rPr lang="en-US" altLang="zh-CN" dirty="0" err="1"/>
              <a:t>myc.l</a:t>
            </a:r>
            <a:r>
              <a:rPr lang="en-US" altLang="zh-CN" dirty="0"/>
              <a:t> </a:t>
            </a:r>
            <a:r>
              <a:rPr lang="zh-CN" altLang="en-US" dirty="0"/>
              <a:t>规则</a:t>
            </a:r>
            <a:r>
              <a:rPr lang="en-US" altLang="zh-CN" dirty="0"/>
              <a:t>1-</a:t>
            </a:r>
            <a:r>
              <a:rPr lang="zh-CN" altLang="en-US" dirty="0"/>
              <a:t>关键词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BF5E2E1-CE74-43E5-9D04-1444D9242D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3A857A3-1012-4184-86F6-41658C62E65F}" type="slidenum">
              <a:rPr lang="en-US" smtClean="0"/>
              <a:pPr/>
              <a:t>82</a:t>
            </a:fld>
            <a:endParaRPr 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A60C69C-7421-40A1-A92F-74C1A04D508F}"/>
              </a:ext>
            </a:extLst>
          </p:cNvPr>
          <p:cNvSpPr txBox="1"/>
          <p:nvPr/>
        </p:nvSpPr>
        <p:spPr>
          <a:xfrm>
            <a:off x="828147" y="1737283"/>
            <a:ext cx="9695201" cy="424731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zh-C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"int"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  <a:r>
              <a:rPr lang="en-US" altLang="zh-C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("%s: INT\n", </a:t>
            </a:r>
            <a:r>
              <a:rPr lang="en-US" altLang="zh-CN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yytext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 return INT; }</a:t>
            </a:r>
          </a:p>
          <a:p>
            <a:r>
              <a:rPr lang="en-US" altLang="zh-C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"float"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  <a:r>
              <a:rPr lang="en-US" altLang="zh-C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("%s: FLOAT\n", </a:t>
            </a:r>
            <a:r>
              <a:rPr lang="en-US" altLang="zh-CN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yytext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 return FLOAT; }</a:t>
            </a:r>
          </a:p>
          <a:p>
            <a:r>
              <a:rPr lang="en-US" altLang="zh-C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"void"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  <a:r>
              <a:rPr lang="en-US" altLang="zh-C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("%s: VOID\n", </a:t>
            </a:r>
            <a:r>
              <a:rPr lang="en-US" altLang="zh-CN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yytext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 return VOID; }</a:t>
            </a:r>
          </a:p>
          <a:p>
            <a:r>
              <a:rPr lang="en-US" altLang="zh-C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"const"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  <a:r>
              <a:rPr lang="en-US" altLang="zh-C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("%s: CONST\n", </a:t>
            </a:r>
            <a:r>
              <a:rPr lang="en-US" altLang="zh-CN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yytext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 return CONST; }</a:t>
            </a:r>
          </a:p>
          <a:p>
            <a:r>
              <a:rPr lang="en-US" altLang="zh-C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"return"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  <a:r>
              <a:rPr lang="en-US" altLang="zh-C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("%s: RETURN\n", </a:t>
            </a:r>
            <a:r>
              <a:rPr lang="en-US" altLang="zh-CN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yytext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 ; return </a:t>
            </a:r>
            <a:r>
              <a:rPr lang="en-US" altLang="zh-CN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}</a:t>
            </a:r>
          </a:p>
          <a:p>
            <a:r>
              <a:rPr lang="en-US" altLang="zh-C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"if"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  <a:r>
              <a:rPr lang="en-US" altLang="zh-C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("%s: IF\n", </a:t>
            </a:r>
            <a:r>
              <a:rPr lang="en-US" altLang="zh-CN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yytext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 return IF; }</a:t>
            </a:r>
          </a:p>
          <a:p>
            <a:r>
              <a:rPr lang="en-US" altLang="zh-C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"else"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  <a:r>
              <a:rPr lang="en-US" altLang="zh-C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("%s: ELSE\n", </a:t>
            </a:r>
            <a:r>
              <a:rPr lang="en-US" altLang="zh-CN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yytext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 return ELSE; }</a:t>
            </a:r>
          </a:p>
          <a:p>
            <a:r>
              <a:rPr lang="en-US" altLang="zh-C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"for"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  <a:r>
              <a:rPr lang="en-US" altLang="zh-C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("%s: FOR\n", </a:t>
            </a:r>
            <a:r>
              <a:rPr lang="en-US" altLang="zh-CN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yytext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 return FOR; }</a:t>
            </a:r>
          </a:p>
          <a:p>
            <a:r>
              <a:rPr lang="en-US" altLang="zh-C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"while"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  <a:r>
              <a:rPr lang="en-US" altLang="zh-C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("%s: WHILE\n", </a:t>
            </a:r>
            <a:r>
              <a:rPr lang="en-US" altLang="zh-CN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yytext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 return WHILE; }</a:t>
            </a:r>
          </a:p>
          <a:p>
            <a:r>
              <a:rPr lang="en-US" altLang="zh-C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"do"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  <a:r>
              <a:rPr lang="en-US" altLang="zh-C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("%s: DO\n", </a:t>
            </a:r>
            <a:r>
              <a:rPr lang="en-US" altLang="zh-CN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yytext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 return DO; }</a:t>
            </a:r>
          </a:p>
          <a:p>
            <a:r>
              <a:rPr lang="en-US" altLang="zh-C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"break"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  <a:r>
              <a:rPr lang="en-US" altLang="zh-C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("%s: BREAK\n", </a:t>
            </a:r>
            <a:r>
              <a:rPr lang="en-US" altLang="zh-CN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yytext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 return BREAK; }</a:t>
            </a:r>
          </a:p>
          <a:p>
            <a:r>
              <a:rPr lang="en-US" altLang="zh-C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"continue"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  <a:r>
              <a:rPr lang="en-US" altLang="zh-C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("%s: CONTINUE\n", </a:t>
            </a:r>
            <a:r>
              <a:rPr lang="en-US" altLang="zh-CN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yytext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 return CONTINUE; }</a:t>
            </a:r>
          </a:p>
          <a:p>
            <a:b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endParaRPr lang="en-US" altLang="zh-C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altLang="zh-C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91521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3937462-FCB9-4BE2-BFBE-E3583A8C3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3.6</a:t>
            </a:r>
            <a:r>
              <a:rPr lang="zh-CN" altLang="en-US" dirty="0"/>
              <a:t>　词法分析程序的自动构造工具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D0ACF51-634A-488A-9302-0B6B7F3F4C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2" y="942764"/>
            <a:ext cx="10515599" cy="727010"/>
          </a:xfrm>
        </p:spPr>
        <p:txBody>
          <a:bodyPr/>
          <a:lstStyle/>
          <a:p>
            <a:r>
              <a:rPr lang="en-US" altLang="zh-CN" dirty="0"/>
              <a:t>SysY2022</a:t>
            </a:r>
            <a:r>
              <a:rPr lang="zh-CN" altLang="en-US" dirty="0"/>
              <a:t>词法分析：</a:t>
            </a:r>
            <a:r>
              <a:rPr lang="en-US" altLang="zh-CN" dirty="0" err="1"/>
              <a:t>myc.l</a:t>
            </a:r>
            <a:r>
              <a:rPr lang="en-US" altLang="zh-CN" dirty="0"/>
              <a:t> </a:t>
            </a:r>
            <a:r>
              <a:rPr lang="zh-CN" altLang="en-US" dirty="0"/>
              <a:t>规则</a:t>
            </a:r>
            <a:r>
              <a:rPr lang="en-US" altLang="zh-CN" dirty="0"/>
              <a:t>2-</a:t>
            </a:r>
            <a:r>
              <a:rPr lang="zh-CN" altLang="en-US" dirty="0"/>
              <a:t>界符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BF5E2E1-CE74-43E5-9D04-1444D9242D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3A857A3-1012-4184-86F6-41658C62E65F}" type="slidenum">
              <a:rPr lang="en-US" smtClean="0"/>
              <a:pPr/>
              <a:t>83</a:t>
            </a:fld>
            <a:endParaRPr 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A60C69C-7421-40A1-A92F-74C1A04D508F}"/>
              </a:ext>
            </a:extLst>
          </p:cNvPr>
          <p:cNvSpPr txBox="1"/>
          <p:nvPr/>
        </p:nvSpPr>
        <p:spPr>
          <a:xfrm>
            <a:off x="828147" y="1737283"/>
            <a:ext cx="9695201" cy="317009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zh-C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"("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  <a:r>
              <a:rPr lang="en-US" altLang="zh-C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("%s: LP\n", </a:t>
            </a:r>
            <a:r>
              <a:rPr lang="en-US" altLang="zh-CN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yytext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 return LP; }</a:t>
            </a:r>
          </a:p>
          <a:p>
            <a:r>
              <a:rPr lang="en-US" altLang="zh-C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")"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  <a:r>
              <a:rPr lang="en-US" altLang="zh-C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("%s: RP\n", </a:t>
            </a:r>
            <a:r>
              <a:rPr lang="en-US" altLang="zh-CN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yytext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 return RP; }</a:t>
            </a:r>
          </a:p>
          <a:p>
            <a:r>
              <a:rPr lang="en-US" altLang="zh-C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"["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  <a:r>
              <a:rPr lang="en-US" altLang="zh-C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("%s: LB\n", </a:t>
            </a:r>
            <a:r>
              <a:rPr lang="en-US" altLang="zh-CN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yytext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 return LB; }</a:t>
            </a:r>
          </a:p>
          <a:p>
            <a:r>
              <a:rPr lang="en-US" altLang="zh-C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"]"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  <a:r>
              <a:rPr lang="en-US" altLang="zh-C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("%s: RB\n", </a:t>
            </a:r>
            <a:r>
              <a:rPr lang="en-US" altLang="zh-CN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yytext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 return RB; }</a:t>
            </a:r>
          </a:p>
          <a:p>
            <a:r>
              <a:rPr lang="en-US" altLang="zh-C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"{"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  <a:r>
              <a:rPr lang="en-US" altLang="zh-C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("%s: LC\n", </a:t>
            </a:r>
            <a:r>
              <a:rPr lang="en-US" altLang="zh-CN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yytext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 return LC; }</a:t>
            </a:r>
          </a:p>
          <a:p>
            <a:r>
              <a:rPr lang="en-US" altLang="zh-C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"}"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  <a:r>
              <a:rPr lang="en-US" altLang="zh-C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("%s: RC\n", </a:t>
            </a:r>
            <a:r>
              <a:rPr lang="en-US" altLang="zh-CN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yytext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 return RC; }</a:t>
            </a:r>
          </a:p>
          <a:p>
            <a:r>
              <a:rPr lang="en-US" altLang="zh-C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","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  <a:r>
              <a:rPr lang="en-US" altLang="zh-C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("%s: COMMA\n", </a:t>
            </a:r>
            <a:r>
              <a:rPr lang="en-US" altLang="zh-CN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yytext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 return COMMA; }</a:t>
            </a:r>
          </a:p>
          <a:p>
            <a:r>
              <a:rPr lang="en-US" altLang="zh-C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";"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  <a:r>
              <a:rPr lang="en-US" altLang="zh-C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("%s: SEMICOLON\n", </a:t>
            </a:r>
            <a:r>
              <a:rPr lang="en-US" altLang="zh-CN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yytext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 return SEMICOLON; }</a:t>
            </a:r>
          </a:p>
          <a:p>
            <a:r>
              <a:rPr lang="en-US" altLang="zh-C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"?"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  <a:r>
              <a:rPr lang="en-US" altLang="zh-C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("%s: QUESTION\n", </a:t>
            </a:r>
            <a:r>
              <a:rPr lang="en-US" altLang="zh-CN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yytext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 return QUESTION; }</a:t>
            </a:r>
          </a:p>
          <a:p>
            <a:r>
              <a:rPr lang="en-US" altLang="zh-C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":"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  <a:r>
              <a:rPr lang="en-US" altLang="zh-C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("%s: COLON\n", </a:t>
            </a:r>
            <a:r>
              <a:rPr lang="en-US" altLang="zh-CN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yytext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 return COLON; }</a:t>
            </a:r>
          </a:p>
          <a:p>
            <a:endParaRPr lang="en-US" altLang="zh-CN" sz="2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814989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3937462-FCB9-4BE2-BFBE-E3583A8C3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3.6</a:t>
            </a:r>
            <a:r>
              <a:rPr lang="zh-CN" altLang="en-US" dirty="0"/>
              <a:t>　词法分析程序的自动构造工具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D0ACF51-634A-488A-9302-0B6B7F3F4C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2" y="942764"/>
            <a:ext cx="10515599" cy="727010"/>
          </a:xfrm>
        </p:spPr>
        <p:txBody>
          <a:bodyPr/>
          <a:lstStyle/>
          <a:p>
            <a:r>
              <a:rPr lang="en-US" altLang="zh-CN" dirty="0"/>
              <a:t>SysY2022</a:t>
            </a:r>
            <a:r>
              <a:rPr lang="zh-CN" altLang="en-US" dirty="0"/>
              <a:t>词法分析：</a:t>
            </a:r>
            <a:r>
              <a:rPr lang="en-US" altLang="zh-CN" dirty="0" err="1"/>
              <a:t>myc.l</a:t>
            </a:r>
            <a:r>
              <a:rPr lang="en-US" altLang="zh-CN" dirty="0"/>
              <a:t> </a:t>
            </a:r>
            <a:r>
              <a:rPr lang="zh-CN" altLang="en-US" dirty="0"/>
              <a:t>规则</a:t>
            </a:r>
            <a:r>
              <a:rPr lang="en-US" altLang="zh-CN" dirty="0"/>
              <a:t>3-</a:t>
            </a:r>
            <a:r>
              <a:rPr lang="zh-CN" altLang="en-US" dirty="0"/>
              <a:t>运算符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BF5E2E1-CE74-43E5-9D04-1444D9242D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3A857A3-1012-4184-86F6-41658C62E65F}" type="slidenum">
              <a:rPr lang="en-US" smtClean="0"/>
              <a:pPr/>
              <a:t>84</a:t>
            </a:fld>
            <a:endParaRPr 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A60C69C-7421-40A1-A92F-74C1A04D508F}"/>
              </a:ext>
            </a:extLst>
          </p:cNvPr>
          <p:cNvSpPr txBox="1"/>
          <p:nvPr/>
        </p:nvSpPr>
        <p:spPr>
          <a:xfrm>
            <a:off x="750656" y="1522073"/>
            <a:ext cx="9695201" cy="507831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zh-C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"!"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  <a:r>
              <a:rPr lang="en-US" altLang="zh-C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("%s: EXCLAMATION\n", </a:t>
            </a:r>
            <a:r>
              <a:rPr lang="en-US" altLang="zh-CN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yytext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 return NOT; }</a:t>
            </a:r>
          </a:p>
          <a:p>
            <a:r>
              <a:rPr lang="en-US" altLang="zh-C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"~"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  <a:r>
              <a:rPr lang="en-US" altLang="zh-C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("%s: TILDE\n", </a:t>
            </a:r>
            <a:r>
              <a:rPr lang="en-US" altLang="zh-CN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yytext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 return TILDE; }</a:t>
            </a:r>
          </a:p>
          <a:p>
            <a:r>
              <a:rPr lang="en-US" altLang="zh-C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"="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  <a:r>
              <a:rPr lang="en-US" altLang="zh-C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("%s: ASSIGN\n", </a:t>
            </a:r>
            <a:r>
              <a:rPr lang="en-US" altLang="zh-CN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yytext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 return ASSIGN; }</a:t>
            </a:r>
          </a:p>
          <a:p>
            <a:r>
              <a:rPr lang="en-US" altLang="zh-C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"-"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  <a:r>
              <a:rPr lang="en-US" altLang="zh-C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("%s: MINUS\n", </a:t>
            </a:r>
            <a:r>
              <a:rPr lang="en-US" altLang="zh-CN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yytext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 return MINUS; }</a:t>
            </a:r>
          </a:p>
          <a:p>
            <a:r>
              <a:rPr lang="en-US" altLang="zh-C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"+"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  <a:r>
              <a:rPr lang="en-US" altLang="zh-C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("%s: ADD\n", </a:t>
            </a:r>
            <a:r>
              <a:rPr lang="en-US" altLang="zh-CN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yytext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 return ADD; }</a:t>
            </a:r>
          </a:p>
          <a:p>
            <a:r>
              <a:rPr lang="en-US" altLang="zh-C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"*"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  <a:r>
              <a:rPr lang="en-US" altLang="zh-C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("%s: MUL\n", </a:t>
            </a:r>
            <a:r>
              <a:rPr lang="en-US" altLang="zh-CN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yytext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 return MUL; }</a:t>
            </a:r>
          </a:p>
          <a:p>
            <a:r>
              <a:rPr lang="en-US" altLang="zh-C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"/"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  <a:r>
              <a:rPr lang="en-US" altLang="zh-C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("%s: DIV\n", </a:t>
            </a:r>
            <a:r>
              <a:rPr lang="en-US" altLang="zh-CN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yytext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 return DIV; }</a:t>
            </a:r>
          </a:p>
          <a:p>
            <a:r>
              <a:rPr lang="en-US" altLang="zh-C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"%"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  <a:r>
              <a:rPr lang="en-US" altLang="zh-C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("%s: MOD\n", </a:t>
            </a:r>
            <a:r>
              <a:rPr lang="en-US" altLang="zh-CN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yytext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 return MOD; }</a:t>
            </a:r>
          </a:p>
          <a:p>
            <a:b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"&amp;&amp;"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  <a:r>
              <a:rPr lang="en-US" altLang="zh-C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("%s: AND\n", </a:t>
            </a:r>
            <a:r>
              <a:rPr lang="en-US" altLang="zh-CN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yytext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 return AND; }</a:t>
            </a:r>
          </a:p>
          <a:p>
            <a:r>
              <a:rPr lang="en-US" altLang="zh-C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"||"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  <a:r>
              <a:rPr lang="en-US" altLang="zh-C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("%s: OR\n", </a:t>
            </a:r>
            <a:r>
              <a:rPr lang="en-US" altLang="zh-CN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yytext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 return OR; }</a:t>
            </a:r>
          </a:p>
          <a:p>
            <a:b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"=="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  <a:r>
              <a:rPr lang="en-US" altLang="zh-C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("%s: EQ\n", </a:t>
            </a:r>
            <a:r>
              <a:rPr lang="en-US" altLang="zh-CN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yytext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 return EQ; }</a:t>
            </a:r>
          </a:p>
          <a:p>
            <a:r>
              <a:rPr lang="en-US" altLang="zh-C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"!="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  <a:r>
              <a:rPr lang="en-US" altLang="zh-C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("%s: NE\n", </a:t>
            </a:r>
            <a:r>
              <a:rPr lang="en-US" altLang="zh-CN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yytext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 return NE; }</a:t>
            </a:r>
          </a:p>
          <a:p>
            <a:r>
              <a:rPr lang="en-US" altLang="zh-C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"&lt;"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  <a:r>
              <a:rPr lang="en-US" altLang="zh-C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("%s: LT\n", </a:t>
            </a:r>
            <a:r>
              <a:rPr lang="en-US" altLang="zh-CN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yytext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 return LT; }</a:t>
            </a:r>
          </a:p>
          <a:p>
            <a:r>
              <a:rPr lang="en-US" altLang="zh-C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"&lt;="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  <a:r>
              <a:rPr lang="en-US" altLang="zh-C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("%s: LE\n", </a:t>
            </a:r>
            <a:r>
              <a:rPr lang="en-US" altLang="zh-CN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yytext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 return LE; }</a:t>
            </a:r>
          </a:p>
          <a:p>
            <a:r>
              <a:rPr lang="en-US" altLang="zh-C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"&gt;"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  <a:r>
              <a:rPr lang="en-US" altLang="zh-C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("%s: GT\n", </a:t>
            </a:r>
            <a:r>
              <a:rPr lang="en-US" altLang="zh-CN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yytext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 return GT; }</a:t>
            </a:r>
          </a:p>
          <a:p>
            <a:r>
              <a:rPr lang="en-US" altLang="zh-C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"&gt;="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  <a:r>
              <a:rPr lang="en-US" altLang="zh-C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("%s: GE\n", </a:t>
            </a:r>
            <a:r>
              <a:rPr lang="en-US" altLang="zh-CN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yytext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 return GE; }</a:t>
            </a:r>
          </a:p>
        </p:txBody>
      </p:sp>
    </p:spTree>
    <p:extLst>
      <p:ext uri="{BB962C8B-B14F-4D97-AF65-F5344CB8AC3E}">
        <p14:creationId xmlns:p14="http://schemas.microsoft.com/office/powerpoint/2010/main" val="382060521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3937462-FCB9-4BE2-BFBE-E3583A8C3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3.6</a:t>
            </a:r>
            <a:r>
              <a:rPr lang="zh-CN" altLang="en-US" dirty="0"/>
              <a:t>　词法分析程序的自动构造工具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D0ACF51-634A-488A-9302-0B6B7F3F4C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2" y="942764"/>
            <a:ext cx="10515599" cy="727010"/>
          </a:xfrm>
        </p:spPr>
        <p:txBody>
          <a:bodyPr/>
          <a:lstStyle/>
          <a:p>
            <a:r>
              <a:rPr lang="en-US" altLang="zh-CN" dirty="0"/>
              <a:t>SysY2022</a:t>
            </a:r>
            <a:r>
              <a:rPr lang="zh-CN" altLang="en-US" dirty="0"/>
              <a:t>词法分析：</a:t>
            </a:r>
            <a:r>
              <a:rPr lang="en-US" altLang="zh-CN" dirty="0" err="1"/>
              <a:t>myc.l</a:t>
            </a:r>
            <a:r>
              <a:rPr lang="en-US" altLang="zh-CN" dirty="0"/>
              <a:t> </a:t>
            </a:r>
            <a:r>
              <a:rPr lang="zh-CN" altLang="en-US" dirty="0"/>
              <a:t>规则</a:t>
            </a:r>
            <a:r>
              <a:rPr lang="en-US" altLang="zh-CN" dirty="0"/>
              <a:t>4-</a:t>
            </a:r>
            <a:r>
              <a:rPr lang="zh-CN" altLang="en-US" dirty="0"/>
              <a:t>标识符</a:t>
            </a:r>
            <a:r>
              <a:rPr lang="en-US" altLang="zh-CN" dirty="0"/>
              <a:t>,</a:t>
            </a:r>
            <a:r>
              <a:rPr lang="zh-CN" altLang="en-US" dirty="0"/>
              <a:t>字面量</a:t>
            </a:r>
            <a:r>
              <a:rPr lang="en-US" altLang="zh-CN" dirty="0"/>
              <a:t>,</a:t>
            </a:r>
            <a:r>
              <a:rPr lang="zh-CN" altLang="en-US" dirty="0"/>
              <a:t>注释</a:t>
            </a:r>
            <a:r>
              <a:rPr lang="en-US" altLang="zh-CN" dirty="0"/>
              <a:t>,</a:t>
            </a:r>
            <a:r>
              <a:rPr lang="zh-CN" altLang="en-US" dirty="0"/>
              <a:t>词法错误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BF5E2E1-CE74-43E5-9D04-1444D9242D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3A857A3-1012-4184-86F6-41658C62E65F}" type="slidenum">
              <a:rPr lang="en-US" smtClean="0"/>
              <a:pPr/>
              <a:t>85</a:t>
            </a:fld>
            <a:endParaRPr 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A60C69C-7421-40A1-A92F-74C1A04D508F}"/>
              </a:ext>
            </a:extLst>
          </p:cNvPr>
          <p:cNvSpPr txBox="1"/>
          <p:nvPr/>
        </p:nvSpPr>
        <p:spPr>
          <a:xfrm>
            <a:off x="750656" y="1522073"/>
            <a:ext cx="9695201" cy="397031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zh-C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{ID}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  <a:r>
              <a:rPr lang="en-US" altLang="zh-C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("%s: ID\n", </a:t>
            </a:r>
            <a:r>
              <a:rPr lang="en-US" altLang="zh-CN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yytext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 return ID; }</a:t>
            </a:r>
          </a:p>
          <a:p>
            <a:r>
              <a:rPr lang="en-US" altLang="zh-C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{INT_LIT}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  <a:r>
              <a:rPr lang="en-US" altLang="zh-C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("%s: INT_LIT\n", </a:t>
            </a:r>
            <a:r>
              <a:rPr lang="en-US" altLang="zh-CN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yytext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 return INT_LIT; }</a:t>
            </a:r>
          </a:p>
          <a:p>
            <a:r>
              <a:rPr lang="en-US" altLang="zh-C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{FLOAT_LIT}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  <a:r>
              <a:rPr lang="en-US" altLang="zh-C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("%s: FLOAT_LIT\n", </a:t>
            </a:r>
            <a:r>
              <a:rPr lang="en-US" altLang="zh-CN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yytext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 return FLOAT_LIT; }</a:t>
            </a:r>
          </a:p>
          <a:p>
            <a:r>
              <a:rPr lang="en-US" altLang="zh-C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zh-C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MultilineComment</a:t>
            </a:r>
            <a:r>
              <a:rPr lang="en-US" altLang="zh-C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{}</a:t>
            </a:r>
          </a:p>
          <a:p>
            <a:r>
              <a:rPr lang="en-US" altLang="zh-C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zh-C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SingleLineComment</a:t>
            </a:r>
            <a:r>
              <a:rPr lang="en-US" altLang="zh-C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{}</a:t>
            </a:r>
          </a:p>
          <a:p>
            <a:r>
              <a:rPr lang="en-US" altLang="zh-C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{Invalid}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  <a:r>
              <a:rPr lang="en-US" altLang="zh-C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("\033[31mLine%d: %s: Lexical error\n\033[0m", </a:t>
            </a:r>
            <a:r>
              <a:rPr lang="en-US" altLang="zh-CN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yylineno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yytext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 return LEX_ERR; }</a:t>
            </a:r>
          </a:p>
          <a:p>
            <a:r>
              <a:rPr lang="en-US" altLang="zh-CN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[ </a:t>
            </a:r>
            <a:r>
              <a:rPr lang="en-US" altLang="zh-CN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altLang="zh-CN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{}</a:t>
            </a:r>
          </a:p>
          <a:p>
            <a:r>
              <a:rPr lang="en-US" altLang="zh-CN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[ </a:t>
            </a:r>
            <a:r>
              <a:rPr lang="en-US" altLang="zh-CN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\r\t</a:t>
            </a:r>
            <a:r>
              <a:rPr lang="en-US" altLang="zh-CN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{}</a:t>
            </a:r>
          </a:p>
          <a:p>
            <a:r>
              <a:rPr lang="en-US" altLang="zh-CN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[ </a:t>
            </a:r>
            <a:r>
              <a:rPr lang="en-US" altLang="zh-CN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\n\t</a:t>
            </a:r>
            <a:r>
              <a:rPr lang="en-US" altLang="zh-CN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altLang="zh-CN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{}</a:t>
            </a:r>
          </a:p>
          <a:p>
            <a:r>
              <a:rPr lang="en-US" altLang="zh-CN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  <a:r>
              <a:rPr lang="en-US" altLang="zh-C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("\033[31mLine%d: %s: Unknown character\n\033[0m", </a:t>
            </a:r>
            <a:r>
              <a:rPr lang="en-US" altLang="zh-CN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yylineno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yytext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 return LEX_ERR; }</a:t>
            </a:r>
          </a:p>
          <a:p>
            <a:b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%%</a:t>
            </a:r>
          </a:p>
        </p:txBody>
      </p:sp>
    </p:spTree>
    <p:extLst>
      <p:ext uri="{BB962C8B-B14F-4D97-AF65-F5344CB8AC3E}">
        <p14:creationId xmlns:p14="http://schemas.microsoft.com/office/powerpoint/2010/main" val="153599016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3937462-FCB9-4BE2-BFBE-E3583A8C3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3.6</a:t>
            </a:r>
            <a:r>
              <a:rPr lang="zh-CN" altLang="en-US" dirty="0"/>
              <a:t>　词法分析程序的自动构造工具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D0ACF51-634A-488A-9302-0B6B7F3F4C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2" y="942764"/>
            <a:ext cx="10515599" cy="727010"/>
          </a:xfrm>
        </p:spPr>
        <p:txBody>
          <a:bodyPr/>
          <a:lstStyle/>
          <a:p>
            <a:r>
              <a:rPr lang="en-US" altLang="zh-CN" dirty="0"/>
              <a:t>SysY2022</a:t>
            </a:r>
            <a:r>
              <a:rPr lang="zh-CN" altLang="en-US" dirty="0"/>
              <a:t>词法分析：</a:t>
            </a:r>
            <a:r>
              <a:rPr lang="en-US" altLang="zh-CN" dirty="0" err="1"/>
              <a:t>myc.l</a:t>
            </a:r>
            <a:r>
              <a:rPr lang="en-US" altLang="zh-CN" dirty="0"/>
              <a:t> </a:t>
            </a:r>
            <a:r>
              <a:rPr lang="zh-CN" altLang="en-US" dirty="0"/>
              <a:t>用户子程序部分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BF5E2E1-CE74-43E5-9D04-1444D9242D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3A857A3-1012-4184-86F6-41658C62E65F}" type="slidenum">
              <a:rPr lang="en-US" smtClean="0"/>
              <a:pPr/>
              <a:t>86</a:t>
            </a:fld>
            <a:endParaRPr 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A60C69C-7421-40A1-A92F-74C1A04D508F}"/>
              </a:ext>
            </a:extLst>
          </p:cNvPr>
          <p:cNvSpPr txBox="1"/>
          <p:nvPr/>
        </p:nvSpPr>
        <p:spPr>
          <a:xfrm>
            <a:off x="750656" y="1522073"/>
            <a:ext cx="9695201" cy="369331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zh-C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argc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** </a:t>
            </a:r>
            <a:r>
              <a:rPr lang="en-US" altLang="zh-C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argv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i</a:t>
            </a:r>
            <a:r>
              <a:rPr lang="en-US" altLang="zh-CN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argc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&gt; 1) {</a:t>
            </a:r>
          </a:p>
          <a:p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i</a:t>
            </a:r>
            <a:r>
              <a:rPr lang="en-US" altLang="zh-CN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(!(</a:t>
            </a:r>
            <a:r>
              <a:rPr lang="en-US" altLang="zh-CN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yyin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fopen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argv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[1], "r"))) {</a:t>
            </a:r>
          </a:p>
          <a:p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</a:t>
            </a:r>
            <a:r>
              <a:rPr lang="en-US" altLang="zh-C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perror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argv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[1]); </a:t>
            </a:r>
          </a:p>
          <a:p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return  1; </a:t>
            </a:r>
          </a:p>
          <a:p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}       </a:t>
            </a:r>
          </a:p>
          <a:p>
            <a:b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int symbol; </a:t>
            </a:r>
          </a:p>
          <a:p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w</a:t>
            </a:r>
            <a:r>
              <a:rPr lang="en-US" altLang="zh-CN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hile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(symbol = </a:t>
            </a:r>
            <a:r>
              <a:rPr lang="en-US" altLang="zh-C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yylex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 {}; </a:t>
            </a:r>
          </a:p>
          <a:p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 else </a:t>
            </a:r>
            <a:r>
              <a:rPr lang="en-US" altLang="zh-C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("No source file given!\n"); </a:t>
            </a:r>
          </a:p>
          <a:p>
            <a:b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return 0; </a:t>
            </a:r>
          </a:p>
          <a:p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78592044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3937462-FCB9-4BE2-BFBE-E3583A8C3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3.6</a:t>
            </a:r>
            <a:r>
              <a:rPr lang="zh-CN" altLang="en-US" dirty="0"/>
              <a:t>　词法分析程序的自动构造工具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D0ACF51-634A-488A-9302-0B6B7F3F4C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2" y="942764"/>
            <a:ext cx="10515599" cy="727010"/>
          </a:xfrm>
        </p:spPr>
        <p:txBody>
          <a:bodyPr>
            <a:normAutofit/>
          </a:bodyPr>
          <a:lstStyle/>
          <a:p>
            <a:r>
              <a:rPr lang="en-US" altLang="zh-CN" dirty="0"/>
              <a:t>SysY2022</a:t>
            </a:r>
            <a:r>
              <a:rPr lang="zh-CN" altLang="en-US" dirty="0"/>
              <a:t>词法分析：编译与测试</a:t>
            </a:r>
            <a:r>
              <a:rPr lang="en-US" altLang="zh-CN" dirty="0"/>
              <a:t>1 -   10</a:t>
            </a:r>
            <a:r>
              <a:rPr lang="zh-CN" altLang="en-US" dirty="0"/>
              <a:t>进制</a:t>
            </a:r>
            <a:r>
              <a:rPr lang="en-US" altLang="zh-CN" dirty="0"/>
              <a:t>int</a:t>
            </a:r>
            <a:r>
              <a:rPr lang="zh-CN" altLang="en-US" dirty="0"/>
              <a:t>及表达式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BF5E2E1-CE74-43E5-9D04-1444D9242D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3A857A3-1012-4184-86F6-41658C62E65F}" type="slidenum">
              <a:rPr lang="en-US" smtClean="0"/>
              <a:pPr/>
              <a:t>87</a:t>
            </a:fld>
            <a:endParaRPr 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A60C69C-7421-40A1-A92F-74C1A04D508F}"/>
              </a:ext>
            </a:extLst>
          </p:cNvPr>
          <p:cNvSpPr txBox="1"/>
          <p:nvPr/>
        </p:nvSpPr>
        <p:spPr>
          <a:xfrm>
            <a:off x="750656" y="1522073"/>
            <a:ext cx="9695201" cy="163121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zh-CN" sz="20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kylin@PK14WV</a:t>
            </a:r>
            <a:r>
              <a:rPr lang="en-US" altLang="zh-CN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:~/compiler/flex-c</a:t>
            </a:r>
            <a:r>
              <a:rPr lang="en-US" altLang="zh-CN" sz="20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$ flex </a:t>
            </a:r>
            <a:r>
              <a:rPr lang="en-US" altLang="zh-CN" sz="20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myc.l</a:t>
            </a:r>
            <a:endParaRPr lang="en-US" altLang="zh-CN" sz="2000" b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20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kylin@PK14WV</a:t>
            </a:r>
            <a:r>
              <a:rPr lang="en-US" altLang="zh-CN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:~/compiler/flex-c</a:t>
            </a:r>
            <a:r>
              <a:rPr lang="en-US" altLang="zh-CN" sz="20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$ ls </a:t>
            </a:r>
            <a:r>
              <a:rPr lang="en-US" altLang="zh-CN" sz="20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lex.yy.c</a:t>
            </a:r>
            <a:endParaRPr lang="en-US" altLang="zh-CN" sz="2000" b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20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lex.yy.c</a:t>
            </a:r>
            <a:endParaRPr lang="en-US" altLang="zh-CN" sz="2000" b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20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kylin@PK14WV</a:t>
            </a:r>
            <a:r>
              <a:rPr lang="en-US" altLang="zh-CN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:~/compiler/flex-c</a:t>
            </a:r>
            <a:r>
              <a:rPr lang="en-US" altLang="zh-CN" sz="20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$ </a:t>
            </a:r>
            <a:r>
              <a:rPr lang="en-US" altLang="zh-CN" sz="20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gcc</a:t>
            </a:r>
            <a:r>
              <a:rPr lang="en-US" altLang="zh-CN" sz="20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-</a:t>
            </a:r>
            <a:r>
              <a:rPr lang="en-US" altLang="zh-CN" sz="20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lfl</a:t>
            </a:r>
            <a:r>
              <a:rPr lang="en-US" altLang="zh-CN" sz="20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20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lex.yy.c</a:t>
            </a:r>
            <a:r>
              <a:rPr lang="en-US" altLang="zh-CN" sz="20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-o scanner</a:t>
            </a:r>
          </a:p>
          <a:p>
            <a:r>
              <a:rPr lang="en-US" altLang="zh-CN" sz="20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kylin@PK14WV</a:t>
            </a:r>
            <a:r>
              <a:rPr lang="en-US" altLang="zh-CN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:~/compiler/flex-c</a:t>
            </a:r>
            <a:r>
              <a:rPr lang="en-US" altLang="zh-CN" sz="20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$ ./scanner 014_add.sy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975C5AD-2961-446C-BAA8-000C378228FC}"/>
              </a:ext>
            </a:extLst>
          </p:cNvPr>
          <p:cNvSpPr txBox="1"/>
          <p:nvPr/>
        </p:nvSpPr>
        <p:spPr>
          <a:xfrm>
            <a:off x="750656" y="4029036"/>
            <a:ext cx="3433886" cy="203132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zh-CN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//test add</a:t>
            </a:r>
            <a:endParaRPr lang="en-US" altLang="zh-C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(){</a:t>
            </a:r>
          </a:p>
          <a:p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zh-CN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C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zh-C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5245242-2DD1-4DA6-AE1B-301013840BFC}"/>
              </a:ext>
            </a:extLst>
          </p:cNvPr>
          <p:cNvSpPr txBox="1"/>
          <p:nvPr/>
        </p:nvSpPr>
        <p:spPr>
          <a:xfrm>
            <a:off x="750656" y="3532543"/>
            <a:ext cx="15103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014_add.sy</a:t>
            </a:r>
            <a:endParaRPr lang="zh-CN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8C14941-5E15-4E32-9A16-E59332222F1A}"/>
              </a:ext>
            </a:extLst>
          </p:cNvPr>
          <p:cNvSpPr txBox="1"/>
          <p:nvPr/>
        </p:nvSpPr>
        <p:spPr>
          <a:xfrm>
            <a:off x="5206692" y="3350966"/>
            <a:ext cx="2049651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int: INT</a:t>
            </a:r>
          </a:p>
          <a:p>
            <a:r>
              <a:rPr lang="en-US" altLang="zh-CN" dirty="0"/>
              <a:t>main: ID</a:t>
            </a:r>
          </a:p>
          <a:p>
            <a:r>
              <a:rPr lang="en-US" altLang="zh-CN" dirty="0"/>
              <a:t>(: LP</a:t>
            </a:r>
          </a:p>
          <a:p>
            <a:r>
              <a:rPr lang="en-US" altLang="zh-CN" dirty="0"/>
              <a:t>): RP</a:t>
            </a:r>
          </a:p>
          <a:p>
            <a:r>
              <a:rPr lang="en-US" altLang="zh-CN" dirty="0"/>
              <a:t>{: LC</a:t>
            </a:r>
          </a:p>
          <a:p>
            <a:r>
              <a:rPr lang="en-US" altLang="zh-CN" dirty="0"/>
              <a:t>int: INT</a:t>
            </a:r>
          </a:p>
          <a:p>
            <a:r>
              <a:rPr lang="en-US" altLang="zh-CN" dirty="0"/>
              <a:t>a: ID</a:t>
            </a:r>
          </a:p>
          <a:p>
            <a:r>
              <a:rPr lang="en-US" altLang="zh-CN" dirty="0"/>
              <a:t>,: COMMA</a:t>
            </a:r>
          </a:p>
          <a:p>
            <a:r>
              <a:rPr lang="en-US" altLang="zh-CN" dirty="0"/>
              <a:t>b: ID</a:t>
            </a:r>
          </a:p>
          <a:p>
            <a:r>
              <a:rPr lang="en-US" altLang="zh-CN" dirty="0"/>
              <a:t>;: SEMICOLON</a:t>
            </a:r>
          </a:p>
          <a:p>
            <a:r>
              <a:rPr lang="en-US" altLang="zh-CN" dirty="0"/>
              <a:t>a: ID</a:t>
            </a:r>
          </a:p>
          <a:p>
            <a:r>
              <a:rPr lang="en-US" altLang="zh-CN" dirty="0"/>
              <a:t>=: ASSIGN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39F79133-4B12-4256-905F-B9FEC75CC06D}"/>
              </a:ext>
            </a:extLst>
          </p:cNvPr>
          <p:cNvSpPr txBox="1"/>
          <p:nvPr/>
        </p:nvSpPr>
        <p:spPr>
          <a:xfrm>
            <a:off x="7628204" y="3336538"/>
            <a:ext cx="2049651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10: INT_LIT</a:t>
            </a:r>
          </a:p>
          <a:p>
            <a:r>
              <a:rPr lang="en-US" altLang="zh-CN" dirty="0"/>
              <a:t>;: SEMICOLON</a:t>
            </a:r>
          </a:p>
          <a:p>
            <a:r>
              <a:rPr lang="en-US" altLang="zh-CN" dirty="0"/>
              <a:t>b: ID</a:t>
            </a:r>
          </a:p>
          <a:p>
            <a:r>
              <a:rPr lang="en-US" altLang="zh-CN" dirty="0"/>
              <a:t>=: ASSIGN</a:t>
            </a:r>
          </a:p>
          <a:p>
            <a:r>
              <a:rPr lang="en-US" altLang="zh-CN" dirty="0"/>
              <a:t>2: INT_LIT</a:t>
            </a:r>
          </a:p>
          <a:p>
            <a:r>
              <a:rPr lang="en-US" altLang="zh-CN" dirty="0"/>
              <a:t>;: SEMICOLON</a:t>
            </a:r>
          </a:p>
          <a:p>
            <a:r>
              <a:rPr lang="en-US" altLang="zh-CN" dirty="0"/>
              <a:t>return: RETURN</a:t>
            </a:r>
          </a:p>
          <a:p>
            <a:r>
              <a:rPr lang="en-US" altLang="zh-CN" dirty="0"/>
              <a:t>a: ID</a:t>
            </a:r>
          </a:p>
          <a:p>
            <a:r>
              <a:rPr lang="en-US" altLang="zh-CN" dirty="0"/>
              <a:t>+: ADD</a:t>
            </a:r>
          </a:p>
          <a:p>
            <a:r>
              <a:rPr lang="en-US" altLang="zh-CN" dirty="0"/>
              <a:t>b: ID</a:t>
            </a:r>
          </a:p>
          <a:p>
            <a:r>
              <a:rPr lang="en-US" altLang="zh-CN" dirty="0"/>
              <a:t>;: SEMICOLON</a:t>
            </a:r>
          </a:p>
          <a:p>
            <a:r>
              <a:rPr lang="en-US" altLang="zh-CN" dirty="0"/>
              <a:t>}: RC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2176657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3937462-FCB9-4BE2-BFBE-E3583A8C3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3.6</a:t>
            </a:r>
            <a:r>
              <a:rPr lang="zh-CN" altLang="en-US" dirty="0"/>
              <a:t>　词法分析程序的自动构造工具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D0ACF51-634A-488A-9302-0B6B7F3F4C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2" y="942764"/>
            <a:ext cx="10515599" cy="727010"/>
          </a:xfrm>
        </p:spPr>
        <p:txBody>
          <a:bodyPr/>
          <a:lstStyle/>
          <a:p>
            <a:r>
              <a:rPr lang="en-US" altLang="zh-CN" dirty="0"/>
              <a:t>SysY2022</a:t>
            </a:r>
            <a:r>
              <a:rPr lang="zh-CN" altLang="en-US" dirty="0"/>
              <a:t>词法分析：编译与测试</a:t>
            </a:r>
            <a:r>
              <a:rPr lang="en-US" altLang="zh-CN" dirty="0"/>
              <a:t>2 - 16</a:t>
            </a:r>
            <a:r>
              <a:rPr lang="zh-CN" altLang="en-US" dirty="0"/>
              <a:t>进制与</a:t>
            </a:r>
            <a:r>
              <a:rPr lang="en-US" altLang="zh-CN" dirty="0"/>
              <a:t>8</a:t>
            </a:r>
            <a:r>
              <a:rPr lang="zh-CN" altLang="en-US" dirty="0"/>
              <a:t>进制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BF5E2E1-CE74-43E5-9D04-1444D9242D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3A857A3-1012-4184-86F6-41658C62E65F}" type="slidenum">
              <a:rPr lang="en-US" smtClean="0"/>
              <a:pPr/>
              <a:t>88</a:t>
            </a:fld>
            <a:endParaRPr 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A60C69C-7421-40A1-A92F-74C1A04D508F}"/>
              </a:ext>
            </a:extLst>
          </p:cNvPr>
          <p:cNvSpPr txBox="1"/>
          <p:nvPr/>
        </p:nvSpPr>
        <p:spPr>
          <a:xfrm>
            <a:off x="750656" y="1522073"/>
            <a:ext cx="9695201" cy="40011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zh-CN" sz="20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kylin@PK14WV</a:t>
            </a:r>
            <a:r>
              <a:rPr lang="en-US" altLang="zh-CN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:~/compiler/flex-c</a:t>
            </a:r>
            <a:r>
              <a:rPr lang="en-US" altLang="zh-CN" sz="20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$ ./scanner 055_hex_oct_add.sy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975C5AD-2961-446C-BAA8-000C378228FC}"/>
              </a:ext>
            </a:extLst>
          </p:cNvPr>
          <p:cNvSpPr txBox="1"/>
          <p:nvPr/>
        </p:nvSpPr>
        <p:spPr>
          <a:xfrm>
            <a:off x="611171" y="2904493"/>
            <a:ext cx="3433886" cy="230832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zh-CN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//test add</a:t>
            </a:r>
            <a:endParaRPr lang="en-US" altLang="zh-C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//test add of hex and oct</a:t>
            </a:r>
            <a:endParaRPr lang="en-US" altLang="zh-C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(){</a:t>
            </a:r>
          </a:p>
          <a:p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0xf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0xc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zh-C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zh-C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075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5245242-2DD1-4DA6-AE1B-301013840BFC}"/>
              </a:ext>
            </a:extLst>
          </p:cNvPr>
          <p:cNvSpPr txBox="1"/>
          <p:nvPr/>
        </p:nvSpPr>
        <p:spPr>
          <a:xfrm>
            <a:off x="611171" y="2229250"/>
            <a:ext cx="25506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015_hex_oct_add.sy</a:t>
            </a:r>
            <a:endParaRPr lang="zh-CN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6397DFB9-E6AE-4209-BF63-4D67B646E51B}"/>
              </a:ext>
            </a:extLst>
          </p:cNvPr>
          <p:cNvSpPr txBox="1"/>
          <p:nvPr/>
        </p:nvSpPr>
        <p:spPr>
          <a:xfrm>
            <a:off x="4916192" y="2229248"/>
            <a:ext cx="2359616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int: INT</a:t>
            </a:r>
          </a:p>
          <a:p>
            <a:r>
              <a:rPr lang="en-US" altLang="zh-CN" dirty="0"/>
              <a:t>main: ID</a:t>
            </a:r>
          </a:p>
          <a:p>
            <a:r>
              <a:rPr lang="en-US" altLang="zh-CN" dirty="0"/>
              <a:t>(: LP</a:t>
            </a:r>
          </a:p>
          <a:p>
            <a:r>
              <a:rPr lang="en-US" altLang="zh-CN" dirty="0"/>
              <a:t>): RP</a:t>
            </a:r>
          </a:p>
          <a:p>
            <a:r>
              <a:rPr lang="en-US" altLang="zh-CN" dirty="0"/>
              <a:t>{: LC</a:t>
            </a:r>
          </a:p>
          <a:p>
            <a:r>
              <a:rPr lang="en-US" altLang="zh-CN" dirty="0"/>
              <a:t>int: INT</a:t>
            </a:r>
          </a:p>
          <a:p>
            <a:r>
              <a:rPr lang="en-US" altLang="zh-CN" dirty="0"/>
              <a:t>a: ID</a:t>
            </a:r>
          </a:p>
          <a:p>
            <a:r>
              <a:rPr lang="en-US" altLang="zh-CN" dirty="0"/>
              <a:t>,: COMMA</a:t>
            </a:r>
          </a:p>
          <a:p>
            <a:r>
              <a:rPr lang="en-US" altLang="zh-CN" dirty="0"/>
              <a:t>b: ID</a:t>
            </a:r>
          </a:p>
          <a:p>
            <a:r>
              <a:rPr lang="en-US" altLang="zh-CN" dirty="0"/>
              <a:t>;: SEMICOLON</a:t>
            </a:r>
          </a:p>
          <a:p>
            <a:r>
              <a:rPr lang="en-US" altLang="zh-CN" dirty="0"/>
              <a:t>a: ID</a:t>
            </a:r>
          </a:p>
          <a:p>
            <a:r>
              <a:rPr lang="en-US" altLang="zh-CN" dirty="0"/>
              <a:t>=: ASSIGN</a:t>
            </a:r>
          </a:p>
          <a:p>
            <a:r>
              <a:rPr lang="en-US" altLang="zh-CN" dirty="0">
                <a:solidFill>
                  <a:srgbClr val="FF0000"/>
                </a:solidFill>
              </a:rPr>
              <a:t>0xf: INT_LIT</a:t>
            </a:r>
          </a:p>
          <a:p>
            <a:r>
              <a:rPr lang="en-US" altLang="zh-CN" dirty="0"/>
              <a:t>;: SEMICOLON</a:t>
            </a:r>
          </a:p>
          <a:p>
            <a:r>
              <a:rPr lang="en-US" altLang="zh-CN" dirty="0"/>
              <a:t>b: ID</a:t>
            </a:r>
          </a:p>
          <a:p>
            <a:r>
              <a:rPr lang="en-US" altLang="zh-CN" dirty="0"/>
              <a:t>=: ASSIGN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3185C5E4-1471-4FB5-AD21-F2B175513F00}"/>
              </a:ext>
            </a:extLst>
          </p:cNvPr>
          <p:cNvSpPr txBox="1"/>
          <p:nvPr/>
        </p:nvSpPr>
        <p:spPr>
          <a:xfrm>
            <a:off x="7729779" y="2229249"/>
            <a:ext cx="2359616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0xf: INT_LIT</a:t>
            </a:r>
          </a:p>
          <a:p>
            <a:r>
              <a:rPr lang="en-US" altLang="zh-CN" dirty="0"/>
              <a:t>;: SEMICOLON</a:t>
            </a:r>
          </a:p>
          <a:p>
            <a:r>
              <a:rPr lang="en-US" altLang="zh-CN" dirty="0"/>
              <a:t>b: ID</a:t>
            </a:r>
          </a:p>
          <a:p>
            <a:r>
              <a:rPr lang="en-US" altLang="zh-CN" dirty="0"/>
              <a:t>=: ASSIGN</a:t>
            </a:r>
          </a:p>
          <a:p>
            <a:r>
              <a:rPr lang="en-US" altLang="zh-CN" dirty="0">
                <a:solidFill>
                  <a:srgbClr val="FF0000"/>
                </a:solidFill>
              </a:rPr>
              <a:t>0xc: INT_LIT</a:t>
            </a:r>
          </a:p>
          <a:p>
            <a:r>
              <a:rPr lang="en-US" altLang="zh-CN" dirty="0"/>
              <a:t>;: SEMICOLON</a:t>
            </a:r>
          </a:p>
          <a:p>
            <a:r>
              <a:rPr lang="en-US" altLang="zh-CN" dirty="0"/>
              <a:t>return: RETURN</a:t>
            </a:r>
          </a:p>
          <a:p>
            <a:r>
              <a:rPr lang="en-US" altLang="zh-CN" dirty="0"/>
              <a:t>a: ID</a:t>
            </a:r>
          </a:p>
          <a:p>
            <a:r>
              <a:rPr lang="en-US" altLang="zh-CN" dirty="0"/>
              <a:t>+: ADD</a:t>
            </a:r>
          </a:p>
          <a:p>
            <a:r>
              <a:rPr lang="en-US" altLang="zh-CN" dirty="0"/>
              <a:t>b: ID</a:t>
            </a:r>
          </a:p>
          <a:p>
            <a:r>
              <a:rPr lang="en-US" altLang="zh-CN" dirty="0"/>
              <a:t>+: ADD</a:t>
            </a:r>
          </a:p>
          <a:p>
            <a:r>
              <a:rPr lang="en-US" altLang="zh-CN" dirty="0">
                <a:solidFill>
                  <a:srgbClr val="FF0000"/>
                </a:solidFill>
              </a:rPr>
              <a:t>075: INT_LIT</a:t>
            </a:r>
          </a:p>
          <a:p>
            <a:r>
              <a:rPr lang="en-US" altLang="zh-CN" dirty="0"/>
              <a:t>;: SEMICOLON</a:t>
            </a:r>
          </a:p>
          <a:p>
            <a:r>
              <a:rPr lang="en-US" altLang="zh-CN" dirty="0"/>
              <a:t>}: RC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801846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EBBA89C-2F00-4418-A0DC-611D914E5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3.1</a:t>
            </a:r>
            <a:r>
              <a:rPr lang="zh-CN" altLang="en-US" dirty="0"/>
              <a:t>　词法分析程序设计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4779287-C823-4DEB-AC8F-ED4FC4D2E8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3" y="942764"/>
            <a:ext cx="9772056" cy="5637024"/>
          </a:xfrm>
        </p:spPr>
        <p:txBody>
          <a:bodyPr/>
          <a:lstStyle/>
          <a:p>
            <a:r>
              <a:rPr lang="en-US" altLang="zh-CN" dirty="0"/>
              <a:t>while (</a:t>
            </a:r>
            <a:r>
              <a:rPr lang="en-US" altLang="zh-CN" dirty="0" err="1"/>
              <a:t>i</a:t>
            </a:r>
            <a:r>
              <a:rPr lang="en-US" altLang="zh-CN" dirty="0"/>
              <a:t>&gt;=j) </a:t>
            </a:r>
            <a:r>
              <a:rPr lang="en-US" altLang="zh-CN" dirty="0" err="1"/>
              <a:t>i</a:t>
            </a:r>
            <a:r>
              <a:rPr lang="en-US" altLang="zh-CN" dirty="0"/>
              <a:t>--;</a:t>
            </a:r>
          </a:p>
          <a:p>
            <a:r>
              <a:rPr lang="zh-CN" altLang="en-US" dirty="0"/>
              <a:t>输出单词符号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C00000"/>
              </a:buClr>
              <a:buSzPct val="120000"/>
              <a:buFont typeface="Wingdings" pitchFamily="2" charset="2"/>
              <a:buChar char="§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Microsoft YaHei" panose="020B0503020204020204" pitchFamily="34" charset="-122"/>
                <a:cs typeface="+mn-cs"/>
              </a:rPr>
              <a:t>&lt; WHILE,  while &gt;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C00000"/>
              </a:buClr>
              <a:buSzPct val="120000"/>
              <a:buFont typeface="Wingdings" pitchFamily="2" charset="2"/>
              <a:buChar char="§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Microsoft YaHei" panose="020B0503020204020204" pitchFamily="34" charset="-122"/>
                <a:cs typeface="+mn-cs"/>
              </a:rPr>
              <a:t>&lt; LP,  ( &gt;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C00000"/>
              </a:buClr>
              <a:buSzPct val="120000"/>
              <a:buFont typeface="Wingdings" pitchFamily="2" charset="2"/>
              <a:buChar char="§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Microsoft YaHei" panose="020B0503020204020204" pitchFamily="34" charset="-122"/>
                <a:cs typeface="+mn-cs"/>
              </a:rPr>
              <a:t>&lt; ID, 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Microsoft YaHei" panose="020B0503020204020204" pitchFamily="34" charset="-122"/>
                <a:cs typeface="+mn-cs"/>
              </a:rPr>
              <a:t>指向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Microsoft YaHei" panose="020B0503020204020204" pitchFamily="34" charset="-122"/>
                <a:cs typeface="+mn-cs"/>
              </a:rPr>
              <a:t>i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Microsoft YaHei" panose="020B0503020204020204" pitchFamily="34" charset="-122"/>
                <a:cs typeface="+mn-cs"/>
              </a:rPr>
              <a:t>的符号表项的指针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Microsoft YaHei" panose="020B0503020204020204" pitchFamily="34" charset="-122"/>
                <a:cs typeface="+mn-cs"/>
              </a:rPr>
              <a:t>&gt;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C00000"/>
              </a:buClr>
              <a:buSzPct val="120000"/>
              <a:buFont typeface="Wingdings" pitchFamily="2" charset="2"/>
              <a:buChar char="§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Microsoft YaHei" panose="020B0503020204020204" pitchFamily="34" charset="-122"/>
                <a:cs typeface="+mn-cs"/>
              </a:rPr>
              <a:t>&lt; GE,  &gt;= &gt;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C00000"/>
              </a:buClr>
              <a:buSzPct val="120000"/>
              <a:buFont typeface="Wingdings" pitchFamily="2" charset="2"/>
              <a:buChar char="§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Microsoft YaHei" panose="020B0503020204020204" pitchFamily="34" charset="-122"/>
                <a:cs typeface="+mn-cs"/>
              </a:rPr>
              <a:t>&lt; ID, 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Microsoft YaHei" panose="020B0503020204020204" pitchFamily="34" charset="-122"/>
                <a:cs typeface="+mn-cs"/>
              </a:rPr>
              <a:t>指向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Microsoft YaHei" panose="020B0503020204020204" pitchFamily="34" charset="-122"/>
                <a:cs typeface="+mn-cs"/>
              </a:rPr>
              <a:t>j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Microsoft YaHei" panose="020B0503020204020204" pitchFamily="34" charset="-122"/>
                <a:cs typeface="+mn-cs"/>
              </a:rPr>
              <a:t>的符号表项的指针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Microsoft YaHei" panose="020B0503020204020204" pitchFamily="34" charset="-122"/>
                <a:cs typeface="+mn-cs"/>
              </a:rPr>
              <a:t>&gt;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C00000"/>
              </a:buClr>
              <a:buSzPct val="120000"/>
              <a:buFont typeface="Wingdings" pitchFamily="2" charset="2"/>
              <a:buChar char="§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Microsoft YaHei" panose="020B0503020204020204" pitchFamily="34" charset="-122"/>
                <a:cs typeface="+mn-cs"/>
              </a:rPr>
              <a:t>&lt; RP,  ) &gt;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C00000"/>
              </a:buClr>
              <a:buSzPct val="120000"/>
              <a:buFont typeface="Wingdings" pitchFamily="2" charset="2"/>
              <a:buChar char="§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Microsoft YaHei" panose="020B0503020204020204" pitchFamily="34" charset="-122"/>
                <a:cs typeface="+mn-cs"/>
              </a:rPr>
              <a:t>&lt; ID, 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Microsoft YaHei" panose="020B0503020204020204" pitchFamily="34" charset="-122"/>
                <a:cs typeface="+mn-cs"/>
              </a:rPr>
              <a:t>指向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Microsoft YaHei" panose="020B0503020204020204" pitchFamily="34" charset="-122"/>
                <a:cs typeface="+mn-cs"/>
              </a:rPr>
              <a:t>i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Microsoft YaHei" panose="020B0503020204020204" pitchFamily="34" charset="-122"/>
                <a:cs typeface="+mn-cs"/>
              </a:rPr>
              <a:t>的符号表项的指针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Microsoft YaHei" panose="020B0503020204020204" pitchFamily="34" charset="-122"/>
                <a:cs typeface="+mn-cs"/>
              </a:rPr>
              <a:t>&gt;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C00000"/>
              </a:buClr>
              <a:buSzPct val="120000"/>
              <a:buFont typeface="Wingdings" pitchFamily="2" charset="2"/>
              <a:buChar char="§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Microsoft YaHei" panose="020B0503020204020204" pitchFamily="34" charset="-122"/>
                <a:cs typeface="+mn-cs"/>
              </a:rPr>
              <a:t>&lt; DMINUS,  -- &gt;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C00000"/>
              </a:buClr>
              <a:buSzPct val="120000"/>
              <a:buFont typeface="Wingdings" pitchFamily="2" charset="2"/>
              <a:buChar char="§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Microsoft YaHei" panose="020B0503020204020204" pitchFamily="34" charset="-122"/>
                <a:cs typeface="+mn-cs"/>
              </a:rPr>
              <a:t>&lt; SEMICOLON,  ; &gt;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D241556-7AC1-409D-8695-10AAF3A964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3A857A3-1012-4184-86F6-41658C62E65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238246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3937462-FCB9-4BE2-BFBE-E3583A8C3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3.6</a:t>
            </a:r>
            <a:r>
              <a:rPr lang="zh-CN" altLang="en-US" dirty="0"/>
              <a:t>　词法分析程序的自动构造工具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D0ACF51-634A-488A-9302-0B6B7F3F4C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2" y="942764"/>
            <a:ext cx="10515599" cy="727010"/>
          </a:xfrm>
        </p:spPr>
        <p:txBody>
          <a:bodyPr/>
          <a:lstStyle/>
          <a:p>
            <a:r>
              <a:rPr lang="en-US" altLang="zh-CN" dirty="0"/>
              <a:t>SysY2022</a:t>
            </a:r>
            <a:r>
              <a:rPr lang="zh-CN" altLang="en-US" dirty="0"/>
              <a:t>词法分析：编译与测试</a:t>
            </a:r>
            <a:r>
              <a:rPr lang="en-US" altLang="zh-CN" dirty="0"/>
              <a:t>3A - </a:t>
            </a:r>
            <a:r>
              <a:rPr lang="zh-CN" altLang="en-US" dirty="0"/>
              <a:t>词法错误源码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BF5E2E1-CE74-43E5-9D04-1444D9242D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3A857A3-1012-4184-86F6-41658C62E65F}" type="slidenum">
              <a:rPr lang="en-US" smtClean="0"/>
              <a:pPr/>
              <a:t>89</a:t>
            </a:fld>
            <a:endParaRPr 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A60C69C-7421-40A1-A92F-74C1A04D508F}"/>
              </a:ext>
            </a:extLst>
          </p:cNvPr>
          <p:cNvSpPr txBox="1"/>
          <p:nvPr/>
        </p:nvSpPr>
        <p:spPr>
          <a:xfrm>
            <a:off x="750656" y="1522073"/>
            <a:ext cx="9695201" cy="40011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zh-CN" sz="20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kylin@PK14WV</a:t>
            </a:r>
            <a:r>
              <a:rPr lang="en-US" altLang="zh-CN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:~/compiler/flex-c</a:t>
            </a:r>
            <a:r>
              <a:rPr lang="en-US" altLang="zh-CN" sz="20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$ ./scanner test1.c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975C5AD-2961-446C-BAA8-000C378228FC}"/>
              </a:ext>
            </a:extLst>
          </p:cNvPr>
          <p:cNvSpPr txBox="1"/>
          <p:nvPr/>
        </p:nvSpPr>
        <p:spPr>
          <a:xfrm>
            <a:off x="750655" y="2025486"/>
            <a:ext cx="9695201" cy="341632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zh-CN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/*This program calculates the area of a circle with a given radius.</a:t>
            </a:r>
            <a:endParaRPr lang="en-US" altLang="zh-C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 But the value of PI and radius are both misspelled.</a:t>
            </a:r>
            <a:endParaRPr lang="en-US" altLang="zh-C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    -by Yang </a:t>
            </a:r>
            <a:r>
              <a:rPr lang="en-US" altLang="zh-CN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Maolin</a:t>
            </a:r>
            <a:r>
              <a:rPr lang="en-US" altLang="zh-CN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.</a:t>
            </a:r>
            <a:endParaRPr lang="en-US" altLang="zh-C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*/</a:t>
            </a:r>
            <a:endParaRPr lang="en-US" altLang="zh-C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(){</a:t>
            </a:r>
          </a:p>
          <a:p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//3.14 is misspelled</a:t>
            </a:r>
            <a:endParaRPr lang="en-US" altLang="zh-C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pi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lang="en-US" altLang="zh-C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14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//2.0 is misspelled</a:t>
            </a:r>
            <a:endParaRPr lang="en-US" altLang="zh-C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b="0" dirty="0">
                <a:solidFill>
                  <a:srgbClr val="F44747"/>
                </a:solidFill>
                <a:effectLst/>
                <a:latin typeface="Consolas" panose="020B0609020204030204" pitchFamily="49" charset="0"/>
              </a:rPr>
              <a:t>2a0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area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pi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altLang="zh-C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altLang="zh-C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putfloat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area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32415530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3937462-FCB9-4BE2-BFBE-E3583A8C3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3.6</a:t>
            </a:r>
            <a:r>
              <a:rPr lang="zh-CN" altLang="en-US" dirty="0"/>
              <a:t>　词法分析程序的自动构造工具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D0ACF51-634A-488A-9302-0B6B7F3F4C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2" y="942764"/>
            <a:ext cx="10515599" cy="727010"/>
          </a:xfrm>
        </p:spPr>
        <p:txBody>
          <a:bodyPr/>
          <a:lstStyle/>
          <a:p>
            <a:r>
              <a:rPr lang="en-US" altLang="zh-CN" dirty="0"/>
              <a:t>SysY2022</a:t>
            </a:r>
            <a:r>
              <a:rPr lang="zh-CN" altLang="en-US" dirty="0"/>
              <a:t>词法分析：编译与测试</a:t>
            </a:r>
            <a:r>
              <a:rPr lang="en-US" altLang="zh-CN" dirty="0"/>
              <a:t>3B - </a:t>
            </a:r>
            <a:r>
              <a:rPr lang="zh-CN" altLang="en-US" dirty="0"/>
              <a:t>词法错误测试结果 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BF5E2E1-CE74-43E5-9D04-1444D9242D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3A857A3-1012-4184-86F6-41658C62E65F}" type="slidenum">
              <a:rPr lang="en-US" smtClean="0"/>
              <a:pPr/>
              <a:t>90</a:t>
            </a:fld>
            <a:endParaRPr 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A60C69C-7421-40A1-A92F-74C1A04D508F}"/>
              </a:ext>
            </a:extLst>
          </p:cNvPr>
          <p:cNvSpPr txBox="1"/>
          <p:nvPr/>
        </p:nvSpPr>
        <p:spPr>
          <a:xfrm>
            <a:off x="750656" y="1522073"/>
            <a:ext cx="9695201" cy="40011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zh-CN" sz="20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kylin@PK14WV</a:t>
            </a:r>
            <a:r>
              <a:rPr lang="en-US" altLang="zh-CN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:~/compiler/flex-c</a:t>
            </a:r>
            <a:r>
              <a:rPr lang="en-US" altLang="zh-CN" sz="20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$ ./scanner test1.c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975C5AD-2961-446C-BAA8-000C378228FC}"/>
              </a:ext>
            </a:extLst>
          </p:cNvPr>
          <p:cNvSpPr txBox="1"/>
          <p:nvPr/>
        </p:nvSpPr>
        <p:spPr>
          <a:xfrm>
            <a:off x="750656" y="2025486"/>
            <a:ext cx="3898836" cy="230832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zh-C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(){</a:t>
            </a:r>
          </a:p>
          <a:p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</a:t>
            </a:r>
          </a:p>
          <a:p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pi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lang="en-US" altLang="zh-C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14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</a:t>
            </a:r>
          </a:p>
          <a:p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b="0" dirty="0">
                <a:solidFill>
                  <a:srgbClr val="F44747"/>
                </a:solidFill>
                <a:effectLst/>
                <a:latin typeface="Consolas" panose="020B0609020204030204" pitchFamily="49" charset="0"/>
              </a:rPr>
              <a:t>2a0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area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pi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altLang="zh-C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altLang="zh-C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putfloat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area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2D00220-CACF-41F9-9044-286F23E40AEC}"/>
              </a:ext>
            </a:extLst>
          </p:cNvPr>
          <p:cNvSpPr txBox="1"/>
          <p:nvPr/>
        </p:nvSpPr>
        <p:spPr>
          <a:xfrm>
            <a:off x="4946183" y="2010585"/>
            <a:ext cx="3267919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int: INT</a:t>
            </a:r>
          </a:p>
          <a:p>
            <a:r>
              <a:rPr lang="en-US" altLang="zh-CN" dirty="0"/>
              <a:t>main: ID</a:t>
            </a:r>
          </a:p>
          <a:p>
            <a:r>
              <a:rPr lang="en-US" altLang="zh-CN" dirty="0"/>
              <a:t>(: LP</a:t>
            </a:r>
          </a:p>
          <a:p>
            <a:r>
              <a:rPr lang="en-US" altLang="zh-CN" dirty="0"/>
              <a:t>): RP</a:t>
            </a:r>
          </a:p>
          <a:p>
            <a:r>
              <a:rPr lang="en-US" altLang="zh-CN" dirty="0"/>
              <a:t>{: LC</a:t>
            </a:r>
          </a:p>
          <a:p>
            <a:r>
              <a:rPr lang="en-US" altLang="zh-CN" dirty="0"/>
              <a:t>float: FLOAT</a:t>
            </a:r>
          </a:p>
          <a:p>
            <a:r>
              <a:rPr lang="en-US" altLang="zh-CN" dirty="0"/>
              <a:t>pi: ID</a:t>
            </a:r>
          </a:p>
          <a:p>
            <a:r>
              <a:rPr lang="en-US" altLang="zh-CN" dirty="0"/>
              <a:t>=: ASSIGN</a:t>
            </a:r>
          </a:p>
          <a:p>
            <a:r>
              <a:rPr lang="en-US" altLang="zh-CN" dirty="0"/>
              <a:t>3: INT_LIT</a:t>
            </a:r>
          </a:p>
          <a:p>
            <a:r>
              <a:rPr lang="en-US" altLang="zh-CN" dirty="0">
                <a:solidFill>
                  <a:srgbClr val="FF0000"/>
                </a:solidFill>
              </a:rPr>
              <a:t>Line 7: @: Unknown character</a:t>
            </a:r>
          </a:p>
          <a:p>
            <a:r>
              <a:rPr lang="en-US" altLang="zh-CN" dirty="0"/>
              <a:t>14: INT_LIT</a:t>
            </a:r>
          </a:p>
          <a:p>
            <a:r>
              <a:rPr lang="en-US" altLang="zh-CN" dirty="0"/>
              <a:t>;: SEMICOLON</a:t>
            </a:r>
          </a:p>
          <a:p>
            <a:r>
              <a:rPr lang="en-US" altLang="zh-CN" dirty="0"/>
              <a:t>float: FLOAT</a:t>
            </a:r>
          </a:p>
          <a:p>
            <a:r>
              <a:rPr lang="en-US" altLang="zh-CN" dirty="0"/>
              <a:t>r: ID</a:t>
            </a:r>
          </a:p>
          <a:p>
            <a:r>
              <a:rPr lang="en-US" altLang="zh-CN" dirty="0"/>
              <a:t>=: ASSIGN</a:t>
            </a:r>
          </a:p>
          <a:p>
            <a:r>
              <a:rPr lang="en-US" altLang="zh-CN" dirty="0">
                <a:solidFill>
                  <a:srgbClr val="FF0000"/>
                </a:solidFill>
              </a:rPr>
              <a:t>Line 9: 2a0: Lexical error</a:t>
            </a:r>
          </a:p>
          <a:p>
            <a:r>
              <a:rPr lang="en-US" altLang="zh-CN" dirty="0"/>
              <a:t>;: SEMICOLON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509BDFF-BEC5-41C6-A8D9-7D6724059F8C}"/>
              </a:ext>
            </a:extLst>
          </p:cNvPr>
          <p:cNvSpPr txBox="1"/>
          <p:nvPr/>
        </p:nvSpPr>
        <p:spPr>
          <a:xfrm>
            <a:off x="8438124" y="2034207"/>
            <a:ext cx="2007734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float: FLOAT</a:t>
            </a:r>
          </a:p>
          <a:p>
            <a:r>
              <a:rPr lang="en-US" altLang="zh-CN" dirty="0"/>
              <a:t>area: ID</a:t>
            </a:r>
          </a:p>
          <a:p>
            <a:r>
              <a:rPr lang="en-US" altLang="zh-CN" dirty="0"/>
              <a:t>=: ASSIGN</a:t>
            </a:r>
          </a:p>
          <a:p>
            <a:r>
              <a:rPr lang="en-US" altLang="zh-CN" dirty="0"/>
              <a:t>pi: ID</a:t>
            </a:r>
          </a:p>
          <a:p>
            <a:r>
              <a:rPr lang="en-US" altLang="zh-CN" dirty="0"/>
              <a:t>*: MUL</a:t>
            </a:r>
          </a:p>
          <a:p>
            <a:r>
              <a:rPr lang="en-US" altLang="zh-CN" dirty="0"/>
              <a:t>r: ID</a:t>
            </a:r>
          </a:p>
          <a:p>
            <a:r>
              <a:rPr lang="en-US" altLang="zh-CN" dirty="0"/>
              <a:t>*: MUL</a:t>
            </a:r>
          </a:p>
          <a:p>
            <a:r>
              <a:rPr lang="en-US" altLang="zh-CN" dirty="0"/>
              <a:t>r: ID</a:t>
            </a:r>
          </a:p>
          <a:p>
            <a:r>
              <a:rPr lang="en-US" altLang="zh-CN" dirty="0"/>
              <a:t>;: SEMICOLON</a:t>
            </a:r>
          </a:p>
          <a:p>
            <a:r>
              <a:rPr lang="en-US" altLang="zh-CN" dirty="0" err="1"/>
              <a:t>putfloat</a:t>
            </a:r>
            <a:r>
              <a:rPr lang="en-US" altLang="zh-CN" dirty="0"/>
              <a:t>: ID</a:t>
            </a:r>
          </a:p>
          <a:p>
            <a:r>
              <a:rPr lang="en-US" altLang="zh-CN" dirty="0"/>
              <a:t>(: LP</a:t>
            </a:r>
          </a:p>
          <a:p>
            <a:r>
              <a:rPr lang="en-US" altLang="zh-CN" dirty="0"/>
              <a:t>area: ID</a:t>
            </a:r>
          </a:p>
          <a:p>
            <a:r>
              <a:rPr lang="en-US" altLang="zh-CN" dirty="0"/>
              <a:t>): RP</a:t>
            </a:r>
          </a:p>
          <a:p>
            <a:r>
              <a:rPr lang="en-US" altLang="zh-CN" dirty="0"/>
              <a:t>;: SEMICOLON</a:t>
            </a:r>
          </a:p>
          <a:p>
            <a:r>
              <a:rPr lang="en-US" altLang="zh-CN" dirty="0"/>
              <a:t>}: RC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5112925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3937462-FCB9-4BE2-BFBE-E3583A8C3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3.6</a:t>
            </a:r>
            <a:r>
              <a:rPr lang="zh-CN" altLang="en-US" dirty="0"/>
              <a:t>　词法分析程序的自动构造工具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D0ACF51-634A-488A-9302-0B6B7F3F4C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2" y="942764"/>
            <a:ext cx="10515599" cy="727010"/>
          </a:xfrm>
        </p:spPr>
        <p:txBody>
          <a:bodyPr/>
          <a:lstStyle/>
          <a:p>
            <a:r>
              <a:rPr lang="en-US" altLang="zh-CN" dirty="0"/>
              <a:t>SysY2022</a:t>
            </a:r>
            <a:r>
              <a:rPr lang="zh-CN" altLang="en-US" dirty="0"/>
              <a:t>词法分析：编译与测试</a:t>
            </a:r>
            <a:r>
              <a:rPr lang="en-US" altLang="zh-CN" dirty="0"/>
              <a:t>4 - float</a:t>
            </a:r>
            <a:r>
              <a:rPr lang="zh-CN" altLang="en-US" dirty="0"/>
              <a:t>字面量的识别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BF5E2E1-CE74-43E5-9D04-1444D9242D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3A857A3-1012-4184-86F6-41658C62E65F}" type="slidenum">
              <a:rPr lang="en-US" smtClean="0"/>
              <a:pPr/>
              <a:t>91</a:t>
            </a:fld>
            <a:endParaRPr 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A60C69C-7421-40A1-A92F-74C1A04D508F}"/>
              </a:ext>
            </a:extLst>
          </p:cNvPr>
          <p:cNvSpPr txBox="1"/>
          <p:nvPr/>
        </p:nvSpPr>
        <p:spPr>
          <a:xfrm>
            <a:off x="750656" y="1475579"/>
            <a:ext cx="9695201" cy="40011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zh-CN" sz="20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kylin@PK14WV</a:t>
            </a:r>
            <a:r>
              <a:rPr lang="en-US" altLang="zh-CN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:~/compiler/flex-c</a:t>
            </a:r>
            <a:r>
              <a:rPr lang="en-US" altLang="zh-CN" sz="20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$ ./scanner f-14-add1.c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975C5AD-2961-446C-BAA8-000C378228FC}"/>
              </a:ext>
            </a:extLst>
          </p:cNvPr>
          <p:cNvSpPr txBox="1"/>
          <p:nvPr/>
        </p:nvSpPr>
        <p:spPr>
          <a:xfrm>
            <a:off x="750656" y="2009988"/>
            <a:ext cx="3898836" cy="230832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zh-C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(){</a:t>
            </a:r>
          </a:p>
          <a:p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02e-03f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getfloat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putfloat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zh-C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putch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5A8DD1E-E32C-4A39-8A4F-4F246A6E40C6}"/>
              </a:ext>
            </a:extLst>
          </p:cNvPr>
          <p:cNvSpPr txBox="1"/>
          <p:nvPr/>
        </p:nvSpPr>
        <p:spPr>
          <a:xfrm>
            <a:off x="4943716" y="1829195"/>
            <a:ext cx="2344118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int: INT</a:t>
            </a:r>
          </a:p>
          <a:p>
            <a:r>
              <a:rPr lang="en-US" altLang="zh-CN" dirty="0"/>
              <a:t>main: ID</a:t>
            </a:r>
          </a:p>
          <a:p>
            <a:r>
              <a:rPr lang="en-US" altLang="zh-CN" dirty="0"/>
              <a:t>(: LP</a:t>
            </a:r>
          </a:p>
          <a:p>
            <a:r>
              <a:rPr lang="en-US" altLang="zh-CN" dirty="0"/>
              <a:t>): RP</a:t>
            </a:r>
          </a:p>
          <a:p>
            <a:r>
              <a:rPr lang="en-US" altLang="zh-CN" dirty="0"/>
              <a:t>{: LC</a:t>
            </a:r>
          </a:p>
          <a:p>
            <a:r>
              <a:rPr lang="en-US" altLang="zh-CN" dirty="0"/>
              <a:t>float: FLOAT</a:t>
            </a:r>
          </a:p>
          <a:p>
            <a:r>
              <a:rPr lang="en-US" altLang="zh-CN" dirty="0"/>
              <a:t>a: ID</a:t>
            </a:r>
          </a:p>
          <a:p>
            <a:r>
              <a:rPr lang="en-US" altLang="zh-CN" dirty="0"/>
              <a:t>,: COMMA</a:t>
            </a:r>
          </a:p>
          <a:p>
            <a:r>
              <a:rPr lang="en-US" altLang="zh-CN" dirty="0"/>
              <a:t>b: ID</a:t>
            </a:r>
          </a:p>
          <a:p>
            <a:r>
              <a:rPr lang="en-US" altLang="zh-CN" dirty="0"/>
              <a:t>;: SEMICOLON</a:t>
            </a:r>
          </a:p>
          <a:p>
            <a:r>
              <a:rPr lang="en-US" altLang="zh-CN" dirty="0"/>
              <a:t>a: ID</a:t>
            </a:r>
          </a:p>
          <a:p>
            <a:r>
              <a:rPr lang="en-US" altLang="zh-CN" dirty="0"/>
              <a:t>=: ASSIGN</a:t>
            </a:r>
          </a:p>
          <a:p>
            <a:r>
              <a:rPr lang="en-US" altLang="zh-CN" dirty="0">
                <a:solidFill>
                  <a:srgbClr val="FF0000"/>
                </a:solidFill>
              </a:rPr>
              <a:t>02e-03f: FLOAT_LIT</a:t>
            </a:r>
          </a:p>
          <a:p>
            <a:r>
              <a:rPr lang="en-US" altLang="zh-CN" dirty="0"/>
              <a:t>;: SEMICOLON</a:t>
            </a:r>
          </a:p>
          <a:p>
            <a:r>
              <a:rPr lang="en-US" altLang="zh-CN" dirty="0"/>
              <a:t>b: ID</a:t>
            </a:r>
          </a:p>
          <a:p>
            <a:r>
              <a:rPr lang="en-US" altLang="zh-CN" dirty="0"/>
              <a:t>=: ASSIGN</a:t>
            </a:r>
          </a:p>
          <a:p>
            <a:r>
              <a:rPr lang="en-US" altLang="zh-CN" dirty="0" err="1"/>
              <a:t>getfloat</a:t>
            </a:r>
            <a:r>
              <a:rPr lang="en-US" altLang="zh-CN" dirty="0"/>
              <a:t>: ID</a:t>
            </a:r>
          </a:p>
          <a:p>
            <a:r>
              <a:rPr lang="en-US" altLang="zh-CN" dirty="0"/>
              <a:t>(: LP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B78A0A6-5254-4B81-9EA9-021C17B7AD3B}"/>
              </a:ext>
            </a:extLst>
          </p:cNvPr>
          <p:cNvSpPr txBox="1"/>
          <p:nvPr/>
        </p:nvSpPr>
        <p:spPr>
          <a:xfrm>
            <a:off x="7543797" y="1844693"/>
            <a:ext cx="2344118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): RP</a:t>
            </a:r>
          </a:p>
          <a:p>
            <a:r>
              <a:rPr lang="en-US" altLang="zh-CN" dirty="0"/>
              <a:t>;: SEMICOLON</a:t>
            </a:r>
          </a:p>
          <a:p>
            <a:r>
              <a:rPr lang="en-US" altLang="zh-CN" dirty="0" err="1"/>
              <a:t>putfloat</a:t>
            </a:r>
            <a:r>
              <a:rPr lang="en-US" altLang="zh-CN" dirty="0"/>
              <a:t>: ID</a:t>
            </a:r>
          </a:p>
          <a:p>
            <a:r>
              <a:rPr lang="en-US" altLang="zh-CN" dirty="0"/>
              <a:t>(: LP</a:t>
            </a:r>
          </a:p>
          <a:p>
            <a:r>
              <a:rPr lang="en-US" altLang="zh-CN" dirty="0"/>
              <a:t>a: ID</a:t>
            </a:r>
          </a:p>
          <a:p>
            <a:r>
              <a:rPr lang="en-US" altLang="zh-CN" dirty="0"/>
              <a:t>+: ADD</a:t>
            </a:r>
          </a:p>
          <a:p>
            <a:r>
              <a:rPr lang="en-US" altLang="zh-CN" dirty="0"/>
              <a:t>b: ID</a:t>
            </a:r>
          </a:p>
          <a:p>
            <a:r>
              <a:rPr lang="en-US" altLang="zh-CN" dirty="0"/>
              <a:t>): RP</a:t>
            </a:r>
          </a:p>
          <a:p>
            <a:r>
              <a:rPr lang="en-US" altLang="zh-CN" dirty="0"/>
              <a:t>;: SEMICOLON</a:t>
            </a:r>
          </a:p>
          <a:p>
            <a:r>
              <a:rPr lang="en-US" altLang="zh-CN" dirty="0" err="1"/>
              <a:t>putch</a:t>
            </a:r>
            <a:r>
              <a:rPr lang="en-US" altLang="zh-CN" dirty="0"/>
              <a:t>: ID</a:t>
            </a:r>
          </a:p>
          <a:p>
            <a:r>
              <a:rPr lang="en-US" altLang="zh-CN" dirty="0"/>
              <a:t>(: LP</a:t>
            </a:r>
          </a:p>
          <a:p>
            <a:r>
              <a:rPr lang="en-US" altLang="zh-CN" dirty="0"/>
              <a:t>10: INT_LIT</a:t>
            </a:r>
          </a:p>
          <a:p>
            <a:r>
              <a:rPr lang="en-US" altLang="zh-CN" dirty="0"/>
              <a:t>): RP</a:t>
            </a:r>
          </a:p>
          <a:p>
            <a:r>
              <a:rPr lang="en-US" altLang="zh-CN" dirty="0"/>
              <a:t>;: SEMICOLON</a:t>
            </a:r>
          </a:p>
          <a:p>
            <a:r>
              <a:rPr lang="en-US" altLang="zh-CN" dirty="0"/>
              <a:t>return: RETURN</a:t>
            </a:r>
          </a:p>
          <a:p>
            <a:r>
              <a:rPr lang="en-US" altLang="zh-CN" dirty="0"/>
              <a:t>0: INT_LIT</a:t>
            </a:r>
          </a:p>
          <a:p>
            <a:r>
              <a:rPr lang="en-US" altLang="zh-CN" dirty="0"/>
              <a:t>;: SEMICOLON</a:t>
            </a:r>
          </a:p>
          <a:p>
            <a:r>
              <a:rPr lang="en-US" altLang="zh-CN" dirty="0"/>
              <a:t>}: RC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6359603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032184-8426-4966-BE88-49A2561FA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3.6</a:t>
            </a:r>
            <a:r>
              <a:rPr lang="zh-CN" altLang="en-US" dirty="0"/>
              <a:t>　词法分析程序的自动构造工具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A825139-FC5B-4ED7-86E4-5A55FBDAE6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2" y="942765"/>
            <a:ext cx="10515599" cy="1204088"/>
          </a:xfrm>
        </p:spPr>
        <p:txBody>
          <a:bodyPr>
            <a:normAutofit/>
          </a:bodyPr>
          <a:lstStyle/>
          <a:p>
            <a:r>
              <a:rPr lang="en-US" altLang="zh-CN" dirty="0"/>
              <a:t>Flex + bison: </a:t>
            </a:r>
            <a:r>
              <a:rPr lang="zh-CN" altLang="en-US" dirty="0"/>
              <a:t>一个四则运算的计算器的实现</a:t>
            </a:r>
            <a:endParaRPr lang="en-US" altLang="zh-CN" dirty="0"/>
          </a:p>
          <a:p>
            <a:r>
              <a:rPr lang="en-US" altLang="zh-CN" dirty="0" err="1">
                <a:solidFill>
                  <a:srgbClr val="C00000"/>
                </a:solidFill>
              </a:rPr>
              <a:t>calc.l</a:t>
            </a:r>
            <a:r>
              <a:rPr lang="en-US" altLang="zh-CN" dirty="0">
                <a:solidFill>
                  <a:srgbClr val="C00000"/>
                </a:solidFill>
              </a:rPr>
              <a:t>   </a:t>
            </a:r>
            <a:r>
              <a:rPr lang="en-US" altLang="zh-CN" dirty="0" err="1"/>
              <a:t>calc.y</a:t>
            </a:r>
            <a:r>
              <a:rPr lang="en-US" altLang="zh-CN" dirty="0"/>
              <a:t>  </a:t>
            </a:r>
            <a:r>
              <a:rPr lang="en-US" altLang="zh-CN" dirty="0" err="1"/>
              <a:t>driver.c</a:t>
            </a:r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D7612D9-C2B9-4FA7-869E-09A9442FCF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3A857A3-1012-4184-86F6-41658C62E65F}" type="slidenum">
              <a:rPr lang="en-US" smtClean="0"/>
              <a:pPr/>
              <a:t>92</a:t>
            </a:fld>
            <a:endParaRPr 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C20C583-17AB-4A0D-8721-4BC76A0AE220}"/>
              </a:ext>
            </a:extLst>
          </p:cNvPr>
          <p:cNvSpPr txBox="1"/>
          <p:nvPr/>
        </p:nvSpPr>
        <p:spPr>
          <a:xfrm>
            <a:off x="599643" y="2146981"/>
            <a:ext cx="9814842" cy="452431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zh-CN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 </a:t>
            </a:r>
            <a:r>
              <a:rPr lang="en-US" altLang="zh-CN" sz="16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calc.l</a:t>
            </a:r>
            <a:r>
              <a:rPr lang="en-US" altLang="zh-CN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*/</a:t>
            </a:r>
            <a:endParaRPr lang="en-US" altLang="zh-CN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%option</a:t>
            </a:r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noyywrap</a:t>
            </a:r>
            <a:endParaRPr lang="en-US" altLang="zh-CN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%{</a:t>
            </a:r>
          </a:p>
          <a:p>
            <a:r>
              <a:rPr lang="en-US" altLang="zh-CN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 </a:t>
            </a:r>
            <a:r>
              <a:rPr lang="zh-CN" altLang="en-US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引入 </a:t>
            </a:r>
            <a:r>
              <a:rPr lang="en-US" altLang="zh-CN" sz="16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calc.y</a:t>
            </a:r>
            <a:r>
              <a:rPr lang="en-US" altLang="zh-CN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zh-CN" altLang="en-US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定义的 </a:t>
            </a:r>
            <a:r>
              <a:rPr lang="en-US" altLang="zh-CN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token */</a:t>
            </a:r>
            <a:endParaRPr lang="en-US" altLang="zh-CN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altLang="zh-CN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calc.tab.h</a:t>
            </a:r>
            <a:r>
              <a:rPr lang="en-US" altLang="zh-CN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altLang="zh-CN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%}</a:t>
            </a:r>
          </a:p>
          <a:p>
            <a:b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%%</a:t>
            </a:r>
          </a:p>
          <a:p>
            <a:r>
              <a:rPr lang="en-US" altLang="zh-CN" sz="16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\(</a:t>
            </a:r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 return LPAREN; }</a:t>
            </a:r>
          </a:p>
          <a:p>
            <a:r>
              <a:rPr lang="en-US" altLang="zh-CN" sz="16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\)</a:t>
            </a:r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 return RPAREN; }</a:t>
            </a:r>
          </a:p>
          <a:p>
            <a:r>
              <a:rPr lang="en-US" altLang="zh-CN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"+"</a:t>
            </a:r>
            <a:r>
              <a:rPr lang="en-US" altLang="zh-CN" sz="1600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lang="en-US" altLang="zh-CN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"-"</a:t>
            </a:r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altLang="zh-CN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yylval</a:t>
            </a:r>
            <a:r>
              <a:rPr lang="en-US" altLang="zh-CN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op</a:t>
            </a:r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yytext</a:t>
            </a:r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[0]; return ADDOP; }</a:t>
            </a:r>
          </a:p>
          <a:p>
            <a:r>
              <a:rPr lang="en-US" altLang="zh-CN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"*"</a:t>
            </a:r>
            <a:r>
              <a:rPr lang="en-US" altLang="zh-CN" sz="1600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lang="en-US" altLang="zh-CN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"/"</a:t>
            </a:r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altLang="zh-CN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yylval</a:t>
            </a:r>
            <a:r>
              <a:rPr lang="en-US" altLang="zh-CN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op</a:t>
            </a:r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yytext</a:t>
            </a:r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[0]; return MULOP; }</a:t>
            </a:r>
          </a:p>
          <a:p>
            <a:r>
              <a:rPr lang="en-US" altLang="zh-CN" sz="1600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[0-9]</a:t>
            </a:r>
            <a:r>
              <a:rPr lang="en-US" altLang="zh-CN" sz="16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altLang="zh-CN" sz="1600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|[0-9]</a:t>
            </a:r>
            <a:r>
              <a:rPr lang="en-US" altLang="zh-CN" sz="16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+\.</a:t>
            </a:r>
            <a:r>
              <a:rPr lang="en-US" altLang="zh-CN" sz="1600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[0-9]</a:t>
            </a:r>
            <a:r>
              <a:rPr lang="en-US" altLang="zh-CN" sz="16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zh-CN" sz="1600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|[0-9]</a:t>
            </a:r>
            <a:r>
              <a:rPr lang="en-US" altLang="zh-CN" sz="16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*\.</a:t>
            </a:r>
            <a:r>
              <a:rPr lang="en-US" altLang="zh-CN" sz="1600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[0-9]</a:t>
            </a:r>
            <a:r>
              <a:rPr lang="en-US" altLang="zh-CN" sz="16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altLang="zh-CN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yylval</a:t>
            </a:r>
            <a:r>
              <a:rPr lang="en-US" altLang="zh-CN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atof</a:t>
            </a:r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yytext</a:t>
            </a:r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 return NUMBER; }</a:t>
            </a:r>
          </a:p>
          <a:p>
            <a:r>
              <a:rPr lang="en-US" altLang="zh-CN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 "</a:t>
            </a:r>
            <a:r>
              <a:rPr lang="en-US" altLang="zh-CN" sz="1600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lang="en-US" altLang="zh-CN" sz="16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\t</a:t>
            </a:r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  }</a:t>
            </a:r>
          </a:p>
          <a:p>
            <a:r>
              <a:rPr lang="en-US" altLang="zh-CN" sz="16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\r\n</a:t>
            </a:r>
            <a:r>
              <a:rPr lang="en-US" altLang="zh-CN" sz="1600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lang="en-US" altLang="zh-CN" sz="16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altLang="zh-CN" sz="1600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lang="en-US" altLang="zh-CN" sz="16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\r</a:t>
            </a:r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 return RET; }</a:t>
            </a:r>
          </a:p>
          <a:p>
            <a:b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%%</a:t>
            </a:r>
          </a:p>
        </p:txBody>
      </p:sp>
    </p:spTree>
    <p:extLst>
      <p:ext uri="{BB962C8B-B14F-4D97-AF65-F5344CB8AC3E}">
        <p14:creationId xmlns:p14="http://schemas.microsoft.com/office/powerpoint/2010/main" val="309507490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032184-8426-4966-BE88-49A2561FA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3.6</a:t>
            </a:r>
            <a:r>
              <a:rPr lang="zh-CN" altLang="en-US" dirty="0"/>
              <a:t>　词法分析程序的自动构造工具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A825139-FC5B-4ED7-86E4-5A55FBDAE6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2" y="865275"/>
            <a:ext cx="10515599" cy="932530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altLang="zh-CN" dirty="0"/>
              <a:t>Flex + bison: </a:t>
            </a:r>
            <a:r>
              <a:rPr lang="zh-CN" altLang="en-US" dirty="0"/>
              <a:t>一个计算器的实现</a:t>
            </a:r>
            <a:endParaRPr lang="en-US" altLang="zh-CN" dirty="0"/>
          </a:p>
          <a:p>
            <a:pPr>
              <a:lnSpc>
                <a:spcPct val="100000"/>
              </a:lnSpc>
            </a:pPr>
            <a:r>
              <a:rPr lang="en-US" altLang="zh-CN" dirty="0" err="1"/>
              <a:t>calc.l</a:t>
            </a:r>
            <a:r>
              <a:rPr lang="en-US" altLang="zh-CN" dirty="0"/>
              <a:t>   </a:t>
            </a:r>
            <a:r>
              <a:rPr lang="en-US" altLang="zh-CN" dirty="0" err="1">
                <a:solidFill>
                  <a:srgbClr val="C00000"/>
                </a:solidFill>
              </a:rPr>
              <a:t>calc.y</a:t>
            </a:r>
            <a:r>
              <a:rPr lang="en-US" altLang="zh-CN" dirty="0"/>
              <a:t>  </a:t>
            </a:r>
            <a:r>
              <a:rPr lang="en-US" altLang="zh-CN" dirty="0" err="1"/>
              <a:t>driver.c</a:t>
            </a:r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D7612D9-C2B9-4FA7-869E-09A9442FCF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3A857A3-1012-4184-86F6-41658C62E65F}" type="slidenum">
              <a:rPr lang="en-US" smtClean="0"/>
              <a:pPr/>
              <a:t>93</a:t>
            </a:fld>
            <a:endParaRPr 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C20C583-17AB-4A0D-8721-4BC76A0AE220}"/>
              </a:ext>
            </a:extLst>
          </p:cNvPr>
          <p:cNvSpPr txBox="1"/>
          <p:nvPr/>
        </p:nvSpPr>
        <p:spPr>
          <a:xfrm>
            <a:off x="540906" y="1770676"/>
            <a:ext cx="4406307" cy="504753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zh-CN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 </a:t>
            </a:r>
            <a:r>
              <a:rPr lang="en-US" altLang="zh-CN" sz="14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calc.y</a:t>
            </a:r>
            <a:r>
              <a:rPr lang="en-US" altLang="zh-CN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*/</a:t>
            </a:r>
            <a:endParaRPr lang="en-US" altLang="zh-CN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%{</a:t>
            </a:r>
          </a:p>
          <a:p>
            <a:r>
              <a:rPr lang="en-US" altLang="zh-CN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altLang="zh-CN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CN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stdio.h</a:t>
            </a:r>
            <a:r>
              <a:rPr lang="en-US" altLang="zh-CN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zh-CN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yylex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yyerror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zh-CN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%}</a:t>
            </a:r>
          </a:p>
          <a:p>
            <a:r>
              <a:rPr lang="en-US" altLang="zh-CN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%token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RET</a:t>
            </a:r>
          </a:p>
          <a:p>
            <a:r>
              <a:rPr lang="en-US" altLang="zh-CN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%token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&lt;</a:t>
            </a:r>
            <a:r>
              <a:rPr lang="en-US" altLang="zh-CN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 NUMBER</a:t>
            </a:r>
          </a:p>
          <a:p>
            <a:r>
              <a:rPr lang="en-US" altLang="zh-CN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%token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&lt;</a:t>
            </a:r>
            <a:r>
              <a:rPr lang="en-US" altLang="zh-CN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op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 ADDOP MULOP LPAREN RPAREN</a:t>
            </a:r>
          </a:p>
          <a:p>
            <a:r>
              <a:rPr lang="en-US" altLang="zh-CN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%type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&lt;</a:t>
            </a:r>
            <a:r>
              <a:rPr lang="en-US" altLang="zh-CN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 top line expr term factor</a:t>
            </a:r>
          </a:p>
          <a:p>
            <a:endParaRPr lang="en-US" altLang="zh-CN" sz="1400" b="0" dirty="0">
              <a:solidFill>
                <a:srgbClr val="569CD6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%start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top</a:t>
            </a:r>
          </a:p>
          <a:p>
            <a:endParaRPr lang="en-US" altLang="zh-CN" sz="1400" b="0" dirty="0">
              <a:solidFill>
                <a:srgbClr val="569CD6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%union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char   op;</a:t>
            </a:r>
          </a:p>
          <a:p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double num;</a:t>
            </a:r>
          </a:p>
          <a:p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%%</a:t>
            </a:r>
          </a:p>
          <a:p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top</a:t>
            </a:r>
          </a:p>
          <a:p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top line {} | {}</a:t>
            </a:r>
          </a:p>
          <a:p>
            <a:endParaRPr lang="en-US" altLang="zh-CN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line</a:t>
            </a:r>
          </a:p>
          <a:p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expr RET { </a:t>
            </a:r>
            <a:r>
              <a:rPr lang="en-US" altLang="zh-CN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(" = %f\n", $1); }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1214898-18AF-4A94-AC71-32D338144AC5}"/>
              </a:ext>
            </a:extLst>
          </p:cNvPr>
          <p:cNvSpPr txBox="1"/>
          <p:nvPr/>
        </p:nvSpPr>
        <p:spPr>
          <a:xfrm>
            <a:off x="5869609" y="816569"/>
            <a:ext cx="4685279" cy="600164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expr </a:t>
            </a:r>
          </a:p>
          <a:p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term { $$ = $1;}</a:t>
            </a:r>
          </a:p>
          <a:p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| expr ADDOP term</a:t>
            </a:r>
          </a:p>
          <a:p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  switch ($2) {</a:t>
            </a:r>
          </a:p>
          <a:p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case '+': $$ = $1 + $3; break;</a:t>
            </a:r>
          </a:p>
          <a:p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case '-': $$ = $1 - $3; break;</a:t>
            </a:r>
          </a:p>
          <a:p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term</a:t>
            </a:r>
          </a:p>
          <a:p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factor {$$ = $1;}</a:t>
            </a:r>
          </a:p>
          <a:p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| term MULOP factor</a:t>
            </a:r>
          </a:p>
          <a:p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switch ($2) {</a:t>
            </a:r>
          </a:p>
          <a:p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case '*': $$ = $1 * $3; break;</a:t>
            </a:r>
          </a:p>
          <a:p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case '/': $$ = $1 / $3; break; </a:t>
            </a:r>
            <a:endParaRPr lang="zh-CN" alt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zh-CN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factor</a:t>
            </a:r>
          </a:p>
          <a:p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LPAREN expr RPAREN { $$ = $2; }</a:t>
            </a:r>
          </a:p>
          <a:p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| NUMBER { $$ = $1; }</a:t>
            </a:r>
          </a:p>
          <a:p>
            <a:r>
              <a:rPr lang="en-US" altLang="zh-CN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%%</a:t>
            </a:r>
            <a:endParaRPr lang="en-US" altLang="zh-CN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yyerror</a:t>
            </a:r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zh-CN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</a:t>
            </a:r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{}</a:t>
            </a:r>
          </a:p>
        </p:txBody>
      </p:sp>
    </p:spTree>
    <p:extLst>
      <p:ext uri="{BB962C8B-B14F-4D97-AF65-F5344CB8AC3E}">
        <p14:creationId xmlns:p14="http://schemas.microsoft.com/office/powerpoint/2010/main" val="11432716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032184-8426-4966-BE88-49A2561FA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3.6</a:t>
            </a:r>
            <a:r>
              <a:rPr lang="zh-CN" altLang="en-US" dirty="0"/>
              <a:t>　词法分析程序的自动构造工具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A825139-FC5B-4ED7-86E4-5A55FBDAE6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2" y="865274"/>
            <a:ext cx="10515599" cy="224694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CN" dirty="0"/>
              <a:t>Flex + bison: </a:t>
            </a:r>
            <a:r>
              <a:rPr lang="zh-CN" altLang="en-US" dirty="0"/>
              <a:t>一个计算器的实现</a:t>
            </a:r>
            <a:endParaRPr lang="en-US" altLang="zh-CN" dirty="0"/>
          </a:p>
          <a:p>
            <a:pPr>
              <a:lnSpc>
                <a:spcPct val="100000"/>
              </a:lnSpc>
            </a:pPr>
            <a:r>
              <a:rPr lang="en-US" altLang="zh-CN" dirty="0" err="1"/>
              <a:t>calc.l</a:t>
            </a:r>
            <a:r>
              <a:rPr lang="en-US" altLang="zh-CN" dirty="0"/>
              <a:t>   </a:t>
            </a:r>
            <a:r>
              <a:rPr lang="en-US" altLang="zh-CN" dirty="0" err="1"/>
              <a:t>calc.y</a:t>
            </a:r>
            <a:r>
              <a:rPr lang="en-US" altLang="zh-CN" dirty="0"/>
              <a:t>  </a:t>
            </a:r>
            <a:r>
              <a:rPr lang="en-US" altLang="zh-CN" dirty="0" err="1">
                <a:solidFill>
                  <a:srgbClr val="C00000"/>
                </a:solidFill>
              </a:rPr>
              <a:t>driver.c</a:t>
            </a:r>
            <a:r>
              <a:rPr lang="en-US" altLang="zh-CN" dirty="0"/>
              <a:t> </a:t>
            </a:r>
          </a:p>
          <a:p>
            <a:pPr>
              <a:lnSpc>
                <a:spcPct val="100000"/>
              </a:lnSpc>
            </a:pPr>
            <a:endParaRPr lang="en-US" altLang="zh-CN" dirty="0"/>
          </a:p>
          <a:p>
            <a:pPr>
              <a:lnSpc>
                <a:spcPct val="100000"/>
              </a:lnSpc>
            </a:pPr>
            <a:r>
              <a:rPr lang="zh-CN" altLang="en-US" dirty="0"/>
              <a:t>编译与测试：</a:t>
            </a:r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D7612D9-C2B9-4FA7-869E-09A9442FCF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3A857A3-1012-4184-86F6-41658C62E65F}" type="slidenum">
              <a:rPr lang="en-US" smtClean="0"/>
              <a:pPr/>
              <a:t>94</a:t>
            </a:fld>
            <a:endParaRPr 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C20C583-17AB-4A0D-8721-4BC76A0AE220}"/>
              </a:ext>
            </a:extLst>
          </p:cNvPr>
          <p:cNvSpPr txBox="1"/>
          <p:nvPr/>
        </p:nvSpPr>
        <p:spPr>
          <a:xfrm>
            <a:off x="6287524" y="977684"/>
            <a:ext cx="4406307" cy="203132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zh-C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yyparse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b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yyparse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1214898-18AF-4A94-AC71-32D338144AC5}"/>
              </a:ext>
            </a:extLst>
          </p:cNvPr>
          <p:cNvSpPr txBox="1"/>
          <p:nvPr/>
        </p:nvSpPr>
        <p:spPr>
          <a:xfrm>
            <a:off x="354928" y="3112218"/>
            <a:ext cx="10338903" cy="317009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zh-CN" sz="20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kylin@PK14WV</a:t>
            </a:r>
            <a:r>
              <a:rPr lang="en-US" altLang="zh-CN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:~/compiler/bison</a:t>
            </a:r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$ bison -d </a:t>
            </a:r>
            <a:r>
              <a:rPr lang="en-US" altLang="zh-CN" sz="2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calc.y</a:t>
            </a:r>
            <a:endParaRPr lang="en-US" altLang="zh-CN" sz="2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20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kylin@PK14WV</a:t>
            </a:r>
            <a:r>
              <a:rPr lang="en-US" altLang="zh-CN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:~/compiler/bison</a:t>
            </a:r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$ flex </a:t>
            </a:r>
            <a:r>
              <a:rPr lang="en-US" altLang="zh-CN" sz="2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calc.l</a:t>
            </a:r>
            <a:endParaRPr lang="en-US" altLang="zh-CN" sz="2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20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kylin@PK14WV</a:t>
            </a:r>
            <a:r>
              <a:rPr lang="en-US" altLang="zh-CN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:~/compiler/bison</a:t>
            </a:r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$ ls</a:t>
            </a:r>
          </a:p>
          <a:p>
            <a:r>
              <a:rPr lang="en-US" altLang="zh-CN" sz="2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calc.l</a:t>
            </a:r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altLang="zh-CN" sz="2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calc.tab.c</a:t>
            </a:r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altLang="zh-CN" sz="2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calc.tab.h</a:t>
            </a:r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altLang="zh-CN" sz="2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calc.y</a:t>
            </a:r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altLang="zh-CN" sz="2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driver.c</a:t>
            </a:r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altLang="zh-CN" sz="2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lex.yy.c</a:t>
            </a:r>
            <a:endParaRPr lang="en-US" altLang="zh-CN" sz="2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20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kylin@PK14WV</a:t>
            </a:r>
            <a:r>
              <a:rPr lang="en-US" altLang="zh-CN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:~/compiler/bison</a:t>
            </a:r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$ </a:t>
            </a:r>
            <a:r>
              <a:rPr lang="en-US" altLang="zh-CN" sz="2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gcc</a:t>
            </a:r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2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driver.c</a:t>
            </a:r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2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calc.tab.c</a:t>
            </a:r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2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lex.yy.c</a:t>
            </a:r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-o calc</a:t>
            </a:r>
          </a:p>
          <a:p>
            <a:r>
              <a:rPr lang="it-IT" altLang="zh-CN" sz="20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kylin@PK14WV</a:t>
            </a:r>
            <a:r>
              <a:rPr lang="it-IT" altLang="zh-CN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:~/compiler/bison</a:t>
            </a:r>
            <a:r>
              <a:rPr lang="it-IT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$ ./calc</a:t>
            </a:r>
          </a:p>
          <a:p>
            <a:r>
              <a:rPr lang="it-IT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2+3*4</a:t>
            </a:r>
          </a:p>
          <a:p>
            <a:r>
              <a:rPr lang="it-IT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14.000000</a:t>
            </a:r>
          </a:p>
          <a:p>
            <a:r>
              <a:rPr lang="it-IT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(2+3)*4</a:t>
            </a:r>
          </a:p>
          <a:p>
            <a:r>
              <a:rPr lang="it-IT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20.00000</a:t>
            </a:r>
            <a:r>
              <a:rPr lang="it-IT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0</a:t>
            </a:r>
            <a:endParaRPr lang="en-US" altLang="zh-CN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35666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B506CB-9839-4812-B91D-DC38C55EA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小结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B6FC1FF-97AB-4D5A-BD73-00D4EAB70C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3" y="942764"/>
            <a:ext cx="7540300" cy="5637024"/>
          </a:xfrm>
        </p:spPr>
        <p:txBody>
          <a:bodyPr/>
          <a:lstStyle/>
          <a:p>
            <a:r>
              <a:rPr lang="zh-CN" altLang="en-US" dirty="0">
                <a:solidFill>
                  <a:srgbClr val="FF0000"/>
                </a:solidFill>
              </a:rPr>
              <a:t>词法分析程序构造的基本原理和方法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en-US" altLang="zh-CN" dirty="0"/>
              <a:t>3</a:t>
            </a:r>
            <a:r>
              <a:rPr lang="zh-CN" altLang="en-US" dirty="0"/>
              <a:t>种描述工具：</a:t>
            </a:r>
            <a:r>
              <a:rPr lang="zh-CN" altLang="en-US" dirty="0">
                <a:solidFill>
                  <a:srgbClr val="FF0000"/>
                </a:solidFill>
              </a:rPr>
              <a:t>正规文法</a:t>
            </a:r>
            <a:r>
              <a:rPr lang="zh-CN" altLang="en-US" dirty="0"/>
              <a:t>、</a:t>
            </a:r>
            <a:r>
              <a:rPr lang="zh-CN" altLang="en-US" dirty="0">
                <a:solidFill>
                  <a:srgbClr val="FF0000"/>
                </a:solidFill>
              </a:rPr>
              <a:t>正规式</a:t>
            </a:r>
            <a:r>
              <a:rPr lang="zh-CN" altLang="en-US" dirty="0"/>
              <a:t>和</a:t>
            </a:r>
            <a:r>
              <a:rPr lang="zh-CN" altLang="en-US" dirty="0">
                <a:solidFill>
                  <a:srgbClr val="FF0000"/>
                </a:solidFill>
              </a:rPr>
              <a:t>有穷自动机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>
                <a:solidFill>
                  <a:srgbClr val="FF0000"/>
                </a:solidFill>
              </a:rPr>
              <a:t>互相转换</a:t>
            </a:r>
            <a:endParaRPr lang="en-US" altLang="zh-CN" dirty="0">
              <a:solidFill>
                <a:srgbClr val="FF0000"/>
              </a:solidFill>
            </a:endParaRPr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要求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 </a:t>
            </a:r>
            <a:r>
              <a:rPr lang="zh-CN" altLang="en-US" dirty="0"/>
              <a:t>① </a:t>
            </a:r>
            <a:r>
              <a:rPr lang="zh-CN" altLang="en-US" dirty="0">
                <a:solidFill>
                  <a:srgbClr val="FF0000"/>
                </a:solidFill>
              </a:rPr>
              <a:t>设计</a:t>
            </a:r>
            <a:r>
              <a:rPr lang="zh-CN" altLang="en-US" dirty="0"/>
              <a:t>正规文法</a:t>
            </a:r>
            <a:r>
              <a:rPr lang="en-US" altLang="zh-CN" dirty="0"/>
              <a:t>|</a:t>
            </a:r>
            <a:r>
              <a:rPr lang="zh-CN" altLang="en-US" dirty="0"/>
              <a:t>正规式</a:t>
            </a:r>
            <a:r>
              <a:rPr lang="en-US" altLang="zh-CN" dirty="0"/>
              <a:t>|</a:t>
            </a:r>
            <a:r>
              <a:rPr lang="zh-CN" altLang="en-US" dirty="0"/>
              <a:t>有穷自动机；</a:t>
            </a:r>
          </a:p>
          <a:p>
            <a:pPr marL="0" indent="0">
              <a:buNone/>
            </a:pPr>
            <a:r>
              <a:rPr lang="zh-CN" altLang="en-US" dirty="0"/>
              <a:t>   ② 等价</a:t>
            </a:r>
            <a:r>
              <a:rPr lang="zh-CN" altLang="en-US" dirty="0">
                <a:solidFill>
                  <a:srgbClr val="FF0000"/>
                </a:solidFill>
              </a:rPr>
              <a:t>转换</a:t>
            </a:r>
            <a:r>
              <a:rPr lang="zh-CN" altLang="en-US" dirty="0"/>
              <a:t>；</a:t>
            </a:r>
          </a:p>
          <a:p>
            <a:pPr marL="0" indent="0">
              <a:buNone/>
            </a:pPr>
            <a:r>
              <a:rPr lang="zh-CN" altLang="en-US" dirty="0"/>
              <a:t>   ③ </a:t>
            </a:r>
            <a:r>
              <a:rPr lang="zh-CN" altLang="en-US" dirty="0">
                <a:solidFill>
                  <a:srgbClr val="FF0000"/>
                </a:solidFill>
              </a:rPr>
              <a:t>词法分析器的构造</a:t>
            </a:r>
            <a:r>
              <a:rPr lang="zh-CN" altLang="en-US" dirty="0"/>
              <a:t>。</a:t>
            </a:r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CFC014D-7D36-44B2-BDE6-69AF6DC921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3A857A3-1012-4184-86F6-41658C62E65F}" type="slidenum">
              <a:rPr lang="en-US" smtClean="0"/>
              <a:pPr/>
              <a:t>95</a:t>
            </a:fld>
            <a:endParaRPr lang="en-US" dirty="0"/>
          </a:p>
        </p:txBody>
      </p:sp>
      <p:sp>
        <p:nvSpPr>
          <p:cNvPr id="5" name="Text Box 16">
            <a:extLst>
              <a:ext uri="{FF2B5EF4-FFF2-40B4-BE49-F238E27FC236}">
                <a16:creationId xmlns:a16="http://schemas.microsoft.com/office/drawing/2014/main" id="{7140A59B-C673-4412-9F20-AEBB330C61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60116" y="2227884"/>
            <a:ext cx="1258887" cy="474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 eaLnBrk="1" hangingPunct="1"/>
            <a:r>
              <a:rPr lang="zh-CN" altLang="en-US" sz="2200" b="1" dirty="0">
                <a:latin typeface="宋体" pitchFamily="2" charset="-122"/>
                <a:ea typeface="宋体" pitchFamily="2" charset="-122"/>
              </a:rPr>
              <a:t>正规式</a:t>
            </a:r>
          </a:p>
          <a:p>
            <a:pPr algn="ctr" eaLnBrk="1" hangingPunct="1"/>
            <a:r>
              <a:rPr lang="zh-CN" altLang="en-US" sz="2200" b="1" dirty="0">
                <a:latin typeface="宋体" pitchFamily="2" charset="-122"/>
                <a:ea typeface="宋体" pitchFamily="2" charset="-122"/>
              </a:rPr>
              <a:t>（</a:t>
            </a:r>
            <a:r>
              <a:rPr lang="en-US" altLang="zh-CN" sz="2200" b="1" dirty="0">
                <a:latin typeface="宋体" pitchFamily="2" charset="-122"/>
                <a:ea typeface="宋体" pitchFamily="2" charset="-122"/>
              </a:rPr>
              <a:t>R</a:t>
            </a:r>
            <a:r>
              <a:rPr lang="zh-CN" altLang="en-US" sz="2200" b="1" dirty="0">
                <a:latin typeface="宋体" pitchFamily="2" charset="-122"/>
                <a:ea typeface="宋体" pitchFamily="2" charset="-122"/>
              </a:rPr>
              <a:t>）</a:t>
            </a:r>
          </a:p>
          <a:p>
            <a:endParaRPr lang="zh-CN" altLang="en-US" sz="2200" b="1" dirty="0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6" name="Text Box 15">
            <a:extLst>
              <a:ext uri="{FF2B5EF4-FFF2-40B4-BE49-F238E27FC236}">
                <a16:creationId xmlns:a16="http://schemas.microsoft.com/office/drawing/2014/main" id="{C896182B-734A-494E-9162-2098701E75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04302" y="2978771"/>
            <a:ext cx="1512888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 eaLnBrk="1" hangingPunct="1"/>
            <a:r>
              <a:rPr lang="zh-CN" altLang="en-US" sz="2200" b="1">
                <a:latin typeface="宋体" pitchFamily="2" charset="-122"/>
                <a:ea typeface="宋体" pitchFamily="2" charset="-122"/>
              </a:rPr>
              <a:t>正规文法</a:t>
            </a:r>
          </a:p>
          <a:p>
            <a:pPr algn="ctr"/>
            <a:r>
              <a:rPr lang="zh-CN" altLang="en-US" sz="2200" b="1">
                <a:latin typeface="宋体" pitchFamily="2" charset="-122"/>
                <a:ea typeface="宋体" pitchFamily="2" charset="-122"/>
              </a:rPr>
              <a:t>（</a:t>
            </a:r>
            <a:r>
              <a:rPr lang="en-US" altLang="zh-CN" sz="2200" b="1">
                <a:latin typeface="宋体" pitchFamily="2" charset="-122"/>
                <a:ea typeface="宋体" pitchFamily="2" charset="-122"/>
              </a:rPr>
              <a:t>G</a:t>
            </a:r>
            <a:r>
              <a:rPr lang="zh-CN" altLang="en-US" sz="2200" b="1">
                <a:latin typeface="宋体" pitchFamily="2" charset="-122"/>
                <a:ea typeface="宋体" pitchFamily="2" charset="-122"/>
              </a:rPr>
              <a:t>）</a:t>
            </a:r>
          </a:p>
          <a:p>
            <a:endParaRPr lang="zh-CN" altLang="en-US" sz="2200" b="1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7" name="Text Box 14">
            <a:extLst>
              <a:ext uri="{FF2B5EF4-FFF2-40B4-BE49-F238E27FC236}">
                <a16:creationId xmlns:a16="http://schemas.microsoft.com/office/drawing/2014/main" id="{EA67D087-8F5E-494B-A17F-ED1F67390C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01564" y="3020047"/>
            <a:ext cx="2598738" cy="466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 eaLnBrk="1" hangingPunct="1"/>
            <a:r>
              <a:rPr lang="zh-CN" altLang="en-US" sz="2200" b="1" dirty="0">
                <a:latin typeface="宋体" pitchFamily="2" charset="-122"/>
                <a:ea typeface="宋体" pitchFamily="2" charset="-122"/>
              </a:rPr>
              <a:t>非确定有穷自动机（</a:t>
            </a:r>
            <a:r>
              <a:rPr lang="en-US" altLang="zh-CN" sz="2200" b="1" dirty="0">
                <a:latin typeface="宋体" pitchFamily="2" charset="-122"/>
                <a:ea typeface="宋体" pitchFamily="2" charset="-122"/>
              </a:rPr>
              <a:t>NFA</a:t>
            </a:r>
            <a:r>
              <a:rPr lang="zh-CN" altLang="en-US" sz="2200" b="1" dirty="0">
                <a:latin typeface="宋体" pitchFamily="2" charset="-122"/>
                <a:ea typeface="宋体" pitchFamily="2" charset="-122"/>
              </a:rPr>
              <a:t>）</a:t>
            </a:r>
          </a:p>
        </p:txBody>
      </p:sp>
      <p:sp>
        <p:nvSpPr>
          <p:cNvPr id="8" name="Text Box 13">
            <a:extLst>
              <a:ext uri="{FF2B5EF4-FFF2-40B4-BE49-F238E27FC236}">
                <a16:creationId xmlns:a16="http://schemas.microsoft.com/office/drawing/2014/main" id="{F89D4819-C2A4-4FE0-997F-349D01AAB1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74327" y="3709021"/>
            <a:ext cx="2274888" cy="487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 eaLnBrk="1" hangingPunct="1"/>
            <a:r>
              <a:rPr lang="zh-CN" altLang="en-US" sz="2200" b="1">
                <a:latin typeface="宋体" pitchFamily="2" charset="-122"/>
                <a:ea typeface="宋体" pitchFamily="2" charset="-122"/>
              </a:rPr>
              <a:t>确定有穷自动机</a:t>
            </a:r>
          </a:p>
          <a:p>
            <a:pPr algn="ctr"/>
            <a:r>
              <a:rPr lang="zh-CN" altLang="en-US" sz="2200" b="1">
                <a:latin typeface="宋体" pitchFamily="2" charset="-122"/>
                <a:ea typeface="宋体" pitchFamily="2" charset="-122"/>
              </a:rPr>
              <a:t>（</a:t>
            </a:r>
            <a:r>
              <a:rPr lang="en-US" altLang="zh-CN" sz="2200" b="1">
                <a:latin typeface="宋体" pitchFamily="2" charset="-122"/>
                <a:ea typeface="宋体" pitchFamily="2" charset="-122"/>
              </a:rPr>
              <a:t>DFA</a:t>
            </a:r>
            <a:r>
              <a:rPr lang="zh-CN" altLang="en-US" sz="2200" b="1">
                <a:latin typeface="宋体" pitchFamily="2" charset="-122"/>
                <a:ea typeface="宋体" pitchFamily="2" charset="-122"/>
              </a:rPr>
              <a:t>）</a:t>
            </a:r>
          </a:p>
        </p:txBody>
      </p:sp>
      <p:sp>
        <p:nvSpPr>
          <p:cNvPr id="9" name="Text Box 12">
            <a:extLst>
              <a:ext uri="{FF2B5EF4-FFF2-40B4-BE49-F238E27FC236}">
                <a16:creationId xmlns:a16="http://schemas.microsoft.com/office/drawing/2014/main" id="{C06F7625-7A4A-4581-9F93-C6AB9E08E1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06041" y="4710733"/>
            <a:ext cx="2814637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 eaLnBrk="1" hangingPunct="1"/>
            <a:r>
              <a:rPr lang="zh-CN" altLang="en-US" sz="2200" b="1">
                <a:latin typeface="宋体" pitchFamily="2" charset="-122"/>
                <a:ea typeface="宋体" pitchFamily="2" charset="-122"/>
              </a:rPr>
              <a:t>最小确定有穷自动机</a:t>
            </a:r>
          </a:p>
          <a:p>
            <a:pPr algn="ctr"/>
            <a:r>
              <a:rPr lang="zh-CN" altLang="en-US" sz="2200" b="1">
                <a:latin typeface="宋体" pitchFamily="2" charset="-122"/>
                <a:ea typeface="宋体" pitchFamily="2" charset="-122"/>
              </a:rPr>
              <a:t>（</a:t>
            </a:r>
            <a:r>
              <a:rPr lang="en-US" altLang="zh-CN" sz="2200" b="1">
                <a:latin typeface="宋体" pitchFamily="2" charset="-122"/>
                <a:ea typeface="宋体" pitchFamily="2" charset="-122"/>
              </a:rPr>
              <a:t>min DFA</a:t>
            </a:r>
            <a:r>
              <a:rPr lang="zh-CN" altLang="en-US" sz="2200" b="1">
                <a:latin typeface="宋体" pitchFamily="2" charset="-122"/>
                <a:ea typeface="宋体" pitchFamily="2" charset="-122"/>
              </a:rPr>
              <a:t>）</a:t>
            </a:r>
          </a:p>
        </p:txBody>
      </p:sp>
      <p:sp>
        <p:nvSpPr>
          <p:cNvPr id="10" name="Line 11">
            <a:extLst>
              <a:ext uri="{FF2B5EF4-FFF2-40B4-BE49-F238E27FC236}">
                <a16:creationId xmlns:a16="http://schemas.microsoft.com/office/drawing/2014/main" id="{499344CA-1E11-4843-A5A0-4E5A8C016191}"/>
              </a:ext>
            </a:extLst>
          </p:cNvPr>
          <p:cNvSpPr>
            <a:spLocks noChangeShapeType="1"/>
          </p:cNvSpPr>
          <p:nvPr/>
        </p:nvSpPr>
        <p:spPr bwMode="auto">
          <a:xfrm>
            <a:off x="7561640" y="3210546"/>
            <a:ext cx="2074862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 sz="2200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11" name="Line 10">
            <a:extLst>
              <a:ext uri="{FF2B5EF4-FFF2-40B4-BE49-F238E27FC236}">
                <a16:creationId xmlns:a16="http://schemas.microsoft.com/office/drawing/2014/main" id="{D1DCC696-5702-4E14-B3E5-41C638490A3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160253" y="3461372"/>
            <a:ext cx="779463" cy="37623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 sz="2200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12" name="Line 9">
            <a:extLst>
              <a:ext uri="{FF2B5EF4-FFF2-40B4-BE49-F238E27FC236}">
                <a16:creationId xmlns:a16="http://schemas.microsoft.com/office/drawing/2014/main" id="{302FC59E-E647-4DDA-B273-2567FB0687D0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7258428" y="3448672"/>
            <a:ext cx="777875" cy="37623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 sz="2200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13" name="Line 8">
            <a:extLst>
              <a:ext uri="{FF2B5EF4-FFF2-40B4-BE49-F238E27FC236}">
                <a16:creationId xmlns:a16="http://schemas.microsoft.com/office/drawing/2014/main" id="{D1570E18-AFEA-4C32-AB87-B4313A61AD05}"/>
              </a:ext>
            </a:extLst>
          </p:cNvPr>
          <p:cNvSpPr>
            <a:spLocks noChangeShapeType="1"/>
          </p:cNvSpPr>
          <p:nvPr/>
        </p:nvSpPr>
        <p:spPr bwMode="auto">
          <a:xfrm>
            <a:off x="8598277" y="4355133"/>
            <a:ext cx="0" cy="37623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 sz="2200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14" name="Line 7">
            <a:extLst>
              <a:ext uri="{FF2B5EF4-FFF2-40B4-BE49-F238E27FC236}">
                <a16:creationId xmlns:a16="http://schemas.microsoft.com/office/drawing/2014/main" id="{E3858B70-8348-4B01-A12F-C6987662526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301290" y="2654921"/>
            <a:ext cx="908050" cy="3810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 sz="2200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15" name="Line 6">
            <a:extLst>
              <a:ext uri="{FF2B5EF4-FFF2-40B4-BE49-F238E27FC236}">
                <a16:creationId xmlns:a16="http://schemas.microsoft.com/office/drawing/2014/main" id="{44864F02-D98C-41E5-88C4-A6A3DEA3D0D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042527" y="2583483"/>
            <a:ext cx="908050" cy="3810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 type="triangle" w="med" len="med"/>
            <a:tailEnd/>
          </a:ln>
        </p:spPr>
        <p:txBody>
          <a:bodyPr/>
          <a:lstStyle/>
          <a:p>
            <a:endParaRPr lang="zh-CN" altLang="en-US" sz="2200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16" name="Line 5">
            <a:extLst>
              <a:ext uri="{FF2B5EF4-FFF2-40B4-BE49-F238E27FC236}">
                <a16:creationId xmlns:a16="http://schemas.microsoft.com/office/drawing/2014/main" id="{B236D27D-B399-4FCE-8D45-53CF7B4207A2}"/>
              </a:ext>
            </a:extLst>
          </p:cNvPr>
          <p:cNvSpPr>
            <a:spLocks noChangeShapeType="1"/>
          </p:cNvSpPr>
          <p:nvPr/>
        </p:nvSpPr>
        <p:spPr bwMode="auto">
          <a:xfrm>
            <a:off x="9355515" y="2578721"/>
            <a:ext cx="908050" cy="3810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 sz="2200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17" name="Line 4">
            <a:extLst>
              <a:ext uri="{FF2B5EF4-FFF2-40B4-BE49-F238E27FC236}">
                <a16:creationId xmlns:a16="http://schemas.microsoft.com/office/drawing/2014/main" id="{7BEFFFEF-B7DC-44E4-A800-AB67DC51BB28}"/>
              </a:ext>
            </a:extLst>
          </p:cNvPr>
          <p:cNvSpPr>
            <a:spLocks noChangeShapeType="1"/>
          </p:cNvSpPr>
          <p:nvPr/>
        </p:nvSpPr>
        <p:spPr bwMode="auto">
          <a:xfrm>
            <a:off x="9096752" y="2648571"/>
            <a:ext cx="908050" cy="3810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 type="triangle" w="med" len="med"/>
            <a:tailEnd/>
          </a:ln>
        </p:spPr>
        <p:txBody>
          <a:bodyPr/>
          <a:lstStyle/>
          <a:p>
            <a:endParaRPr lang="zh-CN" altLang="en-US" sz="2200">
              <a:latin typeface="宋体" pitchFamily="2" charset="-122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6789868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022DB0-A1D8-45C4-B603-AB635B3878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演示时间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668241-C7D9-48AA-9C34-AE72DA1D75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演示平台：</a:t>
            </a:r>
            <a:r>
              <a:rPr lang="en-US" altLang="zh-CN" dirty="0"/>
              <a:t>educoder.net </a:t>
            </a:r>
            <a:endParaRPr lang="en-US" altLang="zh-CN" dirty="0">
              <a:hlinkClick r:id="rId2"/>
            </a:endParaRPr>
          </a:p>
          <a:p>
            <a:pPr marL="0" indent="0">
              <a:buNone/>
            </a:pPr>
            <a:r>
              <a:rPr lang="en-US" altLang="zh-CN" dirty="0">
                <a:hlinkClick r:id="rId2"/>
              </a:rPr>
              <a:t>https://www.educoder.net/tasks/2nw5hbq3vl8p</a:t>
            </a:r>
            <a:endParaRPr lang="en-US" altLang="zh-CN" dirty="0"/>
          </a:p>
          <a:p>
            <a:r>
              <a:rPr lang="zh-CN" altLang="en-US" dirty="0"/>
              <a:t>只借助命令行</a:t>
            </a:r>
            <a:r>
              <a:rPr lang="en-US" altLang="zh-CN" dirty="0"/>
              <a:t>:</a:t>
            </a:r>
          </a:p>
          <a:p>
            <a:r>
              <a:rPr lang="en-US" altLang="zh-CN" dirty="0">
                <a:solidFill>
                  <a:srgbClr val="C00000"/>
                </a:solidFill>
              </a:rPr>
              <a:t>cd /data/workspace/</a:t>
            </a:r>
            <a:r>
              <a:rPr lang="en-US" altLang="zh-CN" dirty="0" err="1">
                <a:solidFill>
                  <a:srgbClr val="C00000"/>
                </a:solidFill>
              </a:rPr>
              <a:t>myshixun</a:t>
            </a:r>
            <a:r>
              <a:rPr lang="en-US" altLang="zh-CN" dirty="0">
                <a:solidFill>
                  <a:srgbClr val="C00000"/>
                </a:solidFill>
              </a:rPr>
              <a:t>/flex-bison</a:t>
            </a:r>
          </a:p>
          <a:p>
            <a:r>
              <a:rPr lang="zh-CN" altLang="en-US" dirty="0"/>
              <a:t>演示内容：</a:t>
            </a:r>
            <a:endParaRPr lang="en-US" altLang="zh-CN" dirty="0"/>
          </a:p>
          <a:p>
            <a:pPr lvl="1"/>
            <a:r>
              <a:rPr lang="en-US" altLang="zh-CN" sz="2400" dirty="0"/>
              <a:t>Word counter: wc0</a:t>
            </a:r>
          </a:p>
          <a:p>
            <a:pPr lvl="1"/>
            <a:r>
              <a:rPr lang="en-US" altLang="zh-CN" sz="2400" dirty="0"/>
              <a:t>Calculator: calc </a:t>
            </a:r>
          </a:p>
          <a:p>
            <a:pPr lvl="1"/>
            <a:r>
              <a:rPr lang="en-US" altLang="zh-CN" sz="2400" dirty="0"/>
              <a:t>SysY2022: </a:t>
            </a:r>
            <a:r>
              <a:rPr lang="en-US" altLang="zh-CN" sz="2400" dirty="0" err="1"/>
              <a:t>myc.l</a:t>
            </a:r>
            <a:r>
              <a:rPr lang="en-US" altLang="zh-CN" sz="2400" dirty="0"/>
              <a:t>  </a:t>
            </a:r>
            <a:r>
              <a:rPr lang="zh-CN" altLang="en-US" sz="2400" dirty="0"/>
              <a:t>顺便演示</a:t>
            </a:r>
            <a:r>
              <a:rPr lang="en-US" altLang="zh-CN" sz="2400" dirty="0"/>
              <a:t>float</a:t>
            </a:r>
            <a:r>
              <a:rPr lang="zh-CN" altLang="en-US" sz="2400" dirty="0"/>
              <a:t>测试用例的</a:t>
            </a:r>
            <a:r>
              <a:rPr lang="en-US" altLang="zh-CN" sz="2400" dirty="0"/>
              <a:t>ARM</a:t>
            </a:r>
            <a:r>
              <a:rPr lang="zh-CN" altLang="en-US" sz="2400" dirty="0"/>
              <a:t>交叉编译及运行</a:t>
            </a:r>
            <a:endParaRPr lang="en-US" altLang="zh-CN" sz="2400" dirty="0"/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74AEE85-9EBE-421A-937B-4FF197CA9C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3A857A3-1012-4184-86F6-41658C62E65F}" type="slidenum">
              <a:rPr lang="en-US" smtClean="0"/>
              <a:pPr/>
              <a:t>96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265902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custom"/>
  <p:tag name="KSO_WM_TEMPLATE_INDEX" val="2018455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custom"/>
  <p:tag name="KSO_WM_TEMPLATE_INDEX" val="2018455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OPIC_DEFAULT" val="1"/>
  <p:tag name="KSO_WM_TEMPLATE_JOB_ID" val="2"/>
  <p:tag name="KSO_WM_TEMPLATE_SCENE_ID" val="1"/>
  <p:tag name="KSO_WM_TEMPLATE_OUTLINE_ID" val="15"/>
  <p:tag name="KSO_WM_TEMPLATE_TOPIC_ID" val="2869567"/>
  <p:tag name="KSO_WM_BEAUTIFY_FLAG" val="#wm#"/>
  <p:tag name="KSO_WM_TAG_VERSION" val="1.0"/>
  <p:tag name="KSO_WM_TEMPLATE_INDEX" val="20184553"/>
  <p:tag name="KSO_WM_TEMPLATE_CATEGORY" val="custom"/>
  <p:tag name="KSO_WM_TEMPLATE_THUMBS_INDEX" val="1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">
      <a:majorFont>
        <a:latin typeface="Segoe UI"/>
        <a:ea typeface="微软雅黑"/>
        <a:cs typeface=""/>
      </a:majorFont>
      <a:minorFont>
        <a:latin typeface="Segoe U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nordridesign">
  <a:themeElements>
    <a:clrScheme name="1_nordridesign 1">
      <a:dk1>
        <a:srgbClr val="000000"/>
      </a:dk1>
      <a:lt1>
        <a:srgbClr val="FFFFFF"/>
      </a:lt1>
      <a:dk2>
        <a:srgbClr val="000000"/>
      </a:dk2>
      <a:lt2>
        <a:srgbClr val="B2B2B2"/>
      </a:lt2>
      <a:accent1>
        <a:srgbClr val="333333"/>
      </a:accent1>
      <a:accent2>
        <a:srgbClr val="080808"/>
      </a:accent2>
      <a:accent3>
        <a:srgbClr val="FFFFFF"/>
      </a:accent3>
      <a:accent4>
        <a:srgbClr val="000000"/>
      </a:accent4>
      <a:accent5>
        <a:srgbClr val="ADADAD"/>
      </a:accent5>
      <a:accent6>
        <a:srgbClr val="060606"/>
      </a:accent6>
      <a:hlink>
        <a:srgbClr val="FFCC00"/>
      </a:hlink>
      <a:folHlink>
        <a:srgbClr val="FF6600"/>
      </a:folHlink>
    </a:clrScheme>
    <a:fontScheme name="1_nordridesign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12700"/>
      </a:spPr>
      <a:bodyPr rtlCol="0" anchor="ctr"/>
      <a:lstStyle>
        <a:defPPr algn="ctr">
          <a:defRPr i="0" dirty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1_nordridesign 1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333333"/>
        </a:accent1>
        <a:accent2>
          <a:srgbClr val="080808"/>
        </a:accent2>
        <a:accent3>
          <a:srgbClr val="FFFFFF"/>
        </a:accent3>
        <a:accent4>
          <a:srgbClr val="000000"/>
        </a:accent4>
        <a:accent5>
          <a:srgbClr val="ADADAD"/>
        </a:accent5>
        <a:accent6>
          <a:srgbClr val="060606"/>
        </a:accent6>
        <a:hlink>
          <a:srgbClr val="FFCC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2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0F6FC6"/>
        </a:accent1>
        <a:accent2>
          <a:srgbClr val="009DD9"/>
        </a:accent2>
        <a:accent3>
          <a:srgbClr val="FFFFFF"/>
        </a:accent3>
        <a:accent4>
          <a:srgbClr val="000000"/>
        </a:accent4>
        <a:accent5>
          <a:srgbClr val="AABBDF"/>
        </a:accent5>
        <a:accent6>
          <a:srgbClr val="008EC4"/>
        </a:accent6>
        <a:hlink>
          <a:srgbClr val="E2D700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3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4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5">
        <a:dk1>
          <a:srgbClr val="000000"/>
        </a:dk1>
        <a:lt1>
          <a:srgbClr val="080808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6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7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FF00"/>
        </a:accent1>
        <a:accent2>
          <a:srgbClr val="FFCC00"/>
        </a:accent2>
        <a:accent3>
          <a:srgbClr val="AAAAAA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8">
        <a:dk1>
          <a:srgbClr val="FFFFFF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9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nordridesign">
  <a:themeElements>
    <a:clrScheme name="1_nordridesign 1">
      <a:dk1>
        <a:srgbClr val="000000"/>
      </a:dk1>
      <a:lt1>
        <a:srgbClr val="FFFFFF"/>
      </a:lt1>
      <a:dk2>
        <a:srgbClr val="000000"/>
      </a:dk2>
      <a:lt2>
        <a:srgbClr val="B2B2B2"/>
      </a:lt2>
      <a:accent1>
        <a:srgbClr val="333333"/>
      </a:accent1>
      <a:accent2>
        <a:srgbClr val="080808"/>
      </a:accent2>
      <a:accent3>
        <a:srgbClr val="FFFFFF"/>
      </a:accent3>
      <a:accent4>
        <a:srgbClr val="000000"/>
      </a:accent4>
      <a:accent5>
        <a:srgbClr val="ADADAD"/>
      </a:accent5>
      <a:accent6>
        <a:srgbClr val="060606"/>
      </a:accent6>
      <a:hlink>
        <a:srgbClr val="FFCC00"/>
      </a:hlink>
      <a:folHlink>
        <a:srgbClr val="FF6600"/>
      </a:folHlink>
    </a:clrScheme>
    <a:fontScheme name="1_nordridesign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nordridesign 1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333333"/>
        </a:accent1>
        <a:accent2>
          <a:srgbClr val="080808"/>
        </a:accent2>
        <a:accent3>
          <a:srgbClr val="FFFFFF"/>
        </a:accent3>
        <a:accent4>
          <a:srgbClr val="000000"/>
        </a:accent4>
        <a:accent5>
          <a:srgbClr val="ADADAD"/>
        </a:accent5>
        <a:accent6>
          <a:srgbClr val="060606"/>
        </a:accent6>
        <a:hlink>
          <a:srgbClr val="FFCC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2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0F6FC6"/>
        </a:accent1>
        <a:accent2>
          <a:srgbClr val="009DD9"/>
        </a:accent2>
        <a:accent3>
          <a:srgbClr val="FFFFFF"/>
        </a:accent3>
        <a:accent4>
          <a:srgbClr val="000000"/>
        </a:accent4>
        <a:accent5>
          <a:srgbClr val="AABBDF"/>
        </a:accent5>
        <a:accent6>
          <a:srgbClr val="008EC4"/>
        </a:accent6>
        <a:hlink>
          <a:srgbClr val="E2D700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3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4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5">
        <a:dk1>
          <a:srgbClr val="000000"/>
        </a:dk1>
        <a:lt1>
          <a:srgbClr val="080808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6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7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FF00"/>
        </a:accent1>
        <a:accent2>
          <a:srgbClr val="FFCC00"/>
        </a:accent2>
        <a:accent3>
          <a:srgbClr val="AAAAAA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8">
        <a:dk1>
          <a:srgbClr val="FFFFFF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9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自定义设计方案">
  <a:themeElements>
    <a:clrScheme name="自定义 118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66BE"/>
      </a:accent1>
      <a:accent2>
        <a:srgbClr val="ABA7A7"/>
      </a:accent2>
      <a:accent3>
        <a:srgbClr val="0066BE"/>
      </a:accent3>
      <a:accent4>
        <a:srgbClr val="ABA7A7"/>
      </a:accent4>
      <a:accent5>
        <a:srgbClr val="0237D8"/>
      </a:accent5>
      <a:accent6>
        <a:srgbClr val="ABA7A7"/>
      </a:accent6>
      <a:hlink>
        <a:srgbClr val="0066BE"/>
      </a:hlink>
      <a:folHlink>
        <a:srgbClr val="ABA7A7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noFill/>
        <a:ln w="57150">
          <a:solidFill>
            <a:srgbClr val="FF6600"/>
          </a:solidFill>
          <a:round/>
          <a:tailEnd type="triangle" w="med" len="med"/>
        </a:ln>
      </a:spPr>
      <a:bodyPr vert="horz" wrap="square" lIns="91440" tIns="45720" rIns="91440" bIns="45720" numCol="1" anchor="t" anchorCtr="0" compatLnSpc="1"/>
      <a:lstStyle>
        <a:defPPr>
          <a:defRPr sz="4000">
            <a:solidFill>
              <a:schemeClr val="bg2">
                <a:lumMod val="75000"/>
              </a:schemeClr>
            </a:solidFill>
          </a:defRPr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">
  <a:themeElements>
    <a:clrScheme name="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00000"/>
      </a:accent1>
      <a:accent2>
        <a:srgbClr val="000000"/>
      </a:accent2>
      <a:accent3>
        <a:srgbClr val="000000"/>
      </a:accent3>
      <a:accent4>
        <a:srgbClr val="000000"/>
      </a:accent4>
      <a:accent5>
        <a:srgbClr val="000000"/>
      </a:accent5>
      <a:accent6>
        <a:srgbClr val="FFFFFF"/>
      </a:accent6>
      <a:hlink>
        <a:srgbClr val="0563C1"/>
      </a:hlink>
      <a:folHlink>
        <a:srgbClr val="954F72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3_nordridesign">
  <a:themeElements>
    <a:clrScheme name="1_nordridesign 1">
      <a:dk1>
        <a:srgbClr val="000000"/>
      </a:dk1>
      <a:lt1>
        <a:srgbClr val="FFFFFF"/>
      </a:lt1>
      <a:dk2>
        <a:srgbClr val="000000"/>
      </a:dk2>
      <a:lt2>
        <a:srgbClr val="B2B2B2"/>
      </a:lt2>
      <a:accent1>
        <a:srgbClr val="333333"/>
      </a:accent1>
      <a:accent2>
        <a:srgbClr val="080808"/>
      </a:accent2>
      <a:accent3>
        <a:srgbClr val="FFFFFF"/>
      </a:accent3>
      <a:accent4>
        <a:srgbClr val="000000"/>
      </a:accent4>
      <a:accent5>
        <a:srgbClr val="ADADAD"/>
      </a:accent5>
      <a:accent6>
        <a:srgbClr val="060606"/>
      </a:accent6>
      <a:hlink>
        <a:srgbClr val="FFCC00"/>
      </a:hlink>
      <a:folHlink>
        <a:srgbClr val="FF6600"/>
      </a:folHlink>
    </a:clrScheme>
    <a:fontScheme name="1_nordridesign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nordridesign 1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333333"/>
        </a:accent1>
        <a:accent2>
          <a:srgbClr val="080808"/>
        </a:accent2>
        <a:accent3>
          <a:srgbClr val="FFFFFF"/>
        </a:accent3>
        <a:accent4>
          <a:srgbClr val="000000"/>
        </a:accent4>
        <a:accent5>
          <a:srgbClr val="ADADAD"/>
        </a:accent5>
        <a:accent6>
          <a:srgbClr val="060606"/>
        </a:accent6>
        <a:hlink>
          <a:srgbClr val="FFCC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2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0F6FC6"/>
        </a:accent1>
        <a:accent2>
          <a:srgbClr val="009DD9"/>
        </a:accent2>
        <a:accent3>
          <a:srgbClr val="FFFFFF"/>
        </a:accent3>
        <a:accent4>
          <a:srgbClr val="000000"/>
        </a:accent4>
        <a:accent5>
          <a:srgbClr val="AABBDF"/>
        </a:accent5>
        <a:accent6>
          <a:srgbClr val="008EC4"/>
        </a:accent6>
        <a:hlink>
          <a:srgbClr val="E2D700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3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4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5">
        <a:dk1>
          <a:srgbClr val="000000"/>
        </a:dk1>
        <a:lt1>
          <a:srgbClr val="080808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6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7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FF00"/>
        </a:accent1>
        <a:accent2>
          <a:srgbClr val="FFCC00"/>
        </a:accent2>
        <a:accent3>
          <a:srgbClr val="AAAAAA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8">
        <a:dk1>
          <a:srgbClr val="FFFFFF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9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15797</TotalTime>
  <Words>12583</Words>
  <Application>Microsoft Office PowerPoint</Application>
  <PresentationFormat>宽屏</PresentationFormat>
  <Paragraphs>2447</Paragraphs>
  <Slides>97</Slides>
  <Notes>1</Notes>
  <HiddenSlides>0</HiddenSlides>
  <MMClips>0</MMClips>
  <ScaleCrop>false</ScaleCrop>
  <HeadingPairs>
    <vt:vector size="8" baseType="variant">
      <vt:variant>
        <vt:lpstr>已用的字体</vt:lpstr>
      </vt:variant>
      <vt:variant>
        <vt:i4>22</vt:i4>
      </vt:variant>
      <vt:variant>
        <vt:lpstr>主题</vt:lpstr>
      </vt:variant>
      <vt:variant>
        <vt:i4>6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97</vt:i4>
      </vt:variant>
    </vt:vector>
  </HeadingPairs>
  <TitlesOfParts>
    <vt:vector size="126" baseType="lpstr">
      <vt:lpstr>Arial Unicode MS</vt:lpstr>
      <vt:lpstr>FZZhunYuan-M02</vt:lpstr>
      <vt:lpstr>Linux Biolinum O</vt:lpstr>
      <vt:lpstr>等线</vt:lpstr>
      <vt:lpstr>黑体</vt:lpstr>
      <vt:lpstr>华文楷体</vt:lpstr>
      <vt:lpstr>宋体</vt:lpstr>
      <vt:lpstr>微软雅黑</vt:lpstr>
      <vt:lpstr>微软雅黑</vt:lpstr>
      <vt:lpstr>Abadi</vt:lpstr>
      <vt:lpstr>Adobe Hebrew</vt:lpstr>
      <vt:lpstr>Arial</vt:lpstr>
      <vt:lpstr>Calibri</vt:lpstr>
      <vt:lpstr>Cambria Math</vt:lpstr>
      <vt:lpstr>Candara</vt:lpstr>
      <vt:lpstr>Centaur</vt:lpstr>
      <vt:lpstr>Consolas</vt:lpstr>
      <vt:lpstr>Impact</vt:lpstr>
      <vt:lpstr>Segoe UI</vt:lpstr>
      <vt:lpstr>Symbol</vt:lpstr>
      <vt:lpstr>Times New Roman</vt:lpstr>
      <vt:lpstr>Wingdings</vt:lpstr>
      <vt:lpstr>Office 主题​​</vt:lpstr>
      <vt:lpstr>1_nordridesign</vt:lpstr>
      <vt:lpstr>2_nordridesign</vt:lpstr>
      <vt:lpstr>自定义设计方案</vt:lpstr>
      <vt:lpstr>Office 主题</vt:lpstr>
      <vt:lpstr>3_nordridesign</vt:lpstr>
      <vt:lpstr>Visio</vt:lpstr>
      <vt:lpstr>第3章 词法分析  Chapter 3  Lexical Analysis</vt:lpstr>
      <vt:lpstr>编译程序的结构 </vt:lpstr>
      <vt:lpstr>摘要</vt:lpstr>
      <vt:lpstr>本章主要内容</vt:lpstr>
      <vt:lpstr>3.1　词法分析程序设计</vt:lpstr>
      <vt:lpstr>3.1　词法分析程序设计</vt:lpstr>
      <vt:lpstr>3.1　词法分析程序设计</vt:lpstr>
      <vt:lpstr>3.1　词法分析程序设计</vt:lpstr>
      <vt:lpstr>3.1　词法分析程序设计</vt:lpstr>
      <vt:lpstr>3.1　词法分析程序设计</vt:lpstr>
      <vt:lpstr>3.1　词法分析程序设计</vt:lpstr>
      <vt:lpstr>3.1　词法分析程序设计</vt:lpstr>
      <vt:lpstr>3.1　词法分析程序设计</vt:lpstr>
      <vt:lpstr>3.1　词法分析程序设计</vt:lpstr>
      <vt:lpstr>本章主要内容</vt:lpstr>
      <vt:lpstr>3.2　单词的形式化描述工具 </vt:lpstr>
      <vt:lpstr>3.2　单词的形式化描述工具 </vt:lpstr>
      <vt:lpstr>3.2　单词的形式化描述工具 </vt:lpstr>
      <vt:lpstr>3.2　单词的形式化描述工具 </vt:lpstr>
      <vt:lpstr>3.2　单词的形式化描述工具 </vt:lpstr>
      <vt:lpstr>3.2　单词的形式化描述工具 </vt:lpstr>
      <vt:lpstr>3.2　单词的形式化描述工具 </vt:lpstr>
      <vt:lpstr>3.2　单词的形式化描述工具 </vt:lpstr>
      <vt:lpstr>3.2　单词的形式化描述工具 </vt:lpstr>
      <vt:lpstr>3.2　单词的形式化描述工具 </vt:lpstr>
      <vt:lpstr>本章主要内容</vt:lpstr>
      <vt:lpstr>3.3　有穷自动机</vt:lpstr>
      <vt:lpstr>3.3　有穷自动机</vt:lpstr>
      <vt:lpstr>3.3　有穷自动机</vt:lpstr>
      <vt:lpstr>3.3　有穷自动机</vt:lpstr>
      <vt:lpstr>3.3　有穷自动机</vt:lpstr>
      <vt:lpstr>3.3　有穷自动机</vt:lpstr>
      <vt:lpstr>3.3　有穷自动机</vt:lpstr>
      <vt:lpstr>3.3　有穷自动机</vt:lpstr>
      <vt:lpstr>3.3　有穷自动机</vt:lpstr>
      <vt:lpstr>3.3　有穷自动机</vt:lpstr>
      <vt:lpstr>3.3　有穷自动机</vt:lpstr>
      <vt:lpstr>3.3　有穷自动机</vt:lpstr>
      <vt:lpstr>3.3　有穷自动机</vt:lpstr>
      <vt:lpstr>3.3　有穷自动机</vt:lpstr>
      <vt:lpstr>3.3　有穷自动机</vt:lpstr>
      <vt:lpstr>3.3　有穷自动机</vt:lpstr>
      <vt:lpstr>3.3　有穷自动机</vt:lpstr>
      <vt:lpstr>3.3　有穷自动机</vt:lpstr>
      <vt:lpstr>3.3　有穷自动机</vt:lpstr>
      <vt:lpstr>3.3　有穷自动机</vt:lpstr>
      <vt:lpstr>3.3　有穷自动机</vt:lpstr>
      <vt:lpstr>3.3　有穷自动机</vt:lpstr>
      <vt:lpstr>3.3　有穷自动机</vt:lpstr>
      <vt:lpstr>3.3　有穷自动机</vt:lpstr>
      <vt:lpstr>3.3　有穷自动机</vt:lpstr>
      <vt:lpstr>3.3　有穷自动机</vt:lpstr>
      <vt:lpstr>3.3　有穷自动机</vt:lpstr>
      <vt:lpstr>本章主要内容</vt:lpstr>
      <vt:lpstr>3.4　正规式和有穷自动机的等价性</vt:lpstr>
      <vt:lpstr>3.4　正规式和有穷自动机的等价性</vt:lpstr>
      <vt:lpstr>3.4　正规式和有穷自动机的等价性</vt:lpstr>
      <vt:lpstr>3.4　正规式和有穷自动机的等价性</vt:lpstr>
      <vt:lpstr>3.4　正规式和有穷自动机的等价性</vt:lpstr>
      <vt:lpstr>3.4　正规式和有穷自动机的等价性</vt:lpstr>
      <vt:lpstr>3.4　正规式和有穷自动机的等价性</vt:lpstr>
      <vt:lpstr>3.4　正规式和有穷自动机的等价性</vt:lpstr>
      <vt:lpstr>本章主要内容</vt:lpstr>
      <vt:lpstr>3.5　正规文法和有穷自动机的转换</vt:lpstr>
      <vt:lpstr>3.5　正规文法和有穷自动机的转换</vt:lpstr>
      <vt:lpstr>3.5　正规文法和有穷自动机的转换</vt:lpstr>
      <vt:lpstr>3.5　正规文法和有穷自动机的转换</vt:lpstr>
      <vt:lpstr>3.5　正规文法和有穷自动机的转换</vt:lpstr>
      <vt:lpstr>3.5　正规文法和有穷自动机的转换</vt:lpstr>
      <vt:lpstr>本章主要内容</vt:lpstr>
      <vt:lpstr>3.6　词法分析程序的自动构造工具</vt:lpstr>
      <vt:lpstr>3.6　词法分析程序的自动构造工具</vt:lpstr>
      <vt:lpstr>3.6　词法分析程序的自动构造工具</vt:lpstr>
      <vt:lpstr>3.6　词法分析程序的自动构造工具</vt:lpstr>
      <vt:lpstr>3.6　词法分析程序的自动构造工具</vt:lpstr>
      <vt:lpstr>3.6　词法分析程序的自动构造工具</vt:lpstr>
      <vt:lpstr>3.6　词法分析程序的自动构造工具</vt:lpstr>
      <vt:lpstr>3.6　词法分析程序的自动构造工具</vt:lpstr>
      <vt:lpstr>3.6　词法分析程序的自动构造工具</vt:lpstr>
      <vt:lpstr>3.6　词法分析程序的自动构造工具</vt:lpstr>
      <vt:lpstr>3.6　词法分析程序的自动构造工具</vt:lpstr>
      <vt:lpstr>3.6　词法分析程序的自动构造工具</vt:lpstr>
      <vt:lpstr>3.6　词法分析程序的自动构造工具</vt:lpstr>
      <vt:lpstr>3.6　词法分析程序的自动构造工具</vt:lpstr>
      <vt:lpstr>3.6　词法分析程序的自动构造工具</vt:lpstr>
      <vt:lpstr>3.6　词法分析程序的自动构造工具</vt:lpstr>
      <vt:lpstr>3.6　词法分析程序的自动构造工具</vt:lpstr>
      <vt:lpstr>3.6　词法分析程序的自动构造工具</vt:lpstr>
      <vt:lpstr>3.6　词法分析程序的自动构造工具</vt:lpstr>
      <vt:lpstr>3.6　词法分析程序的自动构造工具</vt:lpstr>
      <vt:lpstr>3.6　词法分析程序的自动构造工具</vt:lpstr>
      <vt:lpstr>3.6　词法分析程序的自动构造工具</vt:lpstr>
      <vt:lpstr>3.6　词法分析程序的自动构造工具</vt:lpstr>
      <vt:lpstr>3.6　词法分析程序的自动构造工具</vt:lpstr>
      <vt:lpstr>3.6　词法分析程序的自动构造工具</vt:lpstr>
      <vt:lpstr>小结</vt:lpstr>
      <vt:lpstr>演示时间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tanzhihu</dc:creator>
  <cp:lastModifiedBy>杨 茂林</cp:lastModifiedBy>
  <cp:revision>2144</cp:revision>
  <cp:lastPrinted>2022-03-27T06:05:01Z</cp:lastPrinted>
  <dcterms:created xsi:type="dcterms:W3CDTF">2018-05-09T10:41:00Z</dcterms:created>
  <dcterms:modified xsi:type="dcterms:W3CDTF">2022-04-13T00:48:08Z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2052-11.1.0.8214</vt:lpwstr>
  </property>
</Properties>
</file>